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8" r:id="rId2"/>
    <p:sldId id="260" r:id="rId3"/>
    <p:sldId id="261" r:id="rId4"/>
    <p:sldId id="262" r:id="rId5"/>
    <p:sldId id="263" r:id="rId6"/>
    <p:sldId id="267" r:id="rId7"/>
    <p:sldId id="275" r:id="rId8"/>
    <p:sldId id="276" r:id="rId9"/>
    <p:sldId id="278" r:id="rId10"/>
    <p:sldId id="322" r:id="rId11"/>
    <p:sldId id="285" r:id="rId12"/>
    <p:sldId id="290" r:id="rId13"/>
    <p:sldId id="291" r:id="rId14"/>
    <p:sldId id="292" r:id="rId15"/>
    <p:sldId id="294" r:id="rId16"/>
    <p:sldId id="299" r:id="rId17"/>
    <p:sldId id="306" r:id="rId18"/>
    <p:sldId id="308" r:id="rId19"/>
    <p:sldId id="316" r:id="rId20"/>
    <p:sldId id="319" r:id="rId21"/>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5" roundtripDataSignature="AMtx7mhKfAYC6K3D7MW/TMH9mCQKnwocb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E7FD95-2FEF-D0D0-ED31-4DAB1DA366D7}" name="Sumner, Michelle" initials="MS" userId="S::mzsumnm@cds.state.mo.us::c112cc47-edf4-4552-9765-554e74c250d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CBE9"/>
    <a:srgbClr val="0D33AB"/>
    <a:srgbClr val="2555EF"/>
    <a:srgbClr val="0051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9A3D482-E24B-49DC-A4E0-E6B036B4A466}">
  <a:tblStyle styleId="{39A3D482-E24B-49DC-A4E0-E6B036B4A466}"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82412" autoAdjust="0"/>
  </p:normalViewPr>
  <p:slideViewPr>
    <p:cSldViewPr snapToGrid="0">
      <p:cViewPr varScale="1">
        <p:scale>
          <a:sx n="59" d="100"/>
          <a:sy n="59" d="100"/>
        </p:scale>
        <p:origin x="61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80" Type="http://schemas.microsoft.com/office/2018/10/relationships/authors" Target="authors.xml"/><Relationship Id="rId3" Type="http://schemas.openxmlformats.org/officeDocument/2006/relationships/slide" Target="slides/slide2.xml"/><Relationship Id="rId21" Type="http://schemas.openxmlformats.org/officeDocument/2006/relationships/slide" Target="slides/slide20.xml"/><Relationship Id="rId76"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75"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79"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slide" Target="slides/slide18.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7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3BC0D2-4782-420C-97B6-08FEC7B4852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2F5586ED-4A33-40D6-98D4-17FC45DC7021}">
      <dgm:prSet phldrT="[Text]" custT="1"/>
      <dgm:spPr/>
      <dgm:t>
        <a:bodyPr/>
        <a:lstStyle/>
        <a:p>
          <a:r>
            <a:rPr lang="en-US" sz="2800" dirty="0"/>
            <a:t>Step 2:</a:t>
          </a:r>
        </a:p>
        <a:p>
          <a:r>
            <a:rPr lang="en-US" sz="2800" dirty="0"/>
            <a:t>Explain</a:t>
          </a:r>
        </a:p>
      </dgm:t>
    </dgm:pt>
    <dgm:pt modelId="{6CE416E9-D6CC-4CE6-A61C-52BA758863D5}" type="parTrans" cxnId="{8B003768-7631-49C2-AB79-75B88F7F5828}">
      <dgm:prSet/>
      <dgm:spPr/>
      <dgm:t>
        <a:bodyPr/>
        <a:lstStyle/>
        <a:p>
          <a:endParaRPr lang="en-US" sz="2800"/>
        </a:p>
      </dgm:t>
    </dgm:pt>
    <dgm:pt modelId="{67CD047C-2295-4AA8-8985-BD9F84101BAF}" type="sibTrans" cxnId="{8B003768-7631-49C2-AB79-75B88F7F5828}">
      <dgm:prSet/>
      <dgm:spPr/>
      <dgm:t>
        <a:bodyPr/>
        <a:lstStyle/>
        <a:p>
          <a:endParaRPr lang="en-US" sz="2800"/>
        </a:p>
      </dgm:t>
    </dgm:pt>
    <dgm:pt modelId="{143E748F-B6E8-46E3-91D4-9C0FE7EFBD96}">
      <dgm:prSet phldrT="[Text]" custT="1"/>
      <dgm:spPr/>
      <dgm:t>
        <a:bodyPr/>
        <a:lstStyle/>
        <a:p>
          <a:r>
            <a:rPr lang="en-US" sz="2800" dirty="0"/>
            <a:t>Explain what you’re doing, why you’re there, get consent to continue with survey.</a:t>
          </a:r>
        </a:p>
      </dgm:t>
    </dgm:pt>
    <dgm:pt modelId="{CE9D4D89-3905-45E0-B29B-3B7B3BFEAC6C}" type="parTrans" cxnId="{954F7B7C-E2A9-437E-9C0C-88166BDFE444}">
      <dgm:prSet/>
      <dgm:spPr/>
      <dgm:t>
        <a:bodyPr/>
        <a:lstStyle/>
        <a:p>
          <a:endParaRPr lang="en-US" sz="2800"/>
        </a:p>
      </dgm:t>
    </dgm:pt>
    <dgm:pt modelId="{A4CEE1D2-5328-4326-9064-583604F1F0E0}" type="sibTrans" cxnId="{954F7B7C-E2A9-437E-9C0C-88166BDFE444}">
      <dgm:prSet/>
      <dgm:spPr/>
      <dgm:t>
        <a:bodyPr/>
        <a:lstStyle/>
        <a:p>
          <a:endParaRPr lang="en-US" sz="2800"/>
        </a:p>
      </dgm:t>
    </dgm:pt>
    <dgm:pt modelId="{34A54196-8A8C-4804-8141-0B2DF7F2A61A}">
      <dgm:prSet phldrT="[Text]" custT="1"/>
      <dgm:spPr/>
      <dgm:t>
        <a:bodyPr/>
        <a:lstStyle/>
        <a:p>
          <a:r>
            <a:rPr lang="en-US" sz="2800" dirty="0"/>
            <a:t>Explain to volunteers the importance of distributing donated items.</a:t>
          </a:r>
        </a:p>
      </dgm:t>
    </dgm:pt>
    <dgm:pt modelId="{5A2E2E6A-BCE7-4825-94ED-6C1C5016E9DD}" type="parTrans" cxnId="{29702249-8AD0-4024-A4FE-48AF4699B6D3}">
      <dgm:prSet/>
      <dgm:spPr/>
      <dgm:t>
        <a:bodyPr/>
        <a:lstStyle/>
        <a:p>
          <a:endParaRPr lang="en-US" sz="2800"/>
        </a:p>
      </dgm:t>
    </dgm:pt>
    <dgm:pt modelId="{469CE744-72BC-4579-A6C2-85F1CCD0F14F}" type="sibTrans" cxnId="{29702249-8AD0-4024-A4FE-48AF4699B6D3}">
      <dgm:prSet/>
      <dgm:spPr/>
      <dgm:t>
        <a:bodyPr/>
        <a:lstStyle/>
        <a:p>
          <a:endParaRPr lang="en-US" sz="2800"/>
        </a:p>
      </dgm:t>
    </dgm:pt>
    <dgm:pt modelId="{1A0C2E38-53ED-4D71-99D1-ADF9743329CD}">
      <dgm:prSet phldrT="[Text]" custT="1"/>
      <dgm:spPr/>
      <dgm:t>
        <a:bodyPr/>
        <a:lstStyle/>
        <a:p>
          <a:r>
            <a:rPr lang="en-US" sz="2800" dirty="0"/>
            <a:t>Step 3:</a:t>
          </a:r>
        </a:p>
        <a:p>
          <a:r>
            <a:rPr lang="en-US" sz="2800" dirty="0"/>
            <a:t>Interview</a:t>
          </a:r>
        </a:p>
      </dgm:t>
    </dgm:pt>
    <dgm:pt modelId="{22A8C837-38B6-40C4-AA76-175C9A4B32CF}" type="parTrans" cxnId="{EF099767-1E4D-4945-81B5-703822113E84}">
      <dgm:prSet/>
      <dgm:spPr/>
      <dgm:t>
        <a:bodyPr/>
        <a:lstStyle/>
        <a:p>
          <a:endParaRPr lang="en-US" sz="2800"/>
        </a:p>
      </dgm:t>
    </dgm:pt>
    <dgm:pt modelId="{0C8B6143-A27A-486B-94AE-5E9C20DAB7F6}" type="sibTrans" cxnId="{EF099767-1E4D-4945-81B5-703822113E84}">
      <dgm:prSet/>
      <dgm:spPr/>
      <dgm:t>
        <a:bodyPr/>
        <a:lstStyle/>
        <a:p>
          <a:endParaRPr lang="en-US" sz="2800"/>
        </a:p>
      </dgm:t>
    </dgm:pt>
    <dgm:pt modelId="{BAB40E3D-6823-4038-8AF2-051F9BF0F62F}">
      <dgm:prSet phldrT="[Text]" custT="1"/>
      <dgm:spPr/>
      <dgm:t>
        <a:bodyPr/>
        <a:lstStyle/>
        <a:p>
          <a:r>
            <a:rPr lang="en-US" sz="2800" dirty="0"/>
            <a:t>Conduct the Interview. </a:t>
          </a:r>
        </a:p>
      </dgm:t>
    </dgm:pt>
    <dgm:pt modelId="{8ED4D2E5-3301-4704-9947-40465603475F}" type="parTrans" cxnId="{8F41C1B4-CD8F-48A5-8A3E-1FD159AFEDB7}">
      <dgm:prSet/>
      <dgm:spPr/>
      <dgm:t>
        <a:bodyPr/>
        <a:lstStyle/>
        <a:p>
          <a:endParaRPr lang="en-US" sz="2800"/>
        </a:p>
      </dgm:t>
    </dgm:pt>
    <dgm:pt modelId="{93074E18-DB78-4E95-8FCB-63805B88C8E3}" type="sibTrans" cxnId="{8F41C1B4-CD8F-48A5-8A3E-1FD159AFEDB7}">
      <dgm:prSet/>
      <dgm:spPr/>
      <dgm:t>
        <a:bodyPr/>
        <a:lstStyle/>
        <a:p>
          <a:endParaRPr lang="en-US" sz="2800"/>
        </a:p>
      </dgm:t>
    </dgm:pt>
    <dgm:pt modelId="{EDA3AE94-9580-46BE-BB39-F7859A2B01F5}">
      <dgm:prSet phldrT="[Text]" custT="1"/>
      <dgm:spPr/>
      <dgm:t>
        <a:bodyPr/>
        <a:lstStyle/>
        <a:p>
          <a:r>
            <a:rPr lang="en-US" sz="2800" dirty="0"/>
            <a:t>Go through each question and add any notes that may be helpful </a:t>
          </a:r>
        </a:p>
      </dgm:t>
    </dgm:pt>
    <dgm:pt modelId="{C1C6BDD7-EE23-4830-8AD6-E999F1B84FEE}" type="parTrans" cxnId="{D8C3BC11-62CA-4BB2-A4EE-70C84A1B3B70}">
      <dgm:prSet/>
      <dgm:spPr/>
      <dgm:t>
        <a:bodyPr/>
        <a:lstStyle/>
        <a:p>
          <a:endParaRPr lang="en-US" sz="2800"/>
        </a:p>
      </dgm:t>
    </dgm:pt>
    <dgm:pt modelId="{04C25512-2930-49AC-A119-B064F3425395}" type="sibTrans" cxnId="{D8C3BC11-62CA-4BB2-A4EE-70C84A1B3B70}">
      <dgm:prSet/>
      <dgm:spPr/>
      <dgm:t>
        <a:bodyPr/>
        <a:lstStyle/>
        <a:p>
          <a:endParaRPr lang="en-US" sz="2800"/>
        </a:p>
      </dgm:t>
    </dgm:pt>
    <dgm:pt modelId="{6329BBF4-E2B2-4443-B701-B0132D2121C0}">
      <dgm:prSet phldrT="[Text]" custT="1"/>
      <dgm:spPr/>
      <dgm:t>
        <a:bodyPr/>
        <a:lstStyle/>
        <a:p>
          <a:r>
            <a:rPr lang="en-US" sz="2800" dirty="0"/>
            <a:t>Step 4:</a:t>
          </a:r>
        </a:p>
        <a:p>
          <a:r>
            <a:rPr lang="en-US" sz="2800" dirty="0"/>
            <a:t>Give Thanks</a:t>
          </a:r>
        </a:p>
      </dgm:t>
    </dgm:pt>
    <dgm:pt modelId="{6D6F7F40-9038-48DE-8B16-28266A2BB913}" type="parTrans" cxnId="{3A3DE66C-F36A-4064-B000-E196917288C7}">
      <dgm:prSet/>
      <dgm:spPr/>
      <dgm:t>
        <a:bodyPr/>
        <a:lstStyle/>
        <a:p>
          <a:endParaRPr lang="en-US" sz="2800"/>
        </a:p>
      </dgm:t>
    </dgm:pt>
    <dgm:pt modelId="{5E1D545C-510D-4DF7-B72C-4B8FE99B9128}" type="sibTrans" cxnId="{3A3DE66C-F36A-4064-B000-E196917288C7}">
      <dgm:prSet/>
      <dgm:spPr/>
      <dgm:t>
        <a:bodyPr/>
        <a:lstStyle/>
        <a:p>
          <a:endParaRPr lang="en-US" sz="2800"/>
        </a:p>
      </dgm:t>
    </dgm:pt>
    <dgm:pt modelId="{A5E85D2A-A4E3-49CF-8F70-82F43647E616}">
      <dgm:prSet phldrT="[Text]" custT="1"/>
      <dgm:spPr/>
      <dgm:t>
        <a:bodyPr/>
        <a:lstStyle/>
        <a:p>
          <a:r>
            <a:rPr lang="en-US" sz="2800" dirty="0"/>
            <a:t>Thank them for their time. </a:t>
          </a:r>
        </a:p>
      </dgm:t>
    </dgm:pt>
    <dgm:pt modelId="{A555184E-E46F-4C97-881A-632561590DDA}" type="parTrans" cxnId="{A3D4E004-D87A-46FC-AA0F-D6D88EA68EB8}">
      <dgm:prSet/>
      <dgm:spPr/>
      <dgm:t>
        <a:bodyPr/>
        <a:lstStyle/>
        <a:p>
          <a:endParaRPr lang="en-US" sz="2800"/>
        </a:p>
      </dgm:t>
    </dgm:pt>
    <dgm:pt modelId="{01C892AD-720E-40B5-B237-D59A1F4BF0A6}" type="sibTrans" cxnId="{A3D4E004-D87A-46FC-AA0F-D6D88EA68EB8}">
      <dgm:prSet/>
      <dgm:spPr/>
      <dgm:t>
        <a:bodyPr/>
        <a:lstStyle/>
        <a:p>
          <a:endParaRPr lang="en-US" sz="2800"/>
        </a:p>
      </dgm:t>
    </dgm:pt>
    <dgm:pt modelId="{B1A57D12-15CB-4EDB-9DC5-4476594CF6AB}">
      <dgm:prSet phldrT="[Text]" custT="1"/>
      <dgm:spPr/>
      <dgm:t>
        <a:bodyPr/>
        <a:lstStyle/>
        <a:p>
          <a:r>
            <a:rPr lang="en-US" sz="2800" dirty="0"/>
            <a:t>Refer to any services or resources they may have asked about. </a:t>
          </a:r>
        </a:p>
      </dgm:t>
    </dgm:pt>
    <dgm:pt modelId="{D8092BAC-44B3-4D1B-B66F-0FE96267628B}" type="parTrans" cxnId="{76EAD3BB-9ACD-428E-92A4-D7CC11E29C5F}">
      <dgm:prSet/>
      <dgm:spPr/>
      <dgm:t>
        <a:bodyPr/>
        <a:lstStyle/>
        <a:p>
          <a:endParaRPr lang="en-US" sz="2800"/>
        </a:p>
      </dgm:t>
    </dgm:pt>
    <dgm:pt modelId="{2E7E45CA-E672-4197-8EBD-173D52F57C59}" type="sibTrans" cxnId="{76EAD3BB-9ACD-428E-92A4-D7CC11E29C5F}">
      <dgm:prSet/>
      <dgm:spPr/>
      <dgm:t>
        <a:bodyPr/>
        <a:lstStyle/>
        <a:p>
          <a:endParaRPr lang="en-US" sz="2800"/>
        </a:p>
      </dgm:t>
    </dgm:pt>
    <dgm:pt modelId="{A97B77A8-6B6E-404C-836B-91F307C0C497}">
      <dgm:prSet phldrT="[Text]" custT="1"/>
      <dgm:spPr/>
      <dgm:t>
        <a:bodyPr/>
        <a:lstStyle/>
        <a:p>
          <a:r>
            <a:rPr lang="en-US" sz="2800" dirty="0"/>
            <a:t>REMINDER: They have the right to refuse to answer all questions. </a:t>
          </a:r>
        </a:p>
      </dgm:t>
    </dgm:pt>
    <dgm:pt modelId="{17C37FF9-1EF9-4244-90BF-CDC4D092DDB2}" type="parTrans" cxnId="{A1D2D773-5E26-40B3-9689-DA2E88AD6760}">
      <dgm:prSet/>
      <dgm:spPr/>
      <dgm:t>
        <a:bodyPr/>
        <a:lstStyle/>
        <a:p>
          <a:endParaRPr lang="en-US"/>
        </a:p>
      </dgm:t>
    </dgm:pt>
    <dgm:pt modelId="{93FB3A5A-5862-4493-8381-D32BF50091E9}" type="sibTrans" cxnId="{A1D2D773-5E26-40B3-9689-DA2E88AD6760}">
      <dgm:prSet/>
      <dgm:spPr/>
      <dgm:t>
        <a:bodyPr/>
        <a:lstStyle/>
        <a:p>
          <a:endParaRPr lang="en-US"/>
        </a:p>
      </dgm:t>
    </dgm:pt>
    <dgm:pt modelId="{2B4C0F97-E9B2-4E7D-873B-5C25D01A28A0}">
      <dgm:prSet phldrT="[Text]" custT="1"/>
      <dgm:spPr/>
      <dgm:t>
        <a:bodyPr/>
        <a:lstStyle/>
        <a:p>
          <a:r>
            <a:rPr lang="en-US" sz="2800" dirty="0"/>
            <a:t>REMINDER: If they refuse to participant, thank them for their time. </a:t>
          </a:r>
        </a:p>
      </dgm:t>
    </dgm:pt>
    <dgm:pt modelId="{D1D826B9-198E-4F94-B976-8951751CDE1F}" type="parTrans" cxnId="{0C21313F-1185-4A1C-B8B6-2FF6EB147971}">
      <dgm:prSet/>
      <dgm:spPr/>
      <dgm:t>
        <a:bodyPr/>
        <a:lstStyle/>
        <a:p>
          <a:endParaRPr lang="en-US"/>
        </a:p>
      </dgm:t>
    </dgm:pt>
    <dgm:pt modelId="{5A545A5A-BE87-4C9C-B55C-BFA45875F1D5}" type="sibTrans" cxnId="{0C21313F-1185-4A1C-B8B6-2FF6EB147971}">
      <dgm:prSet/>
      <dgm:spPr/>
      <dgm:t>
        <a:bodyPr/>
        <a:lstStyle/>
        <a:p>
          <a:endParaRPr lang="en-US"/>
        </a:p>
      </dgm:t>
    </dgm:pt>
    <dgm:pt modelId="{44FF36E6-81CC-47DD-8A83-488B549249E2}" type="pres">
      <dgm:prSet presAssocID="{693BC0D2-4782-420C-97B6-08FEC7B48521}" presName="linearFlow" presStyleCnt="0">
        <dgm:presLayoutVars>
          <dgm:dir/>
          <dgm:animLvl val="lvl"/>
          <dgm:resizeHandles val="exact"/>
        </dgm:presLayoutVars>
      </dgm:prSet>
      <dgm:spPr/>
    </dgm:pt>
    <dgm:pt modelId="{529189ED-523D-4E1B-B977-6E566F730F3D}" type="pres">
      <dgm:prSet presAssocID="{2F5586ED-4A33-40D6-98D4-17FC45DC7021}" presName="composite" presStyleCnt="0"/>
      <dgm:spPr/>
    </dgm:pt>
    <dgm:pt modelId="{27985596-3340-46DD-B872-4606F7AF4D3B}" type="pres">
      <dgm:prSet presAssocID="{2F5586ED-4A33-40D6-98D4-17FC45DC7021}" presName="parentText" presStyleLbl="alignNode1" presStyleIdx="0" presStyleCnt="3">
        <dgm:presLayoutVars>
          <dgm:chMax val="1"/>
          <dgm:bulletEnabled val="1"/>
        </dgm:presLayoutVars>
      </dgm:prSet>
      <dgm:spPr/>
    </dgm:pt>
    <dgm:pt modelId="{23490DD2-9F19-413D-9741-4E7FB5E398C7}" type="pres">
      <dgm:prSet presAssocID="{2F5586ED-4A33-40D6-98D4-17FC45DC7021}" presName="descendantText" presStyleLbl="alignAcc1" presStyleIdx="0" presStyleCnt="3">
        <dgm:presLayoutVars>
          <dgm:bulletEnabled val="1"/>
        </dgm:presLayoutVars>
      </dgm:prSet>
      <dgm:spPr/>
    </dgm:pt>
    <dgm:pt modelId="{C81C84CD-377F-43A4-9F42-DF711C92DA27}" type="pres">
      <dgm:prSet presAssocID="{67CD047C-2295-4AA8-8985-BD9F84101BAF}" presName="sp" presStyleCnt="0"/>
      <dgm:spPr/>
    </dgm:pt>
    <dgm:pt modelId="{E99E0649-F201-4614-ADCA-89A462799A80}" type="pres">
      <dgm:prSet presAssocID="{1A0C2E38-53ED-4D71-99D1-ADF9743329CD}" presName="composite" presStyleCnt="0"/>
      <dgm:spPr/>
    </dgm:pt>
    <dgm:pt modelId="{6215A024-B8AF-4915-BC5C-3A8E3EC0BEF0}" type="pres">
      <dgm:prSet presAssocID="{1A0C2E38-53ED-4D71-99D1-ADF9743329CD}" presName="parentText" presStyleLbl="alignNode1" presStyleIdx="1" presStyleCnt="3">
        <dgm:presLayoutVars>
          <dgm:chMax val="1"/>
          <dgm:bulletEnabled val="1"/>
        </dgm:presLayoutVars>
      </dgm:prSet>
      <dgm:spPr/>
    </dgm:pt>
    <dgm:pt modelId="{DE5B659D-7D1D-4C4D-8BBC-43D5957C3034}" type="pres">
      <dgm:prSet presAssocID="{1A0C2E38-53ED-4D71-99D1-ADF9743329CD}" presName="descendantText" presStyleLbl="alignAcc1" presStyleIdx="1" presStyleCnt="3">
        <dgm:presLayoutVars>
          <dgm:bulletEnabled val="1"/>
        </dgm:presLayoutVars>
      </dgm:prSet>
      <dgm:spPr/>
    </dgm:pt>
    <dgm:pt modelId="{88B2217C-67F7-448A-B662-14B9B3420B28}" type="pres">
      <dgm:prSet presAssocID="{0C8B6143-A27A-486B-94AE-5E9C20DAB7F6}" presName="sp" presStyleCnt="0"/>
      <dgm:spPr/>
    </dgm:pt>
    <dgm:pt modelId="{E61493D2-862D-4942-B599-567A96ED816F}" type="pres">
      <dgm:prSet presAssocID="{6329BBF4-E2B2-4443-B701-B0132D2121C0}" presName="composite" presStyleCnt="0"/>
      <dgm:spPr/>
    </dgm:pt>
    <dgm:pt modelId="{021814DD-BC84-44F9-BB1B-65A53988C321}" type="pres">
      <dgm:prSet presAssocID="{6329BBF4-E2B2-4443-B701-B0132D2121C0}" presName="parentText" presStyleLbl="alignNode1" presStyleIdx="2" presStyleCnt="3">
        <dgm:presLayoutVars>
          <dgm:chMax val="1"/>
          <dgm:bulletEnabled val="1"/>
        </dgm:presLayoutVars>
      </dgm:prSet>
      <dgm:spPr/>
    </dgm:pt>
    <dgm:pt modelId="{05CC650D-8F11-4A68-8423-C58A2AF37D68}" type="pres">
      <dgm:prSet presAssocID="{6329BBF4-E2B2-4443-B701-B0132D2121C0}" presName="descendantText" presStyleLbl="alignAcc1" presStyleIdx="2" presStyleCnt="3">
        <dgm:presLayoutVars>
          <dgm:bulletEnabled val="1"/>
        </dgm:presLayoutVars>
      </dgm:prSet>
      <dgm:spPr/>
    </dgm:pt>
  </dgm:ptLst>
  <dgm:cxnLst>
    <dgm:cxn modelId="{A3D4E004-D87A-46FC-AA0F-D6D88EA68EB8}" srcId="{6329BBF4-E2B2-4443-B701-B0132D2121C0}" destId="{A5E85D2A-A4E3-49CF-8F70-82F43647E616}" srcOrd="0" destOrd="0" parTransId="{A555184E-E46F-4C97-881A-632561590DDA}" sibTransId="{01C892AD-720E-40B5-B237-D59A1F4BF0A6}"/>
    <dgm:cxn modelId="{D8C3BC11-62CA-4BB2-A4EE-70C84A1B3B70}" srcId="{1A0C2E38-53ED-4D71-99D1-ADF9743329CD}" destId="{EDA3AE94-9580-46BE-BB39-F7859A2B01F5}" srcOrd="2" destOrd="0" parTransId="{C1C6BDD7-EE23-4830-8AD6-E999F1B84FEE}" sibTransId="{04C25512-2930-49AC-A119-B064F3425395}"/>
    <dgm:cxn modelId="{0E000D1D-7866-4E49-BB19-9FAD8DC0CD9C}" type="presOf" srcId="{2F5586ED-4A33-40D6-98D4-17FC45DC7021}" destId="{27985596-3340-46DD-B872-4606F7AF4D3B}" srcOrd="0" destOrd="0" presId="urn:microsoft.com/office/officeart/2005/8/layout/chevron2"/>
    <dgm:cxn modelId="{2261B23A-4D03-4695-B5CB-F959098C06D3}" type="presOf" srcId="{34A54196-8A8C-4804-8141-0B2DF7F2A61A}" destId="{23490DD2-9F19-413D-9741-4E7FB5E398C7}" srcOrd="0" destOrd="2" presId="urn:microsoft.com/office/officeart/2005/8/layout/chevron2"/>
    <dgm:cxn modelId="{0C21313F-1185-4A1C-B8B6-2FF6EB147971}" srcId="{2F5586ED-4A33-40D6-98D4-17FC45DC7021}" destId="{2B4C0F97-E9B2-4E7D-873B-5C25D01A28A0}" srcOrd="1" destOrd="0" parTransId="{D1D826B9-198E-4F94-B976-8951751CDE1F}" sibTransId="{5A545A5A-BE87-4C9C-B55C-BFA45875F1D5}"/>
    <dgm:cxn modelId="{EF099767-1E4D-4945-81B5-703822113E84}" srcId="{693BC0D2-4782-420C-97B6-08FEC7B48521}" destId="{1A0C2E38-53ED-4D71-99D1-ADF9743329CD}" srcOrd="1" destOrd="0" parTransId="{22A8C837-38B6-40C4-AA76-175C9A4B32CF}" sibTransId="{0C8B6143-A27A-486B-94AE-5E9C20DAB7F6}"/>
    <dgm:cxn modelId="{8B003768-7631-49C2-AB79-75B88F7F5828}" srcId="{693BC0D2-4782-420C-97B6-08FEC7B48521}" destId="{2F5586ED-4A33-40D6-98D4-17FC45DC7021}" srcOrd="0" destOrd="0" parTransId="{6CE416E9-D6CC-4CE6-A61C-52BA758863D5}" sibTransId="{67CD047C-2295-4AA8-8985-BD9F84101BAF}"/>
    <dgm:cxn modelId="{29702249-8AD0-4024-A4FE-48AF4699B6D3}" srcId="{2F5586ED-4A33-40D6-98D4-17FC45DC7021}" destId="{34A54196-8A8C-4804-8141-0B2DF7F2A61A}" srcOrd="2" destOrd="0" parTransId="{5A2E2E6A-BCE7-4825-94ED-6C1C5016E9DD}" sibTransId="{469CE744-72BC-4579-A6C2-85F1CCD0F14F}"/>
    <dgm:cxn modelId="{3D9DF96B-2A3D-456E-84FD-C6D1A9D76998}" type="presOf" srcId="{B1A57D12-15CB-4EDB-9DC5-4476594CF6AB}" destId="{05CC650D-8F11-4A68-8423-C58A2AF37D68}" srcOrd="0" destOrd="1" presId="urn:microsoft.com/office/officeart/2005/8/layout/chevron2"/>
    <dgm:cxn modelId="{3A3DE66C-F36A-4064-B000-E196917288C7}" srcId="{693BC0D2-4782-420C-97B6-08FEC7B48521}" destId="{6329BBF4-E2B2-4443-B701-B0132D2121C0}" srcOrd="2" destOrd="0" parTransId="{6D6F7F40-9038-48DE-8B16-28266A2BB913}" sibTransId="{5E1D545C-510D-4DF7-B72C-4B8FE99B9128}"/>
    <dgm:cxn modelId="{81E89F50-FD7E-45B6-8CA4-3BFABEE4633B}" type="presOf" srcId="{693BC0D2-4782-420C-97B6-08FEC7B48521}" destId="{44FF36E6-81CC-47DD-8A83-488B549249E2}" srcOrd="0" destOrd="0" presId="urn:microsoft.com/office/officeart/2005/8/layout/chevron2"/>
    <dgm:cxn modelId="{D8498671-47B5-4A1F-B3A7-47A35EC601C0}" type="presOf" srcId="{A5E85D2A-A4E3-49CF-8F70-82F43647E616}" destId="{05CC650D-8F11-4A68-8423-C58A2AF37D68}" srcOrd="0" destOrd="0" presId="urn:microsoft.com/office/officeart/2005/8/layout/chevron2"/>
    <dgm:cxn modelId="{A1D2D773-5E26-40B3-9689-DA2E88AD6760}" srcId="{1A0C2E38-53ED-4D71-99D1-ADF9743329CD}" destId="{A97B77A8-6B6E-404C-836B-91F307C0C497}" srcOrd="1" destOrd="0" parTransId="{17C37FF9-1EF9-4244-90BF-CDC4D092DDB2}" sibTransId="{93FB3A5A-5862-4493-8381-D32BF50091E9}"/>
    <dgm:cxn modelId="{954F7B7C-E2A9-437E-9C0C-88166BDFE444}" srcId="{2F5586ED-4A33-40D6-98D4-17FC45DC7021}" destId="{143E748F-B6E8-46E3-91D4-9C0FE7EFBD96}" srcOrd="0" destOrd="0" parTransId="{CE9D4D89-3905-45E0-B29B-3B7B3BFEAC6C}" sibTransId="{A4CEE1D2-5328-4326-9064-583604F1F0E0}"/>
    <dgm:cxn modelId="{0E779381-613A-4BD0-9FF0-E1509CBEDA95}" type="presOf" srcId="{A97B77A8-6B6E-404C-836B-91F307C0C497}" destId="{DE5B659D-7D1D-4C4D-8BBC-43D5957C3034}" srcOrd="0" destOrd="1" presId="urn:microsoft.com/office/officeart/2005/8/layout/chevron2"/>
    <dgm:cxn modelId="{BD245F84-5DCD-4009-86A8-5D2BF8F988C7}" type="presOf" srcId="{2B4C0F97-E9B2-4E7D-873B-5C25D01A28A0}" destId="{23490DD2-9F19-413D-9741-4E7FB5E398C7}" srcOrd="0" destOrd="1" presId="urn:microsoft.com/office/officeart/2005/8/layout/chevron2"/>
    <dgm:cxn modelId="{569CAF97-D8DD-4F4F-BEBE-17254B32DDE5}" type="presOf" srcId="{1A0C2E38-53ED-4D71-99D1-ADF9743329CD}" destId="{6215A024-B8AF-4915-BC5C-3A8E3EC0BEF0}" srcOrd="0" destOrd="0" presId="urn:microsoft.com/office/officeart/2005/8/layout/chevron2"/>
    <dgm:cxn modelId="{21337AA2-7EF9-4B98-9451-6AF07A86F8E1}" type="presOf" srcId="{EDA3AE94-9580-46BE-BB39-F7859A2B01F5}" destId="{DE5B659D-7D1D-4C4D-8BBC-43D5957C3034}" srcOrd="0" destOrd="2" presId="urn:microsoft.com/office/officeart/2005/8/layout/chevron2"/>
    <dgm:cxn modelId="{5387EAA6-1A0D-4B51-854E-2F74B2BCD2ED}" type="presOf" srcId="{6329BBF4-E2B2-4443-B701-B0132D2121C0}" destId="{021814DD-BC84-44F9-BB1B-65A53988C321}" srcOrd="0" destOrd="0" presId="urn:microsoft.com/office/officeart/2005/8/layout/chevron2"/>
    <dgm:cxn modelId="{96FD2FA8-BA0B-47FD-961B-1C20F1FC4950}" type="presOf" srcId="{143E748F-B6E8-46E3-91D4-9C0FE7EFBD96}" destId="{23490DD2-9F19-413D-9741-4E7FB5E398C7}" srcOrd="0" destOrd="0" presId="urn:microsoft.com/office/officeart/2005/8/layout/chevron2"/>
    <dgm:cxn modelId="{8F41C1B4-CD8F-48A5-8A3E-1FD159AFEDB7}" srcId="{1A0C2E38-53ED-4D71-99D1-ADF9743329CD}" destId="{BAB40E3D-6823-4038-8AF2-051F9BF0F62F}" srcOrd="0" destOrd="0" parTransId="{8ED4D2E5-3301-4704-9947-40465603475F}" sibTransId="{93074E18-DB78-4E95-8FCB-63805B88C8E3}"/>
    <dgm:cxn modelId="{76EAD3BB-9ACD-428E-92A4-D7CC11E29C5F}" srcId="{6329BBF4-E2B2-4443-B701-B0132D2121C0}" destId="{B1A57D12-15CB-4EDB-9DC5-4476594CF6AB}" srcOrd="1" destOrd="0" parTransId="{D8092BAC-44B3-4D1B-B66F-0FE96267628B}" sibTransId="{2E7E45CA-E672-4197-8EBD-173D52F57C59}"/>
    <dgm:cxn modelId="{7DFD21F0-CDF6-4FB1-93DA-371698858B3F}" type="presOf" srcId="{BAB40E3D-6823-4038-8AF2-051F9BF0F62F}" destId="{DE5B659D-7D1D-4C4D-8BBC-43D5957C3034}" srcOrd="0" destOrd="0" presId="urn:microsoft.com/office/officeart/2005/8/layout/chevron2"/>
    <dgm:cxn modelId="{6877EED1-018B-412F-8770-A3076CC3AFC7}" type="presParOf" srcId="{44FF36E6-81CC-47DD-8A83-488B549249E2}" destId="{529189ED-523D-4E1B-B977-6E566F730F3D}" srcOrd="0" destOrd="0" presId="urn:microsoft.com/office/officeart/2005/8/layout/chevron2"/>
    <dgm:cxn modelId="{F3C526DC-5133-4D4C-8BB2-3D1AA62D6953}" type="presParOf" srcId="{529189ED-523D-4E1B-B977-6E566F730F3D}" destId="{27985596-3340-46DD-B872-4606F7AF4D3B}" srcOrd="0" destOrd="0" presId="urn:microsoft.com/office/officeart/2005/8/layout/chevron2"/>
    <dgm:cxn modelId="{F706C15D-8D50-46DF-915D-F592028A3A42}" type="presParOf" srcId="{529189ED-523D-4E1B-B977-6E566F730F3D}" destId="{23490DD2-9F19-413D-9741-4E7FB5E398C7}" srcOrd="1" destOrd="0" presId="urn:microsoft.com/office/officeart/2005/8/layout/chevron2"/>
    <dgm:cxn modelId="{50569DC7-2409-480D-B0DD-49940D006CCD}" type="presParOf" srcId="{44FF36E6-81CC-47DD-8A83-488B549249E2}" destId="{C81C84CD-377F-43A4-9F42-DF711C92DA27}" srcOrd="1" destOrd="0" presId="urn:microsoft.com/office/officeart/2005/8/layout/chevron2"/>
    <dgm:cxn modelId="{C09ED6D4-A43F-49C4-8EA1-9540F2C328A8}" type="presParOf" srcId="{44FF36E6-81CC-47DD-8A83-488B549249E2}" destId="{E99E0649-F201-4614-ADCA-89A462799A80}" srcOrd="2" destOrd="0" presId="urn:microsoft.com/office/officeart/2005/8/layout/chevron2"/>
    <dgm:cxn modelId="{E629C409-4342-4613-9FD6-39508BA73C85}" type="presParOf" srcId="{E99E0649-F201-4614-ADCA-89A462799A80}" destId="{6215A024-B8AF-4915-BC5C-3A8E3EC0BEF0}" srcOrd="0" destOrd="0" presId="urn:microsoft.com/office/officeart/2005/8/layout/chevron2"/>
    <dgm:cxn modelId="{BB90FB95-D31A-49EC-A3E8-15FB11C31F38}" type="presParOf" srcId="{E99E0649-F201-4614-ADCA-89A462799A80}" destId="{DE5B659D-7D1D-4C4D-8BBC-43D5957C3034}" srcOrd="1" destOrd="0" presId="urn:microsoft.com/office/officeart/2005/8/layout/chevron2"/>
    <dgm:cxn modelId="{11C08969-C3AD-4997-ADB7-0F7661B4E523}" type="presParOf" srcId="{44FF36E6-81CC-47DD-8A83-488B549249E2}" destId="{88B2217C-67F7-448A-B662-14B9B3420B28}" srcOrd="3" destOrd="0" presId="urn:microsoft.com/office/officeart/2005/8/layout/chevron2"/>
    <dgm:cxn modelId="{1051CDD5-22FE-48AE-9E30-795E8D342F8B}" type="presParOf" srcId="{44FF36E6-81CC-47DD-8A83-488B549249E2}" destId="{E61493D2-862D-4942-B599-567A96ED816F}" srcOrd="4" destOrd="0" presId="urn:microsoft.com/office/officeart/2005/8/layout/chevron2"/>
    <dgm:cxn modelId="{B8432331-A549-4DBA-91F4-C04EFF8E3AD5}" type="presParOf" srcId="{E61493D2-862D-4942-B599-567A96ED816F}" destId="{021814DD-BC84-44F9-BB1B-65A53988C321}" srcOrd="0" destOrd="0" presId="urn:microsoft.com/office/officeart/2005/8/layout/chevron2"/>
    <dgm:cxn modelId="{565EB17F-08F4-4074-94B7-B6D54EDFC14F}" type="presParOf" srcId="{E61493D2-862D-4942-B599-567A96ED816F}" destId="{05CC650D-8F11-4A68-8423-C58A2AF37D6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985596-3340-46DD-B872-4606F7AF4D3B}">
      <dsp:nvSpPr>
        <dsp:cNvPr id="0" name=""/>
        <dsp:cNvSpPr/>
      </dsp:nvSpPr>
      <dsp:spPr>
        <a:xfrm rot="5400000">
          <a:off x="-347074" y="354160"/>
          <a:ext cx="2313828" cy="161967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Step 2:</a:t>
          </a:r>
        </a:p>
        <a:p>
          <a:pPr marL="0" lvl="0" indent="0" algn="ctr" defTabSz="1244600">
            <a:lnSpc>
              <a:spcPct val="90000"/>
            </a:lnSpc>
            <a:spcBef>
              <a:spcPct val="0"/>
            </a:spcBef>
            <a:spcAft>
              <a:spcPct val="35000"/>
            </a:spcAft>
            <a:buNone/>
          </a:pPr>
          <a:r>
            <a:rPr lang="en-US" sz="2800" kern="1200" dirty="0"/>
            <a:t>Explain</a:t>
          </a:r>
        </a:p>
      </dsp:txBody>
      <dsp:txXfrm rot="-5400000">
        <a:off x="1" y="816926"/>
        <a:ext cx="1619679" cy="694149"/>
      </dsp:txXfrm>
    </dsp:sp>
    <dsp:sp modelId="{23490DD2-9F19-413D-9741-4E7FB5E398C7}">
      <dsp:nvSpPr>
        <dsp:cNvPr id="0" name=""/>
        <dsp:cNvSpPr/>
      </dsp:nvSpPr>
      <dsp:spPr>
        <a:xfrm rot="5400000">
          <a:off x="7545271" y="-5918505"/>
          <a:ext cx="1504779" cy="1335596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Explain what you’re doing, why you’re there, get consent to continue with survey.</a:t>
          </a:r>
        </a:p>
        <a:p>
          <a:pPr marL="285750" lvl="1" indent="-285750" algn="l" defTabSz="1244600">
            <a:lnSpc>
              <a:spcPct val="90000"/>
            </a:lnSpc>
            <a:spcBef>
              <a:spcPct val="0"/>
            </a:spcBef>
            <a:spcAft>
              <a:spcPct val="15000"/>
            </a:spcAft>
            <a:buChar char="•"/>
          </a:pPr>
          <a:r>
            <a:rPr lang="en-US" sz="2800" kern="1200" dirty="0"/>
            <a:t>REMINDER: If they refuse to participant, thank them for their time. </a:t>
          </a:r>
        </a:p>
        <a:p>
          <a:pPr marL="285750" lvl="1" indent="-285750" algn="l" defTabSz="1244600">
            <a:lnSpc>
              <a:spcPct val="90000"/>
            </a:lnSpc>
            <a:spcBef>
              <a:spcPct val="0"/>
            </a:spcBef>
            <a:spcAft>
              <a:spcPct val="15000"/>
            </a:spcAft>
            <a:buChar char="•"/>
          </a:pPr>
          <a:r>
            <a:rPr lang="en-US" sz="2800" kern="1200" dirty="0"/>
            <a:t>Explain to volunteers the importance of distributing donated items.</a:t>
          </a:r>
        </a:p>
      </dsp:txBody>
      <dsp:txXfrm rot="-5400000">
        <a:off x="1619680" y="80543"/>
        <a:ext cx="13282506" cy="1357865"/>
      </dsp:txXfrm>
    </dsp:sp>
    <dsp:sp modelId="{6215A024-B8AF-4915-BC5C-3A8E3EC0BEF0}">
      <dsp:nvSpPr>
        <dsp:cNvPr id="0" name=""/>
        <dsp:cNvSpPr/>
      </dsp:nvSpPr>
      <dsp:spPr>
        <a:xfrm rot="5400000">
          <a:off x="-347074" y="2479586"/>
          <a:ext cx="2313828" cy="161967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Step 3:</a:t>
          </a:r>
        </a:p>
        <a:p>
          <a:pPr marL="0" lvl="0" indent="0" algn="ctr" defTabSz="1244600">
            <a:lnSpc>
              <a:spcPct val="90000"/>
            </a:lnSpc>
            <a:spcBef>
              <a:spcPct val="0"/>
            </a:spcBef>
            <a:spcAft>
              <a:spcPct val="35000"/>
            </a:spcAft>
            <a:buNone/>
          </a:pPr>
          <a:r>
            <a:rPr lang="en-US" sz="2800" kern="1200" dirty="0"/>
            <a:t>Interview</a:t>
          </a:r>
        </a:p>
      </dsp:txBody>
      <dsp:txXfrm rot="-5400000">
        <a:off x="1" y="2942352"/>
        <a:ext cx="1619679" cy="694149"/>
      </dsp:txXfrm>
    </dsp:sp>
    <dsp:sp modelId="{DE5B659D-7D1D-4C4D-8BBC-43D5957C3034}">
      <dsp:nvSpPr>
        <dsp:cNvPr id="0" name=""/>
        <dsp:cNvSpPr/>
      </dsp:nvSpPr>
      <dsp:spPr>
        <a:xfrm rot="5400000">
          <a:off x="7545667" y="-3793475"/>
          <a:ext cx="1503988" cy="1335596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Conduct the Interview. </a:t>
          </a:r>
        </a:p>
        <a:p>
          <a:pPr marL="285750" lvl="1" indent="-285750" algn="l" defTabSz="1244600">
            <a:lnSpc>
              <a:spcPct val="90000"/>
            </a:lnSpc>
            <a:spcBef>
              <a:spcPct val="0"/>
            </a:spcBef>
            <a:spcAft>
              <a:spcPct val="15000"/>
            </a:spcAft>
            <a:buChar char="•"/>
          </a:pPr>
          <a:r>
            <a:rPr lang="en-US" sz="2800" kern="1200" dirty="0"/>
            <a:t>REMINDER: They have the right to refuse to answer all questions. </a:t>
          </a:r>
        </a:p>
        <a:p>
          <a:pPr marL="285750" lvl="1" indent="-285750" algn="l" defTabSz="1244600">
            <a:lnSpc>
              <a:spcPct val="90000"/>
            </a:lnSpc>
            <a:spcBef>
              <a:spcPct val="0"/>
            </a:spcBef>
            <a:spcAft>
              <a:spcPct val="15000"/>
            </a:spcAft>
            <a:buChar char="•"/>
          </a:pPr>
          <a:r>
            <a:rPr lang="en-US" sz="2800" kern="1200" dirty="0"/>
            <a:t>Go through each question and add any notes that may be helpful </a:t>
          </a:r>
        </a:p>
      </dsp:txBody>
      <dsp:txXfrm rot="-5400000">
        <a:off x="1619680" y="2205931"/>
        <a:ext cx="13282544" cy="1357150"/>
      </dsp:txXfrm>
    </dsp:sp>
    <dsp:sp modelId="{021814DD-BC84-44F9-BB1B-65A53988C321}">
      <dsp:nvSpPr>
        <dsp:cNvPr id="0" name=""/>
        <dsp:cNvSpPr/>
      </dsp:nvSpPr>
      <dsp:spPr>
        <a:xfrm rot="5400000">
          <a:off x="-347074" y="4605011"/>
          <a:ext cx="2313828" cy="161967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Step 4:</a:t>
          </a:r>
        </a:p>
        <a:p>
          <a:pPr marL="0" lvl="0" indent="0" algn="ctr" defTabSz="1244600">
            <a:lnSpc>
              <a:spcPct val="90000"/>
            </a:lnSpc>
            <a:spcBef>
              <a:spcPct val="0"/>
            </a:spcBef>
            <a:spcAft>
              <a:spcPct val="35000"/>
            </a:spcAft>
            <a:buNone/>
          </a:pPr>
          <a:r>
            <a:rPr lang="en-US" sz="2800" kern="1200" dirty="0"/>
            <a:t>Give Thanks</a:t>
          </a:r>
        </a:p>
      </dsp:txBody>
      <dsp:txXfrm rot="-5400000">
        <a:off x="1" y="5067777"/>
        <a:ext cx="1619679" cy="694149"/>
      </dsp:txXfrm>
    </dsp:sp>
    <dsp:sp modelId="{05CC650D-8F11-4A68-8423-C58A2AF37D68}">
      <dsp:nvSpPr>
        <dsp:cNvPr id="0" name=""/>
        <dsp:cNvSpPr/>
      </dsp:nvSpPr>
      <dsp:spPr>
        <a:xfrm rot="5400000">
          <a:off x="7545667" y="-1668049"/>
          <a:ext cx="1503988" cy="1335596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Thank them for their time. </a:t>
          </a:r>
        </a:p>
        <a:p>
          <a:pPr marL="285750" lvl="1" indent="-285750" algn="l" defTabSz="1244600">
            <a:lnSpc>
              <a:spcPct val="90000"/>
            </a:lnSpc>
            <a:spcBef>
              <a:spcPct val="0"/>
            </a:spcBef>
            <a:spcAft>
              <a:spcPct val="15000"/>
            </a:spcAft>
            <a:buChar char="•"/>
          </a:pPr>
          <a:r>
            <a:rPr lang="en-US" sz="2800" kern="1200" dirty="0"/>
            <a:t>Refer to any services or resources they may have asked about. </a:t>
          </a:r>
        </a:p>
      </dsp:txBody>
      <dsp:txXfrm rot="-5400000">
        <a:off x="1619680" y="4331357"/>
        <a:ext cx="13282544" cy="135715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87c3e86c82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8" name="Google Shape;108;g287c3e86c82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a:extLst>
            <a:ext uri="{FF2B5EF4-FFF2-40B4-BE49-F238E27FC236}">
              <a16:creationId xmlns:a16="http://schemas.microsoft.com/office/drawing/2014/main" id="{858F9437-3E92-DE7C-8503-3571A2392DD6}"/>
            </a:ext>
          </a:extLst>
        </p:cNvPr>
        <p:cNvGrpSpPr/>
        <p:nvPr/>
      </p:nvGrpSpPr>
      <p:grpSpPr>
        <a:xfrm>
          <a:off x="0" y="0"/>
          <a:ext cx="0" cy="0"/>
          <a:chOff x="0" y="0"/>
          <a:chExt cx="0" cy="0"/>
        </a:xfrm>
      </p:grpSpPr>
      <p:sp>
        <p:nvSpPr>
          <p:cNvPr id="638" name="Google Shape;638;g28bd97be4f1_0_259:notes">
            <a:extLst>
              <a:ext uri="{FF2B5EF4-FFF2-40B4-BE49-F238E27FC236}">
                <a16:creationId xmlns:a16="http://schemas.microsoft.com/office/drawing/2014/main" id="{4775A562-1C49-6A66-EEEA-0DAECB4153C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9" name="Google Shape;639;g28bd97be4f1_0_259:notes">
            <a:extLst>
              <a:ext uri="{FF2B5EF4-FFF2-40B4-BE49-F238E27FC236}">
                <a16:creationId xmlns:a16="http://schemas.microsoft.com/office/drawing/2014/main" id="{DB609CF9-115C-C700-8344-380BD67829D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57294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3"/>
        <p:cNvGrpSpPr/>
        <p:nvPr/>
      </p:nvGrpSpPr>
      <p:grpSpPr>
        <a:xfrm>
          <a:off x="0" y="0"/>
          <a:ext cx="0" cy="0"/>
          <a:chOff x="0" y="0"/>
          <a:chExt cx="0" cy="0"/>
        </a:xfrm>
      </p:grpSpPr>
      <p:sp>
        <p:nvSpPr>
          <p:cNvPr id="794" name="Google Shape;794;g28bd97be4f1_0_4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95" name="Google Shape;795;g28bd97be4f1_0_4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2"/>
        <p:cNvGrpSpPr/>
        <p:nvPr/>
      </p:nvGrpSpPr>
      <p:grpSpPr>
        <a:xfrm>
          <a:off x="0" y="0"/>
          <a:ext cx="0" cy="0"/>
          <a:chOff x="0" y="0"/>
          <a:chExt cx="0" cy="0"/>
        </a:xfrm>
      </p:grpSpPr>
      <p:sp>
        <p:nvSpPr>
          <p:cNvPr id="903" name="Google Shape;903;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04" name="Google Shape;904;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9"/>
        <p:cNvGrpSpPr/>
        <p:nvPr/>
      </p:nvGrpSpPr>
      <p:grpSpPr>
        <a:xfrm>
          <a:off x="0" y="0"/>
          <a:ext cx="0" cy="0"/>
          <a:chOff x="0" y="0"/>
          <a:chExt cx="0" cy="0"/>
        </a:xfrm>
      </p:grpSpPr>
      <p:sp>
        <p:nvSpPr>
          <p:cNvPr id="920" name="Google Shape;920;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21" name="Google Shape;921;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8"/>
        <p:cNvGrpSpPr/>
        <p:nvPr/>
      </p:nvGrpSpPr>
      <p:grpSpPr>
        <a:xfrm>
          <a:off x="0" y="0"/>
          <a:ext cx="0" cy="0"/>
          <a:chOff x="0" y="0"/>
          <a:chExt cx="0" cy="0"/>
        </a:xfrm>
      </p:grpSpPr>
      <p:sp>
        <p:nvSpPr>
          <p:cNvPr id="959" name="Google Shape;959;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0" name="Google Shape;960;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228600" lvl="0" indent="-133350" algn="l" rtl="0">
              <a:lnSpc>
                <a:spcPct val="90000"/>
              </a:lnSpc>
              <a:spcBef>
                <a:spcPts val="750"/>
              </a:spcBef>
              <a:spcAft>
                <a:spcPts val="0"/>
              </a:spcAft>
              <a:buClr>
                <a:schemeClr val="dk1"/>
              </a:buClr>
              <a:buSzPts val="1500"/>
              <a:buChar char="•"/>
            </a:pPr>
            <a:r>
              <a:rPr lang="en-US" sz="1500" dirty="0"/>
              <a:t>May only be conducted in 7 days following the count</a:t>
            </a:r>
            <a:endParaRPr dirty="0"/>
          </a:p>
          <a:p>
            <a:pPr marL="685800" lvl="1" indent="-228600" algn="l" rtl="0">
              <a:lnSpc>
                <a:spcPct val="90000"/>
              </a:lnSpc>
              <a:spcBef>
                <a:spcPts val="375"/>
              </a:spcBef>
              <a:spcAft>
                <a:spcPts val="0"/>
              </a:spcAft>
              <a:buClr>
                <a:schemeClr val="dk1"/>
              </a:buClr>
              <a:buSzPts val="1800"/>
              <a:buChar char="•"/>
            </a:pPr>
            <a:r>
              <a:rPr lang="en-US" dirty="0"/>
              <a:t>Best practice is to conduct service based counts the day of or day after </a:t>
            </a:r>
            <a:endParaRPr dirty="0"/>
          </a:p>
          <a:p>
            <a:pPr marL="0" lvl="0" indent="0" algn="l" rtl="0">
              <a:lnSpc>
                <a:spcPct val="100000"/>
              </a:lnSpc>
              <a:spcBef>
                <a:spcPts val="0"/>
              </a:spcBef>
              <a:spcAft>
                <a:spcPts val="0"/>
              </a:spcAft>
              <a:buClr>
                <a:schemeClr val="dk1"/>
              </a:buClr>
              <a:buSzPts val="1400"/>
              <a:buFont typeface="Arial"/>
              <a:buNone/>
            </a:pPr>
            <a:endParaRPr dirty="0"/>
          </a:p>
          <a:p>
            <a:pPr marL="0" lvl="0" indent="0" algn="l" rtl="0">
              <a:lnSpc>
                <a:spcPct val="100000"/>
              </a:lnSpc>
              <a:spcBef>
                <a:spcPts val="0"/>
              </a:spcBef>
              <a:spcAft>
                <a:spcPts val="0"/>
              </a:spcAft>
              <a:buClr>
                <a:schemeClr val="dk1"/>
              </a:buClr>
              <a:buSzPts val="1400"/>
              <a:buFont typeface="Arial"/>
              <a:buNone/>
            </a:pPr>
            <a:r>
              <a:rPr lang="en-US" dirty="0"/>
              <a:t>Ideas to reach homeless persons after the count:</a:t>
            </a:r>
          </a:p>
          <a:p>
            <a:pPr marL="171450" lvl="0" indent="-171450" algn="l" rtl="0">
              <a:lnSpc>
                <a:spcPct val="100000"/>
              </a:lnSpc>
              <a:spcBef>
                <a:spcPts val="0"/>
              </a:spcBef>
              <a:spcAft>
                <a:spcPts val="0"/>
              </a:spcAft>
              <a:buClr>
                <a:schemeClr val="dk1"/>
              </a:buClr>
              <a:buSzPts val="1400"/>
              <a:buFontTx/>
              <a:buChar char="-"/>
            </a:pPr>
            <a:r>
              <a:rPr lang="en-US" dirty="0"/>
              <a:t>Breakfast and working with local community– how do you organize that? </a:t>
            </a:r>
          </a:p>
          <a:p>
            <a:pPr marL="171450" lvl="0" indent="-171450" algn="l" rtl="0">
              <a:lnSpc>
                <a:spcPct val="100000"/>
              </a:lnSpc>
              <a:spcBef>
                <a:spcPts val="0"/>
              </a:spcBef>
              <a:spcAft>
                <a:spcPts val="0"/>
              </a:spcAft>
              <a:buClr>
                <a:schemeClr val="dk1"/>
              </a:buClr>
              <a:buSzPts val="1400"/>
              <a:buFontTx/>
              <a:buChar char="-"/>
            </a:pPr>
            <a:r>
              <a:rPr lang="en-US" dirty="0"/>
              <a:t>Project Homeless connect the day after the count. Start planning in Sept. Funding– get donations from area businesses that want to have homelessness helped. A one stop shop– for all needs of an unhoused person. Non-profit options for costs. Area extensions office and brings a healthy lunch. Key resources– local health dept (vaccines and flu shots, WIC info, ) Social Services, Senior Services, License Office, 4-5 employment opportunities, area churches, income based medical facility, Diaper resource center, pregnancy resource center, VA, chiropractor, Eye exams, laundry vouchers, </a:t>
            </a:r>
          </a:p>
          <a:p>
            <a:pPr marL="171450" lvl="0" indent="-171450" algn="l" rtl="0">
              <a:lnSpc>
                <a:spcPct val="100000"/>
              </a:lnSpc>
              <a:spcBef>
                <a:spcPts val="0"/>
              </a:spcBef>
              <a:spcAft>
                <a:spcPts val="0"/>
              </a:spcAft>
              <a:buClr>
                <a:schemeClr val="dk1"/>
              </a:buClr>
              <a:buSzPts val="1400"/>
              <a:buFontTx/>
              <a:buChar char="-"/>
            </a:pPr>
            <a:r>
              <a:rPr lang="en-US" dirty="0"/>
              <a:t>ISSUE: transportation from other counties to the event </a:t>
            </a:r>
          </a:p>
          <a:p>
            <a:pPr marL="171450" lvl="0" indent="-171450" algn="l" rtl="0">
              <a:lnSpc>
                <a:spcPct val="100000"/>
              </a:lnSpc>
              <a:spcBef>
                <a:spcPts val="0"/>
              </a:spcBef>
              <a:spcAft>
                <a:spcPts val="0"/>
              </a:spcAft>
              <a:buClr>
                <a:schemeClr val="dk1"/>
              </a:buClr>
              <a:buSzPts val="1400"/>
              <a:buFontTx/>
              <a:buChar char="-"/>
            </a:pPr>
            <a:r>
              <a:rPr lang="en-US" dirty="0"/>
              <a:t>Doesn’t have to be called project homeless connect. (it's a sign up, trademark thing) </a:t>
            </a:r>
          </a:p>
          <a:p>
            <a:pPr marL="171450" lvl="0" indent="-171450" algn="l" rtl="0">
              <a:lnSpc>
                <a:spcPct val="100000"/>
              </a:lnSpc>
              <a:spcBef>
                <a:spcPts val="0"/>
              </a:spcBef>
              <a:spcAft>
                <a:spcPts val="0"/>
              </a:spcAft>
              <a:buClr>
                <a:schemeClr val="dk1"/>
              </a:buClr>
              <a:buSzPts val="1400"/>
              <a:buFontTx/>
              <a:buChar char="-"/>
            </a:pPr>
            <a:r>
              <a:rPr lang="en-US" dirty="0"/>
              <a:t>Doesn't have to be from a service provider, it could just be an event. Breakfast, backpack give away, etc. </a:t>
            </a:r>
            <a:endParaRPr dirty="0"/>
          </a:p>
        </p:txBody>
      </p:sp>
      <p:sp>
        <p:nvSpPr>
          <p:cNvPr id="994" name="Google Shape;994;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1"/>
        <p:cNvGrpSpPr/>
        <p:nvPr/>
      </p:nvGrpSpPr>
      <p:grpSpPr>
        <a:xfrm>
          <a:off x="0" y="0"/>
          <a:ext cx="0" cy="0"/>
          <a:chOff x="0" y="0"/>
          <a:chExt cx="0" cy="0"/>
        </a:xfrm>
      </p:grpSpPr>
      <p:sp>
        <p:nvSpPr>
          <p:cNvPr id="1052" name="Google Shape;1052;p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228600" lvl="0" indent="-38100" algn="l" rtl="0">
              <a:lnSpc>
                <a:spcPct val="90000"/>
              </a:lnSpc>
              <a:spcBef>
                <a:spcPts val="750"/>
              </a:spcBef>
              <a:spcAft>
                <a:spcPts val="0"/>
              </a:spcAft>
              <a:buClr>
                <a:schemeClr val="dk1"/>
              </a:buClr>
              <a:buSzPts val="1500"/>
              <a:buNone/>
            </a:pPr>
            <a:r>
              <a:rPr lang="en-US" dirty="0"/>
              <a:t>Please stress submission of the records template is CRITICAL!!!</a:t>
            </a:r>
            <a:endParaRPr dirty="0"/>
          </a:p>
        </p:txBody>
      </p:sp>
      <p:sp>
        <p:nvSpPr>
          <p:cNvPr id="1053" name="Google Shape;1053;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949966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5"/>
        <p:cNvGrpSpPr/>
        <p:nvPr/>
      </p:nvGrpSpPr>
      <p:grpSpPr>
        <a:xfrm>
          <a:off x="0" y="0"/>
          <a:ext cx="0" cy="0"/>
          <a:chOff x="0" y="0"/>
          <a:chExt cx="0" cy="0"/>
        </a:xfrm>
      </p:grpSpPr>
      <p:sp>
        <p:nvSpPr>
          <p:cNvPr id="1146" name="Google Shape;1146;g24fa01ec593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47" name="Google Shape;1147;g24fa01ec59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0"/>
        <p:cNvGrpSpPr/>
        <p:nvPr/>
      </p:nvGrpSpPr>
      <p:grpSpPr>
        <a:xfrm>
          <a:off x="0" y="0"/>
          <a:ext cx="0" cy="0"/>
          <a:chOff x="0" y="0"/>
          <a:chExt cx="0" cy="0"/>
        </a:xfrm>
      </p:grpSpPr>
      <p:sp>
        <p:nvSpPr>
          <p:cNvPr id="1211" name="Google Shape;1211;g24fa01ec593_2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lvl="0" indent="-171450" algn="l" rtl="0">
              <a:lnSpc>
                <a:spcPct val="100000"/>
              </a:lnSpc>
              <a:spcBef>
                <a:spcPts val="0"/>
              </a:spcBef>
              <a:spcAft>
                <a:spcPts val="0"/>
              </a:spcAft>
              <a:buSzPts val="1100"/>
              <a:buFontTx/>
              <a:buChar char="-"/>
            </a:pPr>
            <a:r>
              <a:rPr lang="en-US" dirty="0"/>
              <a:t>Click the links for a quick review of surveys. </a:t>
            </a:r>
          </a:p>
          <a:p>
            <a:pPr marL="0" lvl="0" indent="0" algn="l" rtl="0">
              <a:lnSpc>
                <a:spcPct val="100000"/>
              </a:lnSpc>
              <a:spcBef>
                <a:spcPts val="0"/>
              </a:spcBef>
              <a:spcAft>
                <a:spcPts val="0"/>
              </a:spcAft>
              <a:buSzPts val="1100"/>
              <a:buNone/>
            </a:pPr>
            <a:endParaRPr dirty="0"/>
          </a:p>
        </p:txBody>
      </p:sp>
      <p:sp>
        <p:nvSpPr>
          <p:cNvPr id="1212" name="Google Shape;1212;g24fa01ec593_2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1"/>
        <p:cNvGrpSpPr/>
        <p:nvPr/>
      </p:nvGrpSpPr>
      <p:grpSpPr>
        <a:xfrm>
          <a:off x="0" y="0"/>
          <a:ext cx="0" cy="0"/>
          <a:chOff x="0" y="0"/>
          <a:chExt cx="0" cy="0"/>
        </a:xfrm>
      </p:grpSpPr>
      <p:sp>
        <p:nvSpPr>
          <p:cNvPr id="1332" name="Google Shape;1332;g294b6e0cc7d_0_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33" name="Google Shape;1333;g294b6e0cc7d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87c3e86c82_0_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9" name="Google Shape;169;g287c3e86c82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6"/>
        <p:cNvGrpSpPr/>
        <p:nvPr/>
      </p:nvGrpSpPr>
      <p:grpSpPr>
        <a:xfrm>
          <a:off x="0" y="0"/>
          <a:ext cx="0" cy="0"/>
          <a:chOff x="0" y="0"/>
          <a:chExt cx="0" cy="0"/>
        </a:xfrm>
      </p:grpSpPr>
      <p:sp>
        <p:nvSpPr>
          <p:cNvPr id="1427" name="Google Shape;142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dirty="0"/>
          </a:p>
        </p:txBody>
      </p:sp>
      <p:sp>
        <p:nvSpPr>
          <p:cNvPr id="1428" name="Google Shape;142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8" name="Google Shape;20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287c3e86c82_0_9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8" name="Google Shape;228;g287c3e86c82_0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8" name="Google Shape;24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3" name="Google Shape;33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6"/>
        <p:cNvGrpSpPr/>
        <p:nvPr/>
      </p:nvGrpSpPr>
      <p:grpSpPr>
        <a:xfrm>
          <a:off x="0" y="0"/>
          <a:ext cx="0" cy="0"/>
          <a:chOff x="0" y="0"/>
          <a:chExt cx="0" cy="0"/>
        </a:xfrm>
      </p:grpSpPr>
      <p:sp>
        <p:nvSpPr>
          <p:cNvPr id="557" name="Google Shape;557;g28bd97be4f1_0_1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58" name="Google Shape;558;g28bd97be4f1_0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g28bd97be4f1_0_17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97" name="Google Shape;597;g28bd97be4f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g28bd97be4f1_0_2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9" name="Google Shape;639;g28bd97be4f1_0_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7"/>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7"/>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8"/>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 name="Google Shape;18;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 name="Google Shape;24;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0" name="Google Shape;30;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6" name="Google Shape;36;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7" name="Google Shape;37;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3" name="Google Shape;43;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4" name="Google Shape;44;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5" name="Google Shape;45;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6" name="Google Shape;46;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5"/>
          <p:cNvSpPr>
            <a:spLocks noGrp="1"/>
          </p:cNvSpPr>
          <p:nvPr>
            <p:ph type="pic" idx="2"/>
          </p:nvPr>
        </p:nvSpPr>
        <p:spPr>
          <a:xfrm>
            <a:off x="1792288" y="612775"/>
            <a:ext cx="5486400" cy="4114800"/>
          </a:xfrm>
          <a:prstGeom prst="rect">
            <a:avLst/>
          </a:prstGeom>
          <a:noFill/>
          <a:ln>
            <a:noFill/>
          </a:ln>
        </p:spPr>
      </p:sp>
      <p:sp>
        <p:nvSpPr>
          <p:cNvPr id="64" name="Google Shape;64;p2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5" name="Google Shape;65;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6"/>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moboscoc.org/resources/point-in-time-count-resources/"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forms.fillout.com/t/eeCB9L6pyhus"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https://moboscoc.org/resources/point-in-time-count-resources/"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hudexchange.info/resources/documents/HEARTH_HomelessDefinition_FinalRule.pdf"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g287c3e86c82_0_15"/>
          <p:cNvSpPr/>
          <p:nvPr/>
        </p:nvSpPr>
        <p:spPr>
          <a:xfrm>
            <a:off x="0" y="0"/>
            <a:ext cx="18288000" cy="102870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3">
              <a:alphaModFix/>
            </a:blip>
            <a:stretch>
              <a:fillRect l="-18380" r="-18382"/>
            </a:stretch>
          </a:blipFill>
          <a:ln>
            <a:noFill/>
          </a:ln>
        </p:spPr>
        <p:txBody>
          <a:bodyPr/>
          <a:lstStyle/>
          <a:p>
            <a:endParaRPr lang="en-US"/>
          </a:p>
        </p:txBody>
      </p:sp>
      <p:sp>
        <p:nvSpPr>
          <p:cNvPr id="111" name="Google Shape;111;g287c3e86c82_0_15"/>
          <p:cNvSpPr/>
          <p:nvPr/>
        </p:nvSpPr>
        <p:spPr>
          <a:xfrm>
            <a:off x="1028700" y="1028700"/>
            <a:ext cx="503760" cy="503760"/>
          </a:xfrm>
          <a:custGeom>
            <a:avLst/>
            <a:gdLst/>
            <a:ahLst/>
            <a:cxnLst/>
            <a:rect l="l" t="t" r="r" b="b"/>
            <a:pathLst>
              <a:path w="503760" h="503760" extrusionOk="0">
                <a:moveTo>
                  <a:pt x="0" y="0"/>
                </a:moveTo>
                <a:lnTo>
                  <a:pt x="503760" y="0"/>
                </a:lnTo>
                <a:lnTo>
                  <a:pt x="503760" y="503760"/>
                </a:lnTo>
                <a:lnTo>
                  <a:pt x="0" y="503760"/>
                </a:lnTo>
                <a:lnTo>
                  <a:pt x="0" y="0"/>
                </a:lnTo>
                <a:close/>
              </a:path>
            </a:pathLst>
          </a:custGeom>
          <a:blipFill rotWithShape="1">
            <a:blip r:embed="rId4">
              <a:alphaModFix/>
            </a:blip>
            <a:stretch>
              <a:fillRect/>
            </a:stretch>
          </a:blipFill>
          <a:ln>
            <a:noFill/>
          </a:ln>
        </p:spPr>
        <p:txBody>
          <a:bodyPr/>
          <a:lstStyle/>
          <a:p>
            <a:endParaRPr lang="en-US"/>
          </a:p>
        </p:txBody>
      </p:sp>
      <p:grpSp>
        <p:nvGrpSpPr>
          <p:cNvPr id="112" name="Google Shape;112;g287c3e86c82_0_15"/>
          <p:cNvGrpSpPr/>
          <p:nvPr/>
        </p:nvGrpSpPr>
        <p:grpSpPr>
          <a:xfrm>
            <a:off x="0" y="8858156"/>
            <a:ext cx="18288118" cy="3085741"/>
            <a:chOff x="0" y="0"/>
            <a:chExt cx="4816592" cy="812700"/>
          </a:xfrm>
        </p:grpSpPr>
        <p:sp>
          <p:nvSpPr>
            <p:cNvPr id="113" name="Google Shape;113;g287c3e86c82_0_15"/>
            <p:cNvSpPr/>
            <p:nvPr/>
          </p:nvSpPr>
          <p:spPr>
            <a:xfrm>
              <a:off x="0" y="0"/>
              <a:ext cx="4816592" cy="376321"/>
            </a:xfrm>
            <a:custGeom>
              <a:avLst/>
              <a:gdLst/>
              <a:ahLst/>
              <a:cxnLst/>
              <a:rect l="l" t="t" r="r" b="b"/>
              <a:pathLst>
                <a:path w="4816592" h="376321" extrusionOk="0">
                  <a:moveTo>
                    <a:pt x="0" y="0"/>
                  </a:moveTo>
                  <a:lnTo>
                    <a:pt x="4816592" y="0"/>
                  </a:lnTo>
                  <a:lnTo>
                    <a:pt x="4816592" y="376321"/>
                  </a:lnTo>
                  <a:lnTo>
                    <a:pt x="0" y="376321"/>
                  </a:lnTo>
                  <a:close/>
                </a:path>
              </a:pathLst>
            </a:custGeom>
            <a:solidFill>
              <a:srgbClr val="462D78"/>
            </a:solidFill>
            <a:ln>
              <a:noFill/>
            </a:ln>
          </p:spPr>
          <p:txBody>
            <a:bodyPr/>
            <a:lstStyle/>
            <a:p>
              <a:endParaRPr lang="en-US"/>
            </a:p>
          </p:txBody>
        </p:sp>
        <p:sp>
          <p:nvSpPr>
            <p:cNvPr id="114" name="Google Shape;114;g287c3e86c82_0_15"/>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15" name="Google Shape;115;g287c3e86c82_0_15"/>
          <p:cNvSpPr/>
          <p:nvPr/>
        </p:nvSpPr>
        <p:spPr>
          <a:xfrm>
            <a:off x="368150" y="760925"/>
            <a:ext cx="11091259" cy="9526072"/>
          </a:xfrm>
          <a:custGeom>
            <a:avLst/>
            <a:gdLst/>
            <a:ahLst/>
            <a:cxnLst/>
            <a:rect l="l" t="t" r="r" b="b"/>
            <a:pathLst>
              <a:path w="9902910" h="8301588" extrusionOk="0">
                <a:moveTo>
                  <a:pt x="0" y="0"/>
                </a:moveTo>
                <a:lnTo>
                  <a:pt x="9902910" y="0"/>
                </a:lnTo>
                <a:lnTo>
                  <a:pt x="9902910" y="8301588"/>
                </a:lnTo>
                <a:lnTo>
                  <a:pt x="0" y="8301588"/>
                </a:lnTo>
                <a:lnTo>
                  <a:pt x="0" y="0"/>
                </a:lnTo>
                <a:close/>
              </a:path>
            </a:pathLst>
          </a:custGeom>
          <a:blipFill rotWithShape="1">
            <a:blip r:embed="rId5">
              <a:alphaModFix/>
            </a:blip>
            <a:stretch>
              <a:fillRect/>
            </a:stretch>
          </a:blipFill>
          <a:ln>
            <a:noFill/>
          </a:ln>
        </p:spPr>
        <p:txBody>
          <a:bodyPr/>
          <a:lstStyle/>
          <a:p>
            <a:endParaRPr lang="en-US"/>
          </a:p>
        </p:txBody>
      </p:sp>
      <p:sp>
        <p:nvSpPr>
          <p:cNvPr id="116" name="Google Shape;116;g287c3e86c82_0_15"/>
          <p:cNvSpPr txBox="1"/>
          <p:nvPr/>
        </p:nvSpPr>
        <p:spPr>
          <a:xfrm>
            <a:off x="8980572" y="2658900"/>
            <a:ext cx="7049400" cy="37680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1" i="0" u="none" strike="noStrike" cap="none" dirty="0">
                <a:solidFill>
                  <a:srgbClr val="462D78"/>
                </a:solidFill>
                <a:latin typeface="Arial"/>
                <a:ea typeface="Arial"/>
                <a:cs typeface="Arial"/>
                <a:sym typeface="Arial"/>
              </a:rPr>
              <a:t>Unsheltered Point in Time Count (PITC)</a:t>
            </a:r>
            <a:endParaRPr sz="1400" b="1" i="0" u="none" strike="noStrike" cap="none" dirty="0">
              <a:solidFill>
                <a:srgbClr val="000000"/>
              </a:solidFill>
              <a:latin typeface="Arial"/>
              <a:ea typeface="Arial"/>
              <a:cs typeface="Arial"/>
              <a:sym typeface="Arial"/>
            </a:endParaRPr>
          </a:p>
        </p:txBody>
      </p:sp>
      <p:sp>
        <p:nvSpPr>
          <p:cNvPr id="117" name="Google Shape;117;g287c3e86c82_0_15"/>
          <p:cNvSpPr txBox="1"/>
          <p:nvPr/>
        </p:nvSpPr>
        <p:spPr>
          <a:xfrm>
            <a:off x="4235112" y="9405946"/>
            <a:ext cx="9817800" cy="387798"/>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2100"/>
              <a:buFont typeface="Arial"/>
              <a:buNone/>
            </a:pPr>
            <a:r>
              <a:rPr lang="en-US" sz="2100" b="0" i="0" u="none" strike="noStrike" cap="none" dirty="0">
                <a:solidFill>
                  <a:srgbClr val="E5E6EE"/>
                </a:solidFill>
                <a:latin typeface="Arial"/>
                <a:ea typeface="Arial"/>
                <a:cs typeface="Arial"/>
                <a:sym typeface="Arial"/>
              </a:rPr>
              <a:t>MO BoS CoC PITC 2026</a:t>
            </a:r>
            <a:endParaRPr sz="1400" b="0" i="0" u="none" strike="noStrike" cap="none" dirty="0">
              <a:solidFill>
                <a:srgbClr val="000000"/>
              </a:solidFill>
              <a:latin typeface="Arial"/>
              <a:ea typeface="Arial"/>
              <a:cs typeface="Arial"/>
              <a:sym typeface="Arial"/>
            </a:endParaRPr>
          </a:p>
        </p:txBody>
      </p:sp>
      <p:sp>
        <p:nvSpPr>
          <p:cNvPr id="118" name="Google Shape;118;g287c3e86c82_0_15"/>
          <p:cNvSpPr txBox="1"/>
          <p:nvPr/>
        </p:nvSpPr>
        <p:spPr>
          <a:xfrm>
            <a:off x="8736996" y="6624900"/>
            <a:ext cx="7049400" cy="387798"/>
          </a:xfrm>
          <a:prstGeom prst="rect">
            <a:avLst/>
          </a:prstGeom>
          <a:noFill/>
          <a:ln>
            <a:noFill/>
          </a:ln>
        </p:spPr>
        <p:txBody>
          <a:bodyPr spcFirstLastPara="1" wrap="square" lIns="0" tIns="0" rIns="0" bIns="0" anchor="t" anchorCtr="0">
            <a:spAutoFit/>
          </a:bodyPr>
          <a:lstStyle/>
          <a:p>
            <a:pPr marL="0" marR="0" lvl="0" indent="0" algn="r" rtl="0">
              <a:lnSpc>
                <a:spcPct val="120000"/>
              </a:lnSpc>
              <a:spcBef>
                <a:spcPts val="0"/>
              </a:spcBef>
              <a:spcAft>
                <a:spcPts val="0"/>
              </a:spcAft>
              <a:buClr>
                <a:srgbClr val="000000"/>
              </a:buClr>
              <a:buSzPts val="2100"/>
              <a:buFont typeface="Arial"/>
              <a:buNone/>
            </a:pPr>
            <a:r>
              <a:rPr lang="en-US" sz="2100" dirty="0">
                <a:solidFill>
                  <a:srgbClr val="462D78"/>
                </a:solidFill>
              </a:rPr>
              <a:t>Coordinator</a:t>
            </a:r>
            <a:r>
              <a:rPr lang="en-US" sz="2100" b="0" i="0" u="none" strike="noStrike" cap="none" dirty="0">
                <a:solidFill>
                  <a:srgbClr val="462D78"/>
                </a:solidFill>
                <a:latin typeface="Arial"/>
                <a:ea typeface="Arial"/>
                <a:cs typeface="Arial"/>
                <a:sym typeface="Arial"/>
              </a:rPr>
              <a:t> Training</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640">
          <a:extLst>
            <a:ext uri="{FF2B5EF4-FFF2-40B4-BE49-F238E27FC236}">
              <a16:creationId xmlns:a16="http://schemas.microsoft.com/office/drawing/2014/main" id="{302CE5DC-237A-6248-8D7A-B044D0D87489}"/>
            </a:ext>
          </a:extLst>
        </p:cNvPr>
        <p:cNvGrpSpPr/>
        <p:nvPr/>
      </p:nvGrpSpPr>
      <p:grpSpPr>
        <a:xfrm>
          <a:off x="0" y="0"/>
          <a:ext cx="0" cy="0"/>
          <a:chOff x="0" y="0"/>
          <a:chExt cx="0" cy="0"/>
        </a:xfrm>
      </p:grpSpPr>
      <p:grpSp>
        <p:nvGrpSpPr>
          <p:cNvPr id="649" name="Google Shape;649;g28bd97be4f1_0_259">
            <a:extLst>
              <a:ext uri="{FF2B5EF4-FFF2-40B4-BE49-F238E27FC236}">
                <a16:creationId xmlns:a16="http://schemas.microsoft.com/office/drawing/2014/main" id="{3FA0FC66-CBD6-E051-7FEF-B0CDD3496EF7}"/>
              </a:ext>
            </a:extLst>
          </p:cNvPr>
          <p:cNvGrpSpPr/>
          <p:nvPr/>
        </p:nvGrpSpPr>
        <p:grpSpPr>
          <a:xfrm>
            <a:off x="15060598" y="11"/>
            <a:ext cx="3227297" cy="3085741"/>
            <a:chOff x="0" y="0"/>
            <a:chExt cx="849982" cy="812700"/>
          </a:xfrm>
        </p:grpSpPr>
        <p:sp>
          <p:nvSpPr>
            <p:cNvPr id="650" name="Google Shape;650;g28bd97be4f1_0_259">
              <a:extLst>
                <a:ext uri="{FF2B5EF4-FFF2-40B4-BE49-F238E27FC236}">
                  <a16:creationId xmlns:a16="http://schemas.microsoft.com/office/drawing/2014/main" id="{D34DEA57-F605-D97B-146C-4B6DD9A89E79}"/>
                </a:ext>
              </a:extLst>
            </p:cNvPr>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651" name="Google Shape;651;g28bd97be4f1_0_259">
              <a:extLst>
                <a:ext uri="{FF2B5EF4-FFF2-40B4-BE49-F238E27FC236}">
                  <a16:creationId xmlns:a16="http://schemas.microsoft.com/office/drawing/2014/main" id="{2BCB1E97-41AD-B325-C0AB-796BC6B0737A}"/>
                </a:ext>
              </a:extLst>
            </p:cNvPr>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652" name="Google Shape;652;g28bd97be4f1_0_259">
            <a:extLst>
              <a:ext uri="{FF2B5EF4-FFF2-40B4-BE49-F238E27FC236}">
                <a16:creationId xmlns:a16="http://schemas.microsoft.com/office/drawing/2014/main" id="{6F5C0783-0854-3649-A99E-95A568725AFF}"/>
              </a:ext>
            </a:extLst>
          </p:cNvPr>
          <p:cNvSpPr txBox="1"/>
          <p:nvPr/>
        </p:nvSpPr>
        <p:spPr>
          <a:xfrm>
            <a:off x="15060598" y="111232"/>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Street Based Count The Interview</a:t>
            </a:r>
            <a:endParaRPr sz="1400" b="0" i="0" u="none" strike="noStrike" cap="none" dirty="0">
              <a:solidFill>
                <a:srgbClr val="000000"/>
              </a:solidFill>
              <a:latin typeface="Arial"/>
              <a:ea typeface="Arial"/>
              <a:cs typeface="Arial"/>
              <a:sym typeface="Arial"/>
            </a:endParaRPr>
          </a:p>
        </p:txBody>
      </p:sp>
      <p:sp>
        <p:nvSpPr>
          <p:cNvPr id="658" name="Google Shape;658;g28bd97be4f1_0_259">
            <a:extLst>
              <a:ext uri="{FF2B5EF4-FFF2-40B4-BE49-F238E27FC236}">
                <a16:creationId xmlns:a16="http://schemas.microsoft.com/office/drawing/2014/main" id="{6FC081FC-8501-41DF-3D1A-5440ECB9369A}"/>
              </a:ext>
            </a:extLst>
          </p:cNvPr>
          <p:cNvSpPr txBox="1"/>
          <p:nvPr/>
        </p:nvSpPr>
        <p:spPr>
          <a:xfrm>
            <a:off x="432950" y="193925"/>
            <a:ext cx="14499300" cy="1034129"/>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1100"/>
              <a:buFont typeface="Arial"/>
              <a:buNone/>
            </a:pPr>
            <a:r>
              <a:rPr lang="en-US" sz="5600" b="0" i="0" u="none" strike="noStrike" cap="none" dirty="0">
                <a:solidFill>
                  <a:srgbClr val="E5E6EE"/>
                </a:solidFill>
                <a:latin typeface="Arial"/>
                <a:ea typeface="Arial"/>
                <a:cs typeface="Arial"/>
                <a:sym typeface="Arial"/>
              </a:rPr>
              <a:t>The Interview</a:t>
            </a:r>
            <a:endParaRPr sz="5600" b="0" i="0" u="none" strike="noStrike" cap="none" dirty="0">
              <a:solidFill>
                <a:srgbClr val="E5E6EE"/>
              </a:solidFill>
              <a:latin typeface="Arial"/>
              <a:ea typeface="Arial"/>
              <a:cs typeface="Arial"/>
              <a:sym typeface="Arial"/>
            </a:endParaRPr>
          </a:p>
        </p:txBody>
      </p:sp>
      <p:graphicFrame>
        <p:nvGraphicFramePr>
          <p:cNvPr id="6" name="Diagram 5">
            <a:extLst>
              <a:ext uri="{FF2B5EF4-FFF2-40B4-BE49-F238E27FC236}">
                <a16:creationId xmlns:a16="http://schemas.microsoft.com/office/drawing/2014/main" id="{1EDF3073-3317-5DD4-DAFC-B293C3244626}"/>
              </a:ext>
            </a:extLst>
          </p:cNvPr>
          <p:cNvGraphicFramePr/>
          <p:nvPr>
            <p:extLst>
              <p:ext uri="{D42A27DB-BD31-4B8C-83A1-F6EECF244321}">
                <p14:modId xmlns:p14="http://schemas.microsoft.com/office/powerpoint/2010/main" val="4059273774"/>
              </p:ext>
            </p:extLst>
          </p:nvPr>
        </p:nvGraphicFramePr>
        <p:xfrm>
          <a:off x="833241" y="1387984"/>
          <a:ext cx="14975643" cy="65788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FA2F6016-AA7C-FEE9-945F-7A1AD5B3F6B3}"/>
              </a:ext>
            </a:extLst>
          </p:cNvPr>
          <p:cNvGrpSpPr/>
          <p:nvPr/>
        </p:nvGrpSpPr>
        <p:grpSpPr>
          <a:xfrm>
            <a:off x="857854" y="7740971"/>
            <a:ext cx="1621263" cy="2316089"/>
            <a:chOff x="-282249" y="-47085"/>
            <a:chExt cx="1621263" cy="2316089"/>
          </a:xfrm>
        </p:grpSpPr>
        <p:sp>
          <p:nvSpPr>
            <p:cNvPr id="9" name="Arrow: Chevron 8">
              <a:extLst>
                <a:ext uri="{FF2B5EF4-FFF2-40B4-BE49-F238E27FC236}">
                  <a16:creationId xmlns:a16="http://schemas.microsoft.com/office/drawing/2014/main" id="{DCC451D9-FBFB-02EA-A24A-05372DC26B71}"/>
                </a:ext>
              </a:extLst>
            </p:cNvPr>
            <p:cNvSpPr/>
            <p:nvPr/>
          </p:nvSpPr>
          <p:spPr>
            <a:xfrm rot="5400000">
              <a:off x="-629662" y="300329"/>
              <a:ext cx="2316089" cy="1621262"/>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0" name="Arrow: Chevron 4">
              <a:extLst>
                <a:ext uri="{FF2B5EF4-FFF2-40B4-BE49-F238E27FC236}">
                  <a16:creationId xmlns:a16="http://schemas.microsoft.com/office/drawing/2014/main" id="{3B33C048-0473-036B-7E0F-B4F0F435DB73}"/>
                </a:ext>
              </a:extLst>
            </p:cNvPr>
            <p:cNvSpPr txBox="1"/>
            <p:nvPr/>
          </p:nvSpPr>
          <p:spPr>
            <a:xfrm>
              <a:off x="-282249" y="871926"/>
              <a:ext cx="1621262" cy="6948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Step 5:</a:t>
              </a:r>
            </a:p>
            <a:p>
              <a:pPr marL="0" lvl="0" indent="0" algn="ctr" defTabSz="1244600">
                <a:lnSpc>
                  <a:spcPct val="90000"/>
                </a:lnSpc>
                <a:spcBef>
                  <a:spcPct val="0"/>
                </a:spcBef>
                <a:spcAft>
                  <a:spcPct val="35000"/>
                </a:spcAft>
                <a:buNone/>
              </a:pPr>
              <a:r>
                <a:rPr lang="en-US" sz="2800" kern="1200" dirty="0"/>
                <a:t>Record</a:t>
              </a:r>
            </a:p>
          </p:txBody>
        </p:sp>
      </p:grpSp>
      <p:grpSp>
        <p:nvGrpSpPr>
          <p:cNvPr id="11" name="Group 10">
            <a:extLst>
              <a:ext uri="{FF2B5EF4-FFF2-40B4-BE49-F238E27FC236}">
                <a16:creationId xmlns:a16="http://schemas.microsoft.com/office/drawing/2014/main" id="{CA56E240-3EEA-AEF2-7232-278FEC5053F4}"/>
              </a:ext>
            </a:extLst>
          </p:cNvPr>
          <p:cNvGrpSpPr/>
          <p:nvPr/>
        </p:nvGrpSpPr>
        <p:grpSpPr>
          <a:xfrm>
            <a:off x="2479116" y="7740971"/>
            <a:ext cx="13354381" cy="1505458"/>
            <a:chOff x="1621262" y="4258885"/>
            <a:chExt cx="13937164" cy="1505458"/>
          </a:xfrm>
        </p:grpSpPr>
        <p:sp>
          <p:nvSpPr>
            <p:cNvPr id="12" name="Rectangle: Top Corners Rounded 11">
              <a:extLst>
                <a:ext uri="{FF2B5EF4-FFF2-40B4-BE49-F238E27FC236}">
                  <a16:creationId xmlns:a16="http://schemas.microsoft.com/office/drawing/2014/main" id="{4F8EACA9-F032-FE7B-7E9C-63D6583199EE}"/>
                </a:ext>
              </a:extLst>
            </p:cNvPr>
            <p:cNvSpPr/>
            <p:nvPr/>
          </p:nvSpPr>
          <p:spPr>
            <a:xfrm rot="5400000">
              <a:off x="7837115" y="-1956968"/>
              <a:ext cx="1505458" cy="13937164"/>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3" name="Rectangle: Top Corners Rounded 4">
              <a:extLst>
                <a:ext uri="{FF2B5EF4-FFF2-40B4-BE49-F238E27FC236}">
                  <a16:creationId xmlns:a16="http://schemas.microsoft.com/office/drawing/2014/main" id="{ADFF785B-3080-D9E4-8191-33D6AAEA1C51}"/>
                </a:ext>
              </a:extLst>
            </p:cNvPr>
            <p:cNvSpPr txBox="1"/>
            <p:nvPr/>
          </p:nvSpPr>
          <p:spPr>
            <a:xfrm>
              <a:off x="1621262" y="4644679"/>
              <a:ext cx="13863674" cy="10461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Record what you heard/observed in a safe place. </a:t>
              </a:r>
            </a:p>
            <a:p>
              <a:pPr marL="285750" lvl="1" indent="-285750" algn="l" defTabSz="1244600">
                <a:lnSpc>
                  <a:spcPct val="90000"/>
                </a:lnSpc>
                <a:spcBef>
                  <a:spcPct val="0"/>
                </a:spcBef>
                <a:spcAft>
                  <a:spcPct val="15000"/>
                </a:spcAft>
                <a:buChar char="•"/>
              </a:pPr>
              <a:r>
                <a:rPr lang="en-US" sz="2800" kern="1200" dirty="0"/>
                <a:t>Double check all survey questions have been answered. </a:t>
              </a:r>
            </a:p>
            <a:p>
              <a:pPr marL="285750" lvl="1" indent="-285750" algn="l" defTabSz="1244600">
                <a:lnSpc>
                  <a:spcPct val="90000"/>
                </a:lnSpc>
                <a:spcBef>
                  <a:spcPct val="0"/>
                </a:spcBef>
                <a:spcAft>
                  <a:spcPct val="15000"/>
                </a:spcAft>
                <a:buChar char="•"/>
              </a:pPr>
              <a:r>
                <a:rPr lang="en-US" sz="2800" kern="1200" dirty="0"/>
                <a:t> Make sure everything is legible, if using paper forms. </a:t>
              </a:r>
            </a:p>
            <a:p>
              <a:pPr marL="285750" lvl="1" indent="-285750" algn="l" defTabSz="1244600">
                <a:lnSpc>
                  <a:spcPct val="90000"/>
                </a:lnSpc>
                <a:spcBef>
                  <a:spcPct val="0"/>
                </a:spcBef>
                <a:spcAft>
                  <a:spcPct val="15000"/>
                </a:spcAft>
                <a:buChar char="•"/>
              </a:pPr>
              <a:endParaRPr lang="en-US" sz="2800" kern="1200" dirty="0"/>
            </a:p>
          </p:txBody>
        </p:sp>
      </p:grpSp>
    </p:spTree>
    <p:extLst>
      <p:ext uri="{BB962C8B-B14F-4D97-AF65-F5344CB8AC3E}">
        <p14:creationId xmlns:p14="http://schemas.microsoft.com/office/powerpoint/2010/main" val="3711144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796"/>
        <p:cNvGrpSpPr/>
        <p:nvPr/>
      </p:nvGrpSpPr>
      <p:grpSpPr>
        <a:xfrm>
          <a:off x="0" y="0"/>
          <a:ext cx="0" cy="0"/>
          <a:chOff x="0" y="0"/>
          <a:chExt cx="0" cy="0"/>
        </a:xfrm>
      </p:grpSpPr>
      <p:grpSp>
        <p:nvGrpSpPr>
          <p:cNvPr id="797" name="Google Shape;797;g28bd97be4f1_0_459"/>
          <p:cNvGrpSpPr/>
          <p:nvPr/>
        </p:nvGrpSpPr>
        <p:grpSpPr>
          <a:xfrm>
            <a:off x="0" y="-66"/>
            <a:ext cx="5407195" cy="10287066"/>
            <a:chOff x="0" y="0"/>
            <a:chExt cx="1067540" cy="2709333"/>
          </a:xfrm>
        </p:grpSpPr>
        <p:sp>
          <p:nvSpPr>
            <p:cNvPr id="798" name="Google Shape;798;g28bd97be4f1_0_459"/>
            <p:cNvSpPr/>
            <p:nvPr/>
          </p:nvSpPr>
          <p:spPr>
            <a:xfrm>
              <a:off x="0" y="0"/>
              <a:ext cx="1067540" cy="2709333"/>
            </a:xfrm>
            <a:custGeom>
              <a:avLst/>
              <a:gdLst/>
              <a:ahLst/>
              <a:cxnLst/>
              <a:rect l="l" t="t" r="r" b="b"/>
              <a:pathLst>
                <a:path w="1138709" h="2709333" extrusionOk="0">
                  <a:moveTo>
                    <a:pt x="0" y="0"/>
                  </a:moveTo>
                  <a:lnTo>
                    <a:pt x="1138709" y="0"/>
                  </a:lnTo>
                  <a:lnTo>
                    <a:pt x="1138709" y="2709333"/>
                  </a:lnTo>
                  <a:lnTo>
                    <a:pt x="0" y="2709333"/>
                  </a:lnTo>
                  <a:close/>
                </a:path>
              </a:pathLst>
            </a:custGeom>
            <a:solidFill>
              <a:srgbClr val="2B76C0"/>
            </a:solidFill>
            <a:ln>
              <a:noFill/>
            </a:ln>
          </p:spPr>
          <p:txBody>
            <a:bodyPr/>
            <a:lstStyle/>
            <a:p>
              <a:endParaRPr lang="en-US"/>
            </a:p>
          </p:txBody>
        </p:sp>
        <p:sp>
          <p:nvSpPr>
            <p:cNvPr id="799" name="Google Shape;799;g28bd97be4f1_0_459"/>
            <p:cNvSpPr txBox="1"/>
            <p:nvPr/>
          </p:nvSpPr>
          <p:spPr>
            <a:xfrm>
              <a:off x="0" y="0"/>
              <a:ext cx="812700" cy="812700"/>
            </a:xfrm>
            <a:prstGeom prst="rect">
              <a:avLst/>
            </a:prstGeom>
            <a:solidFill>
              <a:srgbClr val="2B76C0"/>
            </a:solid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800" name="Google Shape;800;g28bd97be4f1_0_459"/>
          <p:cNvSpPr txBox="1"/>
          <p:nvPr/>
        </p:nvSpPr>
        <p:spPr>
          <a:xfrm>
            <a:off x="6258460" y="352650"/>
            <a:ext cx="8622233" cy="2154436"/>
          </a:xfrm>
          <a:prstGeom prst="rect">
            <a:avLst/>
          </a:prstGeom>
          <a:noFill/>
          <a:ln>
            <a:noFill/>
          </a:ln>
        </p:spPr>
        <p:txBody>
          <a:bodyPr spcFirstLastPara="1" wrap="square" lIns="0" tIns="0" rIns="0" bIns="0" anchor="t" anchorCtr="0">
            <a:spAutoFit/>
          </a:bodyPr>
          <a:lstStyle/>
          <a:p>
            <a:pPr marL="571500" lvl="1" indent="-571500">
              <a:buClr>
                <a:schemeClr val="lt1"/>
              </a:buClr>
              <a:buSzPts val="4000"/>
              <a:buFont typeface="Wingdings" panose="05000000000000000000" pitchFamily="2" charset="2"/>
              <a:buChar char="q"/>
            </a:pPr>
            <a:r>
              <a:rPr lang="en-US" sz="2800" dirty="0">
                <a:solidFill>
                  <a:schemeClr val="lt1"/>
                </a:solidFill>
                <a:latin typeface="Calibri"/>
                <a:ea typeface="Calibri"/>
                <a:cs typeface="Calibri"/>
                <a:sym typeface="Calibri"/>
              </a:rPr>
              <a:t>Thorough Pre-planning should be done to Identify all locations. Contact formerly homeless, local law enforcement, hospitals, and school district liaisons. </a:t>
            </a:r>
            <a:endParaRPr lang="en-US" sz="2800" b="0" i="0" u="none" strike="noStrike" cap="none" dirty="0">
              <a:solidFill>
                <a:schemeClr val="lt1"/>
              </a:solidFill>
              <a:latin typeface="Calibri"/>
              <a:ea typeface="Calibri"/>
              <a:cs typeface="Calibri"/>
              <a:sym typeface="Calibri"/>
            </a:endParaRPr>
          </a:p>
          <a:p>
            <a:pPr marL="571500" lvl="1" indent="-571500">
              <a:buClr>
                <a:schemeClr val="lt1"/>
              </a:buClr>
              <a:buSzPts val="4000"/>
              <a:buFont typeface="Wingdings" panose="05000000000000000000" pitchFamily="2" charset="2"/>
              <a:buChar char="q"/>
            </a:pPr>
            <a:r>
              <a:rPr lang="en-US" sz="2800" b="0" i="0" u="none" strike="noStrike" cap="none" dirty="0">
                <a:solidFill>
                  <a:schemeClr val="lt1"/>
                </a:solidFill>
                <a:latin typeface="Calibri"/>
                <a:ea typeface="Calibri"/>
                <a:cs typeface="Calibri"/>
                <a:sym typeface="Calibri"/>
              </a:rPr>
              <a:t>Compile a list of locations with the help of other local service providers</a:t>
            </a:r>
          </a:p>
        </p:txBody>
      </p:sp>
      <p:grpSp>
        <p:nvGrpSpPr>
          <p:cNvPr id="801" name="Google Shape;801;g28bd97be4f1_0_459"/>
          <p:cNvGrpSpPr/>
          <p:nvPr/>
        </p:nvGrpSpPr>
        <p:grpSpPr>
          <a:xfrm flipH="1">
            <a:off x="-2252500" y="9307975"/>
            <a:ext cx="3320618" cy="3315886"/>
            <a:chOff x="17259300" y="9258300"/>
            <a:chExt cx="3320618" cy="3315886"/>
          </a:xfrm>
        </p:grpSpPr>
        <p:grpSp>
          <p:nvGrpSpPr>
            <p:cNvPr id="802" name="Google Shape;802;g28bd97be4f1_0_459"/>
            <p:cNvGrpSpPr/>
            <p:nvPr/>
          </p:nvGrpSpPr>
          <p:grpSpPr>
            <a:xfrm>
              <a:off x="17494177" y="9488445"/>
              <a:ext cx="3085741" cy="3085741"/>
              <a:chOff x="0" y="0"/>
              <a:chExt cx="812700" cy="812700"/>
            </a:xfrm>
          </p:grpSpPr>
          <p:sp>
            <p:nvSpPr>
              <p:cNvPr id="803" name="Google Shape;803;g28bd97be4f1_0_45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A5CBE9"/>
              </a:solidFill>
              <a:ln>
                <a:noFill/>
              </a:ln>
            </p:spPr>
            <p:txBody>
              <a:bodyPr/>
              <a:lstStyle/>
              <a:p>
                <a:endParaRPr lang="en-US"/>
              </a:p>
            </p:txBody>
          </p:sp>
          <p:sp>
            <p:nvSpPr>
              <p:cNvPr id="804" name="Google Shape;804;g28bd97be4f1_0_45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805" name="Google Shape;805;g28bd97be4f1_0_459"/>
            <p:cNvSpPr/>
            <p:nvPr/>
          </p:nvSpPr>
          <p:spPr>
            <a:xfrm>
              <a:off x="17259300" y="9258300"/>
              <a:ext cx="470069" cy="460601"/>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grpSp>
      <p:grpSp>
        <p:nvGrpSpPr>
          <p:cNvPr id="806" name="Google Shape;806;g28bd97be4f1_0_459"/>
          <p:cNvGrpSpPr/>
          <p:nvPr/>
        </p:nvGrpSpPr>
        <p:grpSpPr>
          <a:xfrm>
            <a:off x="15060598" y="11"/>
            <a:ext cx="3227297" cy="3085741"/>
            <a:chOff x="0" y="0"/>
            <a:chExt cx="849982" cy="812700"/>
          </a:xfrm>
        </p:grpSpPr>
        <p:sp>
          <p:nvSpPr>
            <p:cNvPr id="807" name="Google Shape;807;g28bd97be4f1_0_45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808" name="Google Shape;808;g28bd97be4f1_0_45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809" name="Google Shape;809;g28bd97be4f1_0_459"/>
          <p:cNvSpPr txBox="1"/>
          <p:nvPr/>
        </p:nvSpPr>
        <p:spPr>
          <a:xfrm>
            <a:off x="15060598" y="80164"/>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Street Based Count</a:t>
            </a:r>
            <a:r>
              <a:rPr lang="en-US" sz="2400" dirty="0">
                <a:solidFill>
                  <a:srgbClr val="462D78"/>
                </a:solidFill>
              </a:rPr>
              <a:t> Locations</a:t>
            </a:r>
            <a:endParaRPr sz="1400" b="0" i="0" u="none" strike="noStrike" cap="none" dirty="0">
              <a:solidFill>
                <a:srgbClr val="000000"/>
              </a:solidFill>
              <a:latin typeface="Arial"/>
              <a:ea typeface="Arial"/>
              <a:cs typeface="Arial"/>
              <a:sym typeface="Arial"/>
            </a:endParaRPr>
          </a:p>
        </p:txBody>
      </p:sp>
      <p:sp>
        <p:nvSpPr>
          <p:cNvPr id="810" name="Google Shape;810;g28bd97be4f1_0_459"/>
          <p:cNvSpPr txBox="1"/>
          <p:nvPr/>
        </p:nvSpPr>
        <p:spPr>
          <a:xfrm>
            <a:off x="794207" y="3209727"/>
            <a:ext cx="4474579" cy="398878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b="0" i="0" u="none" strike="noStrike" cap="none" dirty="0">
                <a:solidFill>
                  <a:srgbClr val="E5E6EE"/>
                </a:solidFill>
                <a:latin typeface="Arial"/>
                <a:ea typeface="Arial"/>
                <a:cs typeface="Arial"/>
                <a:sym typeface="Arial"/>
              </a:rPr>
              <a:t>Where </a:t>
            </a:r>
          </a:p>
          <a:p>
            <a:pPr marL="0" marR="0" lvl="0" indent="0" algn="l" rtl="0">
              <a:lnSpc>
                <a:spcPct val="120000"/>
              </a:lnSpc>
              <a:spcBef>
                <a:spcPts val="0"/>
              </a:spcBef>
              <a:spcAft>
                <a:spcPts val="0"/>
              </a:spcAft>
              <a:buClr>
                <a:srgbClr val="000000"/>
              </a:buClr>
              <a:buSzPts val="7200"/>
              <a:buFont typeface="Arial"/>
              <a:buNone/>
            </a:pPr>
            <a:r>
              <a:rPr lang="en-US" sz="7200" b="0" i="0" u="none" strike="noStrike" cap="none" dirty="0">
                <a:solidFill>
                  <a:srgbClr val="E5E6EE"/>
                </a:solidFill>
                <a:latin typeface="Arial"/>
                <a:ea typeface="Arial"/>
                <a:cs typeface="Arial"/>
                <a:sym typeface="Arial"/>
              </a:rPr>
              <a:t>to Go: Planning</a:t>
            </a:r>
            <a:endParaRPr sz="1400" b="0" i="0" u="none" strike="noStrike" cap="none" dirty="0">
              <a:solidFill>
                <a:srgbClr val="000000"/>
              </a:solidFill>
              <a:latin typeface="Arial"/>
              <a:ea typeface="Arial"/>
              <a:cs typeface="Arial"/>
              <a:sym typeface="Arial"/>
            </a:endParaRPr>
          </a:p>
        </p:txBody>
      </p:sp>
      <p:sp>
        <p:nvSpPr>
          <p:cNvPr id="2" name="Google Shape;819;g28bd97be4f1_0_437">
            <a:extLst>
              <a:ext uri="{FF2B5EF4-FFF2-40B4-BE49-F238E27FC236}">
                <a16:creationId xmlns:a16="http://schemas.microsoft.com/office/drawing/2014/main" id="{4C9ECDE5-8B44-45C6-9896-CBF245D47317}"/>
              </a:ext>
            </a:extLst>
          </p:cNvPr>
          <p:cNvSpPr txBox="1"/>
          <p:nvPr/>
        </p:nvSpPr>
        <p:spPr>
          <a:xfrm>
            <a:off x="6198318" y="2632025"/>
            <a:ext cx="11794200" cy="7150675"/>
          </a:xfrm>
          <a:prstGeom prst="rect">
            <a:avLst/>
          </a:prstGeom>
          <a:noFill/>
          <a:ln>
            <a:noFill/>
          </a:ln>
        </p:spPr>
        <p:txBody>
          <a:bodyPr spcFirstLastPara="1" wrap="square" lIns="0" tIns="0" rIns="0" bIns="0" anchor="t" anchorCtr="0">
            <a:spAutoFit/>
          </a:bodyPr>
          <a:lstStyle/>
          <a:p>
            <a:pPr algn="ctr">
              <a:spcBef>
                <a:spcPts val="1000"/>
              </a:spcBef>
              <a:buClr>
                <a:schemeClr val="lt1"/>
              </a:buClr>
              <a:buSzPts val="3800"/>
            </a:pPr>
            <a:r>
              <a:rPr lang="en-US" sz="2800" b="1" u="sng" dirty="0">
                <a:solidFill>
                  <a:srgbClr val="FF0000"/>
                </a:solidFill>
                <a:latin typeface="Calibri"/>
                <a:ea typeface="Calibri"/>
                <a:cs typeface="Calibri"/>
                <a:sym typeface="Calibri"/>
              </a:rPr>
              <a:t>Volunteers should only travel to and enter locations that are safe and legally allowed access to.</a:t>
            </a:r>
            <a:endParaRPr lang="en-US"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100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Outdoor public places:</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Parks, Public benches, Bus stops</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Doorsteps of businesses that are closed for the night</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Encampments</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Parked cars</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Indoor places:</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24-hour businesses (e.g., grocery stores, McDonald’s, Wal-Mart, convenience shops)</a:t>
            </a:r>
            <a:endParaRPr sz="2800" b="0" i="0" u="none" strike="noStrike" cap="none" dirty="0">
              <a:solidFill>
                <a:schemeClr val="lt1"/>
              </a:solidFill>
              <a:latin typeface="Calibri"/>
              <a:ea typeface="Calibri"/>
              <a:cs typeface="Calibri"/>
              <a:sym typeface="Calibri"/>
            </a:endParaRPr>
          </a:p>
          <a:p>
            <a:pPr marL="914400" marR="0" lvl="1" indent="-4699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Bus, train, &amp; metro stations, Local VA coverage, VSO, VFW, DAV, SSVF, American Legions, Local Veteran community groups, Libraries- Flyers</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Ask folks who you see out and about if there is anywhere else you should go</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Employees at businesses that are open</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Law enforcement (e.g., sheriffs and local police)</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3800"/>
              <a:buFont typeface="Calibri"/>
              <a:buChar char="●"/>
            </a:pPr>
            <a:r>
              <a:rPr lang="en-US" sz="2800" b="0" i="0" u="none" strike="noStrike" cap="none" dirty="0">
                <a:solidFill>
                  <a:schemeClr val="lt1"/>
                </a:solidFill>
                <a:latin typeface="Calibri"/>
                <a:ea typeface="Calibri"/>
                <a:cs typeface="Calibri"/>
                <a:sym typeface="Calibri"/>
              </a:rPr>
              <a:t>Others you interview</a:t>
            </a:r>
            <a:endParaRPr sz="2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905"/>
        <p:cNvGrpSpPr/>
        <p:nvPr/>
      </p:nvGrpSpPr>
      <p:grpSpPr>
        <a:xfrm>
          <a:off x="0" y="0"/>
          <a:ext cx="0" cy="0"/>
          <a:chOff x="0" y="0"/>
          <a:chExt cx="0" cy="0"/>
        </a:xfrm>
      </p:grpSpPr>
      <p:sp>
        <p:nvSpPr>
          <p:cNvPr id="906" name="Google Shape;906;p38"/>
          <p:cNvSpPr txBox="1"/>
          <p:nvPr/>
        </p:nvSpPr>
        <p:spPr>
          <a:xfrm>
            <a:off x="2687822" y="366444"/>
            <a:ext cx="11891270" cy="1107996"/>
          </a:xfrm>
          <a:prstGeom prst="rect">
            <a:avLst/>
          </a:prstGeom>
          <a:noFill/>
          <a:ln w="38100" cap="flat" cmpd="sng">
            <a:solidFill>
              <a:schemeClr val="lt1"/>
            </a:solidFill>
            <a:prstDash val="solid"/>
            <a:round/>
            <a:headEnd type="none" w="sm" len="sm"/>
            <a:tailEnd type="none" w="sm" len="sm"/>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6000"/>
              <a:buFont typeface="Arial"/>
              <a:buNone/>
            </a:pPr>
            <a:r>
              <a:rPr lang="en-US" sz="6000" b="1" i="0" u="none" strike="noStrike" cap="none" dirty="0">
                <a:solidFill>
                  <a:srgbClr val="462D78"/>
                </a:solidFill>
                <a:latin typeface="Arial"/>
                <a:ea typeface="Arial"/>
                <a:cs typeface="Arial"/>
                <a:sym typeface="Arial"/>
              </a:rPr>
              <a:t>Privacy and Confidentiality</a:t>
            </a:r>
            <a:endParaRPr sz="1100" b="1" i="0" u="none" strike="noStrike" cap="none" dirty="0">
              <a:solidFill>
                <a:srgbClr val="000000"/>
              </a:solidFill>
              <a:latin typeface="Arial"/>
              <a:ea typeface="Arial"/>
              <a:cs typeface="Arial"/>
              <a:sym typeface="Arial"/>
            </a:endParaRPr>
          </a:p>
        </p:txBody>
      </p:sp>
      <p:sp>
        <p:nvSpPr>
          <p:cNvPr id="907" name="Google Shape;907;p38"/>
          <p:cNvSpPr txBox="1"/>
          <p:nvPr/>
        </p:nvSpPr>
        <p:spPr>
          <a:xfrm>
            <a:off x="1027345" y="3555373"/>
            <a:ext cx="7606112" cy="4431983"/>
          </a:xfrm>
          <a:prstGeom prst="rect">
            <a:avLst/>
          </a:prstGeom>
          <a:noFill/>
          <a:ln w="28575" cap="flat" cmpd="sng">
            <a:solidFill>
              <a:schemeClr val="lt1"/>
            </a:solidFill>
            <a:prstDash val="solid"/>
            <a:round/>
            <a:headEnd type="none" w="sm" len="sm"/>
            <a:tailEnd type="none" w="sm" len="sm"/>
          </a:ln>
        </p:spPr>
        <p:txBody>
          <a:bodyPr spcFirstLastPara="1" wrap="square" lIns="0" tIns="0" rIns="0" bIns="0" anchor="t" anchorCtr="0">
            <a:spAutoFit/>
          </a:bodyPr>
          <a:lstStyle/>
          <a:p>
            <a:pPr marL="0" marR="0" lvl="0" indent="0" algn="l" rtl="0">
              <a:lnSpc>
                <a:spcPct val="119958"/>
              </a:lnSpc>
              <a:spcBef>
                <a:spcPts val="0"/>
              </a:spcBef>
              <a:spcAft>
                <a:spcPts val="0"/>
              </a:spcAft>
              <a:buClr>
                <a:srgbClr val="000000"/>
              </a:buClr>
              <a:buSzPts val="4000"/>
              <a:buFont typeface="Arial"/>
              <a:buNone/>
            </a:pPr>
            <a:r>
              <a:rPr lang="en-US" sz="4000" b="1" i="0" u="none" strike="noStrike" cap="none" dirty="0">
                <a:solidFill>
                  <a:srgbClr val="3F3151"/>
                </a:solidFill>
                <a:latin typeface="Arial"/>
                <a:ea typeface="Arial"/>
                <a:cs typeface="Arial"/>
                <a:sym typeface="Arial"/>
              </a:rPr>
              <a:t>All information obtained during the Count is confidential and is to only be used for the purpose of counting unsheltered persons. </a:t>
            </a:r>
            <a:endParaRPr lang="en-US" sz="4000" b="1" dirty="0">
              <a:solidFill>
                <a:srgbClr val="3F3151"/>
              </a:solidFill>
            </a:endParaRPr>
          </a:p>
          <a:p>
            <a:pPr marL="0" marR="0" lvl="0" indent="0" algn="l" rtl="0">
              <a:lnSpc>
                <a:spcPct val="119958"/>
              </a:lnSpc>
              <a:spcBef>
                <a:spcPts val="0"/>
              </a:spcBef>
              <a:spcAft>
                <a:spcPts val="0"/>
              </a:spcAft>
              <a:buClr>
                <a:srgbClr val="000000"/>
              </a:buClr>
              <a:buSzPts val="4000"/>
              <a:buFont typeface="Arial"/>
              <a:buNone/>
            </a:pPr>
            <a:r>
              <a:rPr lang="en-US" sz="2800" b="1" i="0" u="none" strike="noStrike" cap="none" dirty="0">
                <a:solidFill>
                  <a:srgbClr val="FF0000"/>
                </a:solidFill>
                <a:latin typeface="Arial"/>
                <a:ea typeface="Arial"/>
                <a:cs typeface="Arial"/>
                <a:sym typeface="Arial"/>
              </a:rPr>
              <a:t>NOTE: Not shared with law enforcement</a:t>
            </a:r>
            <a:r>
              <a:rPr lang="en-US" sz="4000" b="1" i="0" u="none" strike="noStrike" cap="none" dirty="0">
                <a:solidFill>
                  <a:srgbClr val="FF0000"/>
                </a:solidFill>
                <a:latin typeface="Arial"/>
                <a:ea typeface="Arial"/>
                <a:cs typeface="Arial"/>
                <a:sym typeface="Arial"/>
              </a:rPr>
              <a:t>.</a:t>
            </a:r>
            <a:endParaRPr sz="1400" b="0" i="0" u="none" strike="noStrike" cap="none" dirty="0">
              <a:solidFill>
                <a:srgbClr val="FF0000"/>
              </a:solidFill>
              <a:latin typeface="Arial"/>
              <a:ea typeface="Arial"/>
              <a:cs typeface="Arial"/>
              <a:sym typeface="Arial"/>
            </a:endParaRPr>
          </a:p>
        </p:txBody>
      </p:sp>
      <p:grpSp>
        <p:nvGrpSpPr>
          <p:cNvPr id="908" name="Google Shape;908;p38"/>
          <p:cNvGrpSpPr/>
          <p:nvPr/>
        </p:nvGrpSpPr>
        <p:grpSpPr>
          <a:xfrm>
            <a:off x="852133" y="2403432"/>
            <a:ext cx="15544759" cy="853338"/>
            <a:chOff x="426784" y="1092474"/>
            <a:chExt cx="2909478" cy="816616"/>
          </a:xfrm>
        </p:grpSpPr>
        <p:sp>
          <p:nvSpPr>
            <p:cNvPr id="909" name="Google Shape;909;p38"/>
            <p:cNvSpPr/>
            <p:nvPr/>
          </p:nvSpPr>
          <p:spPr>
            <a:xfrm>
              <a:off x="459578" y="1092474"/>
              <a:ext cx="2876684" cy="816616"/>
            </a:xfrm>
            <a:prstGeom prst="rect">
              <a:avLst/>
            </a:prstGeom>
            <a:solidFill>
              <a:srgbClr val="3F315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p:txBody>
        </p:sp>
        <p:sp>
          <p:nvSpPr>
            <p:cNvPr id="910" name="Google Shape;910;p38"/>
            <p:cNvSpPr txBox="1"/>
            <p:nvPr/>
          </p:nvSpPr>
          <p:spPr>
            <a:xfrm>
              <a:off x="426784" y="1261622"/>
              <a:ext cx="2890105" cy="636189"/>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600"/>
                <a:buFont typeface="Arial"/>
                <a:buNone/>
              </a:pPr>
              <a:r>
                <a:rPr lang="en-US" sz="3600" b="1" i="0" u="none" strike="noStrike" cap="none">
                  <a:solidFill>
                    <a:srgbClr val="E5E6EE"/>
                  </a:solidFill>
                  <a:latin typeface="Arial"/>
                  <a:ea typeface="Arial"/>
                  <a:cs typeface="Arial"/>
                  <a:sym typeface="Arial"/>
                </a:rPr>
                <a:t>You will be dealing with individuals in vulnerable positions. </a:t>
              </a:r>
              <a:endParaRPr sz="1400" b="0" i="0" u="none" strike="noStrike" cap="none">
                <a:solidFill>
                  <a:srgbClr val="000000"/>
                </a:solidFill>
                <a:latin typeface="Arial"/>
                <a:ea typeface="Arial"/>
                <a:cs typeface="Arial"/>
                <a:sym typeface="Arial"/>
              </a:endParaRPr>
            </a:p>
          </p:txBody>
        </p:sp>
      </p:grpSp>
      <p:grpSp>
        <p:nvGrpSpPr>
          <p:cNvPr id="911" name="Google Shape;911;p38"/>
          <p:cNvGrpSpPr/>
          <p:nvPr/>
        </p:nvGrpSpPr>
        <p:grpSpPr>
          <a:xfrm>
            <a:off x="1213161" y="8581424"/>
            <a:ext cx="15861951" cy="2127786"/>
            <a:chOff x="535817" y="1106182"/>
            <a:chExt cx="2658275" cy="1220331"/>
          </a:xfrm>
        </p:grpSpPr>
        <p:sp>
          <p:nvSpPr>
            <p:cNvPr id="912" name="Google Shape;912;p38"/>
            <p:cNvSpPr/>
            <p:nvPr/>
          </p:nvSpPr>
          <p:spPr>
            <a:xfrm>
              <a:off x="535817" y="1106182"/>
              <a:ext cx="2658229" cy="1220331"/>
            </a:xfrm>
            <a:prstGeom prst="rect">
              <a:avLst/>
            </a:prstGeom>
            <a:solidFill>
              <a:srgbClr val="3F315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chemeClr val="lt1"/>
                </a:solidFill>
                <a:latin typeface="Arial"/>
                <a:ea typeface="Arial"/>
                <a:cs typeface="Arial"/>
                <a:sym typeface="Arial"/>
              </a:endParaRPr>
            </a:p>
          </p:txBody>
        </p:sp>
        <p:sp>
          <p:nvSpPr>
            <p:cNvPr id="913" name="Google Shape;913;p38"/>
            <p:cNvSpPr txBox="1"/>
            <p:nvPr/>
          </p:nvSpPr>
          <p:spPr>
            <a:xfrm>
              <a:off x="601792" y="1335072"/>
              <a:ext cx="2592300" cy="762551"/>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600"/>
                <a:buFont typeface="Arial"/>
                <a:buNone/>
              </a:pPr>
              <a:r>
                <a:rPr lang="en-US" sz="3600" b="1" i="0" u="none" strike="noStrike" cap="none" dirty="0">
                  <a:solidFill>
                    <a:srgbClr val="E5E6EE"/>
                  </a:solidFill>
                  <a:latin typeface="Arial"/>
                  <a:ea typeface="Arial"/>
                  <a:cs typeface="Arial"/>
                  <a:sym typeface="Arial"/>
                </a:rPr>
                <a:t>Volunteer Release Document-Paper can be found at:</a:t>
              </a:r>
              <a:br>
                <a:rPr lang="en-US" sz="3600" b="1" i="0" u="none" strike="noStrike" cap="none" dirty="0">
                  <a:solidFill>
                    <a:srgbClr val="E5E6EE"/>
                  </a:solidFill>
                  <a:latin typeface="Arial"/>
                  <a:ea typeface="Arial"/>
                  <a:cs typeface="Arial"/>
                  <a:sym typeface="Arial"/>
                </a:rPr>
              </a:br>
              <a:r>
                <a:rPr lang="en-US" sz="3600" b="1" i="0" u="none" strike="noStrike" cap="none" dirty="0">
                  <a:solidFill>
                    <a:srgbClr val="E5E6EE"/>
                  </a:solidFill>
                  <a:latin typeface="Arial"/>
                  <a:ea typeface="Arial"/>
                  <a:cs typeface="Arial"/>
                  <a:sym typeface="Arial"/>
                </a:rPr>
                <a:t> </a:t>
              </a:r>
              <a:r>
                <a:rPr lang="en-US" sz="3600" b="1" i="0" u="none" strike="noStrike" cap="none" dirty="0">
                  <a:solidFill>
                    <a:srgbClr val="E5E6EE"/>
                  </a:solidFill>
                  <a:latin typeface="Arial"/>
                  <a:ea typeface="Arial"/>
                  <a:cs typeface="Arial"/>
                  <a:sym typeface="Arial"/>
                  <a:hlinkClick r:id="rId3"/>
                </a:rPr>
                <a:t>https://moboscoc.org/resources/point-in-time-count-resources/</a:t>
              </a:r>
              <a:r>
                <a:rPr lang="en-US" sz="3600" b="1" i="0" u="none" strike="noStrike" cap="none" dirty="0">
                  <a:solidFill>
                    <a:srgbClr val="E5E6EE"/>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grpSp>
      <p:sp>
        <p:nvSpPr>
          <p:cNvPr id="914" name="Google Shape;914;p38"/>
          <p:cNvSpPr txBox="1"/>
          <p:nvPr/>
        </p:nvSpPr>
        <p:spPr>
          <a:xfrm>
            <a:off x="9156262" y="3551196"/>
            <a:ext cx="7606112" cy="2215991"/>
          </a:xfrm>
          <a:prstGeom prst="rect">
            <a:avLst/>
          </a:prstGeom>
          <a:noFill/>
          <a:ln w="28575" cap="flat" cmpd="sng">
            <a:solidFill>
              <a:schemeClr val="lt1"/>
            </a:solidFill>
            <a:prstDash val="solid"/>
            <a:round/>
            <a:headEnd type="none" w="sm" len="sm"/>
            <a:tailEnd type="none" w="sm" len="sm"/>
          </a:ln>
        </p:spPr>
        <p:txBody>
          <a:bodyPr spcFirstLastPara="1" wrap="square" lIns="0" tIns="0" rIns="0" bIns="0" anchor="t" anchorCtr="0">
            <a:spAutoFit/>
          </a:bodyPr>
          <a:lstStyle/>
          <a:p>
            <a:pPr marL="0" marR="0" lvl="0" indent="0" algn="l" rtl="0">
              <a:lnSpc>
                <a:spcPct val="119958"/>
              </a:lnSpc>
              <a:spcBef>
                <a:spcPts val="0"/>
              </a:spcBef>
              <a:spcAft>
                <a:spcPts val="0"/>
              </a:spcAft>
              <a:buClr>
                <a:srgbClr val="000000"/>
              </a:buClr>
              <a:buSzPts val="4000"/>
              <a:buFont typeface="Arial"/>
              <a:buNone/>
            </a:pPr>
            <a:r>
              <a:rPr lang="en-US" sz="4000" b="1" i="0" u="none" strike="noStrike" cap="none" dirty="0">
                <a:solidFill>
                  <a:srgbClr val="3F3151"/>
                </a:solidFill>
                <a:latin typeface="Arial"/>
                <a:ea typeface="Arial"/>
                <a:cs typeface="Arial"/>
                <a:sym typeface="Arial"/>
              </a:rPr>
              <a:t>All PIT Count volunteers must sign the ‘Volunteer Release and Confidentiality Agreement’</a:t>
            </a:r>
            <a:endParaRPr sz="1400" b="0" i="0" u="none" strike="noStrike" cap="none" dirty="0">
              <a:solidFill>
                <a:srgbClr val="000000"/>
              </a:solidFill>
              <a:latin typeface="Arial"/>
              <a:ea typeface="Arial"/>
              <a:cs typeface="Arial"/>
              <a:sym typeface="Arial"/>
            </a:endParaRPr>
          </a:p>
        </p:txBody>
      </p:sp>
      <p:grpSp>
        <p:nvGrpSpPr>
          <p:cNvPr id="915" name="Google Shape;915;p38"/>
          <p:cNvGrpSpPr/>
          <p:nvPr/>
        </p:nvGrpSpPr>
        <p:grpSpPr>
          <a:xfrm>
            <a:off x="15060598" y="-68431"/>
            <a:ext cx="3227297" cy="3085741"/>
            <a:chOff x="0" y="0"/>
            <a:chExt cx="849982" cy="812700"/>
          </a:xfrm>
        </p:grpSpPr>
        <p:sp>
          <p:nvSpPr>
            <p:cNvPr id="916" name="Google Shape;916;p38"/>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17" name="Google Shape;917;p3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18" name="Google Shape;918;p38"/>
          <p:cNvSpPr txBox="1"/>
          <p:nvPr/>
        </p:nvSpPr>
        <p:spPr>
          <a:xfrm>
            <a:off x="15060598" y="309704"/>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Street Based Count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2B76C0"/>
        </a:solidFill>
        <a:effectLst/>
      </p:bgPr>
    </p:bg>
    <p:spTree>
      <p:nvGrpSpPr>
        <p:cNvPr id="1" name="Shape 922"/>
        <p:cNvGrpSpPr/>
        <p:nvPr/>
      </p:nvGrpSpPr>
      <p:grpSpPr>
        <a:xfrm>
          <a:off x="0" y="0"/>
          <a:ext cx="0" cy="0"/>
          <a:chOff x="0" y="0"/>
          <a:chExt cx="0" cy="0"/>
        </a:xfrm>
      </p:grpSpPr>
      <p:grpSp>
        <p:nvGrpSpPr>
          <p:cNvPr id="923" name="Google Shape;923;p39"/>
          <p:cNvGrpSpPr/>
          <p:nvPr/>
        </p:nvGrpSpPr>
        <p:grpSpPr>
          <a:xfrm>
            <a:off x="1208423" y="6773279"/>
            <a:ext cx="3227297" cy="3085741"/>
            <a:chOff x="0" y="0"/>
            <a:chExt cx="849982" cy="812700"/>
          </a:xfrm>
        </p:grpSpPr>
        <p:sp>
          <p:nvSpPr>
            <p:cNvPr id="924" name="Google Shape;924;p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25" name="Google Shape;925;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26" name="Google Shape;926;p39"/>
          <p:cNvGrpSpPr/>
          <p:nvPr/>
        </p:nvGrpSpPr>
        <p:grpSpPr>
          <a:xfrm>
            <a:off x="1208423" y="5106386"/>
            <a:ext cx="3227297" cy="3085741"/>
            <a:chOff x="0" y="0"/>
            <a:chExt cx="849982" cy="812700"/>
          </a:xfrm>
        </p:grpSpPr>
        <p:sp>
          <p:nvSpPr>
            <p:cNvPr id="927" name="Google Shape;927;p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28" name="Google Shape;928;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29" name="Google Shape;929;p39"/>
          <p:cNvGrpSpPr/>
          <p:nvPr/>
        </p:nvGrpSpPr>
        <p:grpSpPr>
          <a:xfrm>
            <a:off x="1208423" y="3444236"/>
            <a:ext cx="3227297" cy="3085741"/>
            <a:chOff x="0" y="0"/>
            <a:chExt cx="849982" cy="812700"/>
          </a:xfrm>
        </p:grpSpPr>
        <p:sp>
          <p:nvSpPr>
            <p:cNvPr id="930" name="Google Shape;930;p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31" name="Google Shape;931;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32" name="Google Shape;932;p39"/>
          <p:cNvGrpSpPr/>
          <p:nvPr/>
        </p:nvGrpSpPr>
        <p:grpSpPr>
          <a:xfrm>
            <a:off x="1208423" y="1763036"/>
            <a:ext cx="3227297" cy="3085741"/>
            <a:chOff x="0" y="0"/>
            <a:chExt cx="849982" cy="812700"/>
          </a:xfrm>
        </p:grpSpPr>
        <p:sp>
          <p:nvSpPr>
            <p:cNvPr id="933" name="Google Shape;933;p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34" name="Google Shape;934;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35" name="Google Shape;935;p39"/>
          <p:cNvGrpSpPr/>
          <p:nvPr/>
        </p:nvGrpSpPr>
        <p:grpSpPr>
          <a:xfrm>
            <a:off x="-82477" y="-230145"/>
            <a:ext cx="3085741" cy="3085741"/>
            <a:chOff x="0" y="0"/>
            <a:chExt cx="812700" cy="812700"/>
          </a:xfrm>
        </p:grpSpPr>
        <p:sp>
          <p:nvSpPr>
            <p:cNvPr id="936" name="Google Shape;936;p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937" name="Google Shape;937;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38" name="Google Shape;938;p39"/>
          <p:cNvGrpSpPr/>
          <p:nvPr/>
        </p:nvGrpSpPr>
        <p:grpSpPr>
          <a:xfrm>
            <a:off x="530072" y="397176"/>
            <a:ext cx="1409059" cy="1409059"/>
            <a:chOff x="0" y="0"/>
            <a:chExt cx="812700" cy="812700"/>
          </a:xfrm>
        </p:grpSpPr>
        <p:sp>
          <p:nvSpPr>
            <p:cNvPr id="939" name="Google Shape;939;p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940" name="Google Shape;940;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41" name="Google Shape;941;p39"/>
          <p:cNvGrpSpPr/>
          <p:nvPr/>
        </p:nvGrpSpPr>
        <p:grpSpPr>
          <a:xfrm>
            <a:off x="17303677" y="1"/>
            <a:ext cx="3085741" cy="3085741"/>
            <a:chOff x="0" y="0"/>
            <a:chExt cx="812700" cy="812700"/>
          </a:xfrm>
        </p:grpSpPr>
        <p:sp>
          <p:nvSpPr>
            <p:cNvPr id="942" name="Google Shape;942;p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943" name="Google Shape;943;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44" name="Google Shape;944;p39"/>
          <p:cNvGrpSpPr/>
          <p:nvPr/>
        </p:nvGrpSpPr>
        <p:grpSpPr>
          <a:xfrm>
            <a:off x="17303675" y="608196"/>
            <a:ext cx="1409059" cy="1409059"/>
            <a:chOff x="0" y="0"/>
            <a:chExt cx="812700" cy="812700"/>
          </a:xfrm>
        </p:grpSpPr>
        <p:sp>
          <p:nvSpPr>
            <p:cNvPr id="945" name="Google Shape;945;p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946" name="Google Shape;946;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47" name="Google Shape;947;p39"/>
          <p:cNvSpPr txBox="1"/>
          <p:nvPr/>
        </p:nvSpPr>
        <p:spPr>
          <a:xfrm>
            <a:off x="6865004" y="2874903"/>
            <a:ext cx="10965600" cy="1329595"/>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1" i="0" u="none" strike="noStrike" cap="none">
                <a:solidFill>
                  <a:schemeClr val="lt1"/>
                </a:solidFill>
                <a:latin typeface="Arial"/>
                <a:ea typeface="Arial"/>
                <a:cs typeface="Arial"/>
                <a:sym typeface="Arial"/>
              </a:rPr>
              <a:t>Service Based Count</a:t>
            </a:r>
            <a:endParaRPr sz="1400" b="1" i="0" u="none" strike="noStrike" cap="none">
              <a:solidFill>
                <a:schemeClr val="lt1"/>
              </a:solidFill>
              <a:latin typeface="Arial"/>
              <a:ea typeface="Arial"/>
              <a:cs typeface="Arial"/>
              <a:sym typeface="Arial"/>
            </a:endParaRPr>
          </a:p>
        </p:txBody>
      </p:sp>
      <p:sp>
        <p:nvSpPr>
          <p:cNvPr id="948" name="Google Shape;948;p39"/>
          <p:cNvSpPr txBox="1"/>
          <p:nvPr/>
        </p:nvSpPr>
        <p:spPr>
          <a:xfrm>
            <a:off x="1208423" y="706357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Survey </a:t>
            </a:r>
            <a:endParaRPr sz="1400" b="0" i="0" u="none" strike="noStrike" cap="none">
              <a:solidFill>
                <a:srgbClr val="000000"/>
              </a:solidFill>
              <a:latin typeface="Arial"/>
              <a:ea typeface="Arial"/>
              <a:cs typeface="Arial"/>
              <a:sym typeface="Arial"/>
            </a:endParaRPr>
          </a:p>
        </p:txBody>
      </p:sp>
      <p:sp>
        <p:nvSpPr>
          <p:cNvPr id="949" name="Google Shape;949;p39"/>
          <p:cNvSpPr txBox="1"/>
          <p:nvPr/>
        </p:nvSpPr>
        <p:spPr>
          <a:xfrm>
            <a:off x="1208423" y="5408739"/>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1" i="0" u="none" strike="noStrike" cap="none">
                <a:solidFill>
                  <a:srgbClr val="462D78"/>
                </a:solidFill>
                <a:latin typeface="Arial"/>
                <a:ea typeface="Arial"/>
                <a:cs typeface="Arial"/>
                <a:sym typeface="Arial"/>
              </a:rPr>
              <a:t>Service Based Count </a:t>
            </a:r>
            <a:endParaRPr sz="1400" b="1" i="0" u="none" strike="noStrike" cap="none">
              <a:solidFill>
                <a:srgbClr val="000000"/>
              </a:solidFill>
              <a:latin typeface="Arial"/>
              <a:ea typeface="Arial"/>
              <a:cs typeface="Arial"/>
              <a:sym typeface="Arial"/>
            </a:endParaRPr>
          </a:p>
        </p:txBody>
      </p:sp>
      <p:sp>
        <p:nvSpPr>
          <p:cNvPr id="950" name="Google Shape;950;p39"/>
          <p:cNvSpPr txBox="1"/>
          <p:nvPr/>
        </p:nvSpPr>
        <p:spPr>
          <a:xfrm>
            <a:off x="1208423" y="3753929"/>
            <a:ext cx="3227400" cy="5539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000"/>
              <a:buFont typeface="Arial"/>
              <a:buNone/>
            </a:pPr>
            <a:r>
              <a:rPr lang="en-US" sz="3000" b="0" i="0" u="none" strike="noStrike" cap="none">
                <a:solidFill>
                  <a:srgbClr val="462D78"/>
                </a:solidFill>
                <a:latin typeface="Arial"/>
                <a:ea typeface="Arial"/>
                <a:cs typeface="Arial"/>
                <a:sym typeface="Arial"/>
              </a:rPr>
              <a:t>Street Count</a:t>
            </a:r>
            <a:endParaRPr sz="3000" b="0" i="0" u="none" strike="noStrike" cap="none">
              <a:solidFill>
                <a:srgbClr val="000000"/>
              </a:solidFill>
              <a:latin typeface="Arial"/>
              <a:ea typeface="Arial"/>
              <a:cs typeface="Arial"/>
              <a:sym typeface="Arial"/>
            </a:endParaRPr>
          </a:p>
        </p:txBody>
      </p:sp>
      <p:sp>
        <p:nvSpPr>
          <p:cNvPr id="951" name="Google Shape;951;p39"/>
          <p:cNvSpPr txBox="1"/>
          <p:nvPr/>
        </p:nvSpPr>
        <p:spPr>
          <a:xfrm>
            <a:off x="1132223" y="207272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PIT Count 101</a:t>
            </a:r>
            <a:endParaRPr sz="2400" b="0" i="0" u="none" strike="noStrike" cap="none">
              <a:solidFill>
                <a:srgbClr val="000000"/>
              </a:solidFill>
              <a:latin typeface="Arial"/>
              <a:ea typeface="Arial"/>
              <a:cs typeface="Arial"/>
              <a:sym typeface="Arial"/>
            </a:endParaRPr>
          </a:p>
        </p:txBody>
      </p:sp>
      <p:grpSp>
        <p:nvGrpSpPr>
          <p:cNvPr id="952" name="Google Shape;952;p39"/>
          <p:cNvGrpSpPr/>
          <p:nvPr/>
        </p:nvGrpSpPr>
        <p:grpSpPr>
          <a:xfrm>
            <a:off x="1227123" y="8440304"/>
            <a:ext cx="3227297" cy="3085741"/>
            <a:chOff x="0" y="0"/>
            <a:chExt cx="849982" cy="812700"/>
          </a:xfrm>
        </p:grpSpPr>
        <p:sp>
          <p:nvSpPr>
            <p:cNvPr id="953" name="Google Shape;953;p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54" name="Google Shape;954;p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55" name="Google Shape;955;p39"/>
          <p:cNvSpPr txBox="1"/>
          <p:nvPr/>
        </p:nvSpPr>
        <p:spPr>
          <a:xfrm>
            <a:off x="1227073" y="8718404"/>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Q&amp;A</a:t>
            </a:r>
            <a:endParaRPr sz="1400" b="0" i="0" u="none" strike="noStrike" cap="none" dirty="0">
              <a:solidFill>
                <a:srgbClr val="000000"/>
              </a:solidFill>
              <a:latin typeface="Arial"/>
              <a:ea typeface="Arial"/>
              <a:cs typeface="Arial"/>
              <a:sym typeface="Arial"/>
            </a:endParaRPr>
          </a:p>
        </p:txBody>
      </p:sp>
      <p:sp>
        <p:nvSpPr>
          <p:cNvPr id="956" name="Google Shape;956;p39"/>
          <p:cNvSpPr txBox="1"/>
          <p:nvPr/>
        </p:nvSpPr>
        <p:spPr>
          <a:xfrm>
            <a:off x="7418440" y="4377800"/>
            <a:ext cx="8812160" cy="4542900"/>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1000"/>
              </a:spcBef>
              <a:spcAft>
                <a:spcPts val="0"/>
              </a:spcAft>
              <a:buClr>
                <a:srgbClr val="000000"/>
              </a:buClr>
              <a:buSzPts val="4900"/>
              <a:buFont typeface="Arial"/>
              <a:buNone/>
            </a:pPr>
            <a:r>
              <a:rPr lang="en-US" sz="4900" b="1" dirty="0">
                <a:solidFill>
                  <a:srgbClr val="C9DAF8"/>
                </a:solidFill>
                <a:latin typeface="Calibri"/>
                <a:ea typeface="Calibri"/>
                <a:cs typeface="Calibri"/>
                <a:sym typeface="Calibri"/>
              </a:rPr>
              <a:t>Description</a:t>
            </a:r>
            <a:endParaRPr lang="en-US" sz="4900" b="1" i="0" u="none" strike="noStrike" cap="none" dirty="0">
              <a:solidFill>
                <a:srgbClr val="C9DAF8"/>
              </a:solidFill>
              <a:latin typeface="Calibri"/>
              <a:ea typeface="Calibri"/>
              <a:cs typeface="Calibri"/>
              <a:sym typeface="Calibri"/>
            </a:endParaRPr>
          </a:p>
          <a:p>
            <a:pPr algn="r">
              <a:lnSpc>
                <a:spcPct val="90000"/>
              </a:lnSpc>
              <a:spcBef>
                <a:spcPts val="1000"/>
              </a:spcBef>
              <a:buSzPts val="4900"/>
            </a:pPr>
            <a:r>
              <a:rPr lang="en-US" sz="4900" b="1" i="0" u="none" strike="noStrike" cap="none" dirty="0">
                <a:solidFill>
                  <a:srgbClr val="C9DAF8"/>
                </a:solidFill>
                <a:latin typeface="Calibri"/>
                <a:ea typeface="Calibri"/>
                <a:cs typeface="Calibri"/>
                <a:sym typeface="Calibri"/>
              </a:rPr>
              <a:t>Making Contact</a:t>
            </a:r>
          </a:p>
          <a:p>
            <a:pPr marL="0" marR="0" lvl="0" indent="0" algn="r" rtl="0">
              <a:lnSpc>
                <a:spcPct val="90000"/>
              </a:lnSpc>
              <a:spcBef>
                <a:spcPts val="1000"/>
              </a:spcBef>
              <a:spcAft>
                <a:spcPts val="0"/>
              </a:spcAft>
              <a:buClr>
                <a:srgbClr val="000000"/>
              </a:buClr>
              <a:buSzPts val="4900"/>
              <a:buFont typeface="Arial"/>
              <a:buNone/>
            </a:pPr>
            <a:r>
              <a:rPr lang="en-US" sz="4900" b="1" i="0" u="none" strike="noStrike" cap="none" dirty="0">
                <a:solidFill>
                  <a:srgbClr val="C9DAF8"/>
                </a:solidFill>
                <a:latin typeface="Calibri"/>
                <a:ea typeface="Calibri"/>
                <a:cs typeface="Calibri"/>
                <a:sym typeface="Calibri"/>
              </a:rPr>
              <a:t>Checklist</a:t>
            </a:r>
            <a:r>
              <a:rPr lang="en-US" sz="4900" b="1" dirty="0">
                <a:solidFill>
                  <a:srgbClr val="C9DAF8"/>
                </a:solidFill>
                <a:latin typeface="Calibri"/>
                <a:ea typeface="Calibri"/>
                <a:cs typeface="Calibri"/>
                <a:sym typeface="Calibri"/>
              </a:rPr>
              <a:t>/Recording Keeping</a:t>
            </a:r>
          </a:p>
        </p:txBody>
      </p:sp>
      <p:sp>
        <p:nvSpPr>
          <p:cNvPr id="957" name="Google Shape;957;p39"/>
          <p:cNvSpPr/>
          <p:nvPr/>
        </p:nvSpPr>
        <p:spPr>
          <a:xfrm>
            <a:off x="257767" y="5408739"/>
            <a:ext cx="809100" cy="461700"/>
          </a:xfrm>
          <a:prstGeom prst="rightArrow">
            <a:avLst>
              <a:gd name="adj1" fmla="val 50000"/>
              <a:gd name="adj2" fmla="val 50000"/>
            </a:avLst>
          </a:prstGeom>
          <a:solidFill>
            <a:srgbClr val="2D175F"/>
          </a:solidFill>
          <a:ln w="9525" cap="flat" cmpd="sng">
            <a:solidFill>
              <a:srgbClr val="2D175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961"/>
        <p:cNvGrpSpPr/>
        <p:nvPr/>
      </p:nvGrpSpPr>
      <p:grpSpPr>
        <a:xfrm>
          <a:off x="0" y="0"/>
          <a:ext cx="0" cy="0"/>
          <a:chOff x="0" y="0"/>
          <a:chExt cx="0" cy="0"/>
        </a:xfrm>
      </p:grpSpPr>
      <p:grpSp>
        <p:nvGrpSpPr>
          <p:cNvPr id="962" name="Google Shape;962;p40"/>
          <p:cNvGrpSpPr/>
          <p:nvPr/>
        </p:nvGrpSpPr>
        <p:grpSpPr>
          <a:xfrm>
            <a:off x="1360181" y="2877792"/>
            <a:ext cx="3086098" cy="3086104"/>
            <a:chOff x="0" y="0"/>
            <a:chExt cx="812800" cy="812800"/>
          </a:xfrm>
        </p:grpSpPr>
        <p:sp>
          <p:nvSpPr>
            <p:cNvPr id="963" name="Google Shape;963;p40"/>
            <p:cNvSpPr/>
            <p:nvPr/>
          </p:nvSpPr>
          <p:spPr>
            <a:xfrm>
              <a:off x="0" y="0"/>
              <a:ext cx="801011" cy="157596"/>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964" name="Google Shape;964;p40"/>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65" name="Google Shape;965;p40"/>
          <p:cNvGrpSpPr/>
          <p:nvPr/>
        </p:nvGrpSpPr>
        <p:grpSpPr>
          <a:xfrm>
            <a:off x="1360159" y="6223663"/>
            <a:ext cx="3086120" cy="3086120"/>
            <a:chOff x="0" y="0"/>
            <a:chExt cx="812800" cy="812800"/>
          </a:xfrm>
        </p:grpSpPr>
        <p:sp>
          <p:nvSpPr>
            <p:cNvPr id="966" name="Google Shape;966;p40"/>
            <p:cNvSpPr/>
            <p:nvPr/>
          </p:nvSpPr>
          <p:spPr>
            <a:xfrm>
              <a:off x="0" y="0"/>
              <a:ext cx="801011" cy="157596"/>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967" name="Google Shape;967;p40"/>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968" name="Google Shape;968;p40"/>
          <p:cNvGrpSpPr/>
          <p:nvPr/>
        </p:nvGrpSpPr>
        <p:grpSpPr>
          <a:xfrm>
            <a:off x="1130672" y="2877792"/>
            <a:ext cx="3086136" cy="2988360"/>
            <a:chOff x="0" y="0"/>
            <a:chExt cx="812800" cy="812800"/>
          </a:xfrm>
        </p:grpSpPr>
        <p:sp>
          <p:nvSpPr>
            <p:cNvPr id="969" name="Google Shape;969;p40"/>
            <p:cNvSpPr/>
            <p:nvPr/>
          </p:nvSpPr>
          <p:spPr>
            <a:xfrm>
              <a:off x="0" y="0"/>
              <a:ext cx="49532" cy="157596"/>
            </a:xfrm>
            <a:custGeom>
              <a:avLst/>
              <a:gdLst/>
              <a:ahLst/>
              <a:cxnLst/>
              <a:rect l="l" t="t" r="r" b="b"/>
              <a:pathLst>
                <a:path w="49532" h="157596" extrusionOk="0">
                  <a:moveTo>
                    <a:pt x="0" y="0"/>
                  </a:moveTo>
                  <a:lnTo>
                    <a:pt x="49532" y="0"/>
                  </a:lnTo>
                  <a:lnTo>
                    <a:pt x="49532" y="157596"/>
                  </a:lnTo>
                  <a:lnTo>
                    <a:pt x="0" y="157596"/>
                  </a:lnTo>
                  <a:close/>
                </a:path>
              </a:pathLst>
            </a:custGeom>
            <a:solidFill>
              <a:srgbClr val="462D78"/>
            </a:solidFill>
            <a:ln>
              <a:noFill/>
            </a:ln>
          </p:spPr>
          <p:txBody>
            <a:bodyPr/>
            <a:lstStyle/>
            <a:p>
              <a:endParaRPr lang="en-US"/>
            </a:p>
          </p:txBody>
        </p:sp>
        <p:sp>
          <p:nvSpPr>
            <p:cNvPr id="970" name="Google Shape;970;p40"/>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71" name="Google Shape;971;p40"/>
          <p:cNvSpPr txBox="1"/>
          <p:nvPr/>
        </p:nvSpPr>
        <p:spPr>
          <a:xfrm>
            <a:off x="870857" y="1035004"/>
            <a:ext cx="16699651" cy="1329595"/>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b="0" i="0" u="none" strike="noStrike" cap="none" dirty="0">
                <a:solidFill>
                  <a:srgbClr val="462D78"/>
                </a:solidFill>
                <a:latin typeface="Arial"/>
                <a:ea typeface="Arial"/>
                <a:cs typeface="Arial"/>
                <a:sym typeface="Arial"/>
              </a:rPr>
              <a:t>What is “Service Based Count” ? </a:t>
            </a:r>
            <a:endParaRPr sz="1400" b="0" i="0" u="none" strike="noStrike" cap="none" dirty="0">
              <a:solidFill>
                <a:srgbClr val="000000"/>
              </a:solidFill>
              <a:latin typeface="Arial"/>
              <a:ea typeface="Arial"/>
              <a:cs typeface="Arial"/>
              <a:sym typeface="Arial"/>
            </a:endParaRPr>
          </a:p>
        </p:txBody>
      </p:sp>
      <p:sp>
        <p:nvSpPr>
          <p:cNvPr id="972" name="Google Shape;972;p40"/>
          <p:cNvSpPr txBox="1"/>
          <p:nvPr/>
        </p:nvSpPr>
        <p:spPr>
          <a:xfrm>
            <a:off x="4912204" y="2846952"/>
            <a:ext cx="12347174" cy="2585323"/>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2100"/>
              <a:buFont typeface="Arial"/>
              <a:buNone/>
            </a:pPr>
            <a:r>
              <a:rPr lang="en-US" sz="2800" b="0" i="0" u="none" strike="noStrike" cap="none" dirty="0">
                <a:solidFill>
                  <a:srgbClr val="462D78"/>
                </a:solidFill>
                <a:latin typeface="Arial"/>
                <a:ea typeface="Arial"/>
                <a:cs typeface="Arial"/>
                <a:sym typeface="Arial"/>
              </a:rPr>
              <a:t>The Service Based Count takes place after the night of the count closes. The “Street” Count focuses on the night of the designated count from 5 pm to 7 am. After 7 am and 7 days after the night of the count is the time-period of the Service Based Counting. Interviews and surveys continue, focusing on where the client was on the night of the PITC. </a:t>
            </a:r>
            <a:endParaRPr sz="2000" b="0" i="0" u="none" strike="noStrike" cap="none" dirty="0">
              <a:solidFill>
                <a:srgbClr val="000000"/>
              </a:solidFill>
              <a:latin typeface="Arial"/>
              <a:ea typeface="Arial"/>
              <a:cs typeface="Arial"/>
              <a:sym typeface="Arial"/>
            </a:endParaRPr>
          </a:p>
        </p:txBody>
      </p:sp>
      <p:sp>
        <p:nvSpPr>
          <p:cNvPr id="973" name="Google Shape;973;p40"/>
          <p:cNvSpPr txBox="1"/>
          <p:nvPr/>
        </p:nvSpPr>
        <p:spPr>
          <a:xfrm>
            <a:off x="4912204" y="6223663"/>
            <a:ext cx="12245124" cy="155119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2100"/>
              <a:buFont typeface="Arial"/>
              <a:buNone/>
            </a:pPr>
            <a:r>
              <a:rPr lang="en-US" sz="2800" b="0" i="0" u="none" strike="noStrike" cap="none" dirty="0">
                <a:solidFill>
                  <a:srgbClr val="462D78"/>
                </a:solidFill>
                <a:latin typeface="Arial"/>
                <a:ea typeface="Arial"/>
                <a:cs typeface="Arial"/>
                <a:sym typeface="Arial"/>
              </a:rPr>
              <a:t>Often the Service Based Count is executed through events. From Project Homeless Connect to simple coffee and doughnuts, organizations invite clients to events to gain services, </a:t>
            </a:r>
            <a:r>
              <a:rPr lang="en-US" sz="2800" dirty="0">
                <a:solidFill>
                  <a:srgbClr val="462D78"/>
                </a:solidFill>
              </a:rPr>
              <a:t>resources</a:t>
            </a:r>
            <a:r>
              <a:rPr lang="en-US" sz="2800" b="0" i="0" u="none" strike="noStrike" cap="none" dirty="0">
                <a:solidFill>
                  <a:srgbClr val="462D78"/>
                </a:solidFill>
                <a:latin typeface="Arial"/>
                <a:ea typeface="Arial"/>
                <a:cs typeface="Arial"/>
                <a:sym typeface="Arial"/>
              </a:rPr>
              <a:t> and complete the PITC survey </a:t>
            </a:r>
            <a:endParaRPr sz="1800" b="0" i="0" u="none" strike="noStrike" cap="none" dirty="0">
              <a:solidFill>
                <a:srgbClr val="000000"/>
              </a:solidFill>
              <a:latin typeface="Arial"/>
              <a:ea typeface="Arial"/>
              <a:cs typeface="Arial"/>
              <a:sym typeface="Arial"/>
            </a:endParaRPr>
          </a:p>
        </p:txBody>
      </p:sp>
      <p:sp>
        <p:nvSpPr>
          <p:cNvPr id="974" name="Google Shape;974;p40"/>
          <p:cNvSpPr txBox="1"/>
          <p:nvPr/>
        </p:nvSpPr>
        <p:spPr>
          <a:xfrm>
            <a:off x="1272331" y="2956394"/>
            <a:ext cx="3041337"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E5E6EE"/>
                </a:solidFill>
                <a:latin typeface="Arial"/>
                <a:ea typeface="Arial"/>
                <a:cs typeface="Arial"/>
                <a:sym typeface="Arial"/>
              </a:rPr>
              <a:t>It’s a Time Period </a:t>
            </a:r>
            <a:endParaRPr sz="1400" b="0" i="0" u="none" strike="noStrike" cap="none" dirty="0">
              <a:solidFill>
                <a:srgbClr val="000000"/>
              </a:solidFill>
              <a:latin typeface="Arial"/>
              <a:ea typeface="Arial"/>
              <a:cs typeface="Arial"/>
              <a:sym typeface="Arial"/>
            </a:endParaRPr>
          </a:p>
        </p:txBody>
      </p:sp>
      <p:sp>
        <p:nvSpPr>
          <p:cNvPr id="975" name="Google Shape;975;p40"/>
          <p:cNvSpPr txBox="1"/>
          <p:nvPr/>
        </p:nvSpPr>
        <p:spPr>
          <a:xfrm>
            <a:off x="901201" y="6350634"/>
            <a:ext cx="3041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E5E6EE"/>
                </a:solidFill>
                <a:latin typeface="Arial"/>
                <a:ea typeface="Arial"/>
                <a:cs typeface="Arial"/>
                <a:sym typeface="Arial"/>
              </a:rPr>
              <a:t>It is Events</a:t>
            </a:r>
            <a:endParaRPr sz="1400" b="0" i="0" u="none" strike="noStrike" cap="none" dirty="0">
              <a:solidFill>
                <a:srgbClr val="000000"/>
              </a:solidFill>
              <a:latin typeface="Arial"/>
              <a:ea typeface="Arial"/>
              <a:cs typeface="Arial"/>
              <a:sym typeface="Arial"/>
            </a:endParaRPr>
          </a:p>
        </p:txBody>
      </p:sp>
      <p:grpSp>
        <p:nvGrpSpPr>
          <p:cNvPr id="977" name="Google Shape;977;p40"/>
          <p:cNvGrpSpPr/>
          <p:nvPr/>
        </p:nvGrpSpPr>
        <p:grpSpPr>
          <a:xfrm>
            <a:off x="15060598" y="11"/>
            <a:ext cx="3227297" cy="3085741"/>
            <a:chOff x="0" y="0"/>
            <a:chExt cx="849982" cy="812700"/>
          </a:xfrm>
        </p:grpSpPr>
        <p:sp>
          <p:nvSpPr>
            <p:cNvPr id="978" name="Google Shape;978;p4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979" name="Google Shape;979;p4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80" name="Google Shape;980;p40"/>
          <p:cNvSpPr txBox="1"/>
          <p:nvPr/>
        </p:nvSpPr>
        <p:spPr>
          <a:xfrm>
            <a:off x="15060598" y="98495"/>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Service Based Count</a:t>
            </a:r>
          </a:p>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Description</a:t>
            </a:r>
            <a:endParaRPr sz="1400" b="0" i="0" u="none" strike="noStrike" cap="none" dirty="0">
              <a:solidFill>
                <a:srgbClr val="000000"/>
              </a:solidFill>
              <a:latin typeface="Arial"/>
              <a:ea typeface="Arial"/>
              <a:cs typeface="Arial"/>
              <a:sym typeface="Arial"/>
            </a:endParaRPr>
          </a:p>
        </p:txBody>
      </p:sp>
      <p:grpSp>
        <p:nvGrpSpPr>
          <p:cNvPr id="2" name="Google Shape;968;p40">
            <a:extLst>
              <a:ext uri="{FF2B5EF4-FFF2-40B4-BE49-F238E27FC236}">
                <a16:creationId xmlns:a16="http://schemas.microsoft.com/office/drawing/2014/main" id="{A3AFB323-4957-5F1C-0CA8-585959886F3B}"/>
              </a:ext>
            </a:extLst>
          </p:cNvPr>
          <p:cNvGrpSpPr/>
          <p:nvPr/>
        </p:nvGrpSpPr>
        <p:grpSpPr>
          <a:xfrm>
            <a:off x="1130672" y="6236098"/>
            <a:ext cx="3086136" cy="3086104"/>
            <a:chOff x="0" y="0"/>
            <a:chExt cx="812800" cy="812800"/>
          </a:xfrm>
        </p:grpSpPr>
        <p:sp>
          <p:nvSpPr>
            <p:cNvPr id="3" name="Google Shape;969;p40">
              <a:extLst>
                <a:ext uri="{FF2B5EF4-FFF2-40B4-BE49-F238E27FC236}">
                  <a16:creationId xmlns:a16="http://schemas.microsoft.com/office/drawing/2014/main" id="{05F8B73F-E082-81AC-6268-A0AA927E89A7}"/>
                </a:ext>
              </a:extLst>
            </p:cNvPr>
            <p:cNvSpPr/>
            <p:nvPr/>
          </p:nvSpPr>
          <p:spPr>
            <a:xfrm>
              <a:off x="0" y="0"/>
              <a:ext cx="49532" cy="157596"/>
            </a:xfrm>
            <a:custGeom>
              <a:avLst/>
              <a:gdLst/>
              <a:ahLst/>
              <a:cxnLst/>
              <a:rect l="l" t="t" r="r" b="b"/>
              <a:pathLst>
                <a:path w="49532" h="157596" extrusionOk="0">
                  <a:moveTo>
                    <a:pt x="0" y="0"/>
                  </a:moveTo>
                  <a:lnTo>
                    <a:pt x="49532" y="0"/>
                  </a:lnTo>
                  <a:lnTo>
                    <a:pt x="49532" y="157596"/>
                  </a:lnTo>
                  <a:lnTo>
                    <a:pt x="0" y="157596"/>
                  </a:lnTo>
                  <a:close/>
                </a:path>
              </a:pathLst>
            </a:custGeom>
            <a:solidFill>
              <a:srgbClr val="462D78"/>
            </a:solidFill>
            <a:ln>
              <a:noFill/>
            </a:ln>
          </p:spPr>
          <p:txBody>
            <a:bodyPr/>
            <a:lstStyle/>
            <a:p>
              <a:endParaRPr lang="en-US"/>
            </a:p>
          </p:txBody>
        </p:sp>
        <p:sp>
          <p:nvSpPr>
            <p:cNvPr id="4" name="Google Shape;970;p40">
              <a:extLst>
                <a:ext uri="{FF2B5EF4-FFF2-40B4-BE49-F238E27FC236}">
                  <a16:creationId xmlns:a16="http://schemas.microsoft.com/office/drawing/2014/main" id="{3BBE16E4-0947-1918-8D97-6AFA6F95D7A9}"/>
                </a:ext>
              </a:extLst>
            </p:cNvPr>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995"/>
        <p:cNvGrpSpPr/>
        <p:nvPr/>
      </p:nvGrpSpPr>
      <p:grpSpPr>
        <a:xfrm>
          <a:off x="0" y="0"/>
          <a:ext cx="0" cy="0"/>
          <a:chOff x="0" y="0"/>
          <a:chExt cx="0" cy="0"/>
        </a:xfrm>
      </p:grpSpPr>
      <p:grpSp>
        <p:nvGrpSpPr>
          <p:cNvPr id="11" name="Google Shape;965;p40">
            <a:extLst>
              <a:ext uri="{FF2B5EF4-FFF2-40B4-BE49-F238E27FC236}">
                <a16:creationId xmlns:a16="http://schemas.microsoft.com/office/drawing/2014/main" id="{F91D2451-4105-F708-7C1A-0A81BF051326}"/>
              </a:ext>
            </a:extLst>
          </p:cNvPr>
          <p:cNvGrpSpPr/>
          <p:nvPr/>
        </p:nvGrpSpPr>
        <p:grpSpPr>
          <a:xfrm>
            <a:off x="429405" y="1841584"/>
            <a:ext cx="6489827" cy="4380646"/>
            <a:chOff x="0" y="0"/>
            <a:chExt cx="812800" cy="812800"/>
          </a:xfrm>
        </p:grpSpPr>
        <p:sp>
          <p:nvSpPr>
            <p:cNvPr id="12" name="Google Shape;966;p40">
              <a:extLst>
                <a:ext uri="{FF2B5EF4-FFF2-40B4-BE49-F238E27FC236}">
                  <a16:creationId xmlns:a16="http://schemas.microsoft.com/office/drawing/2014/main" id="{FF81346C-6262-7ADD-4563-878CD0F375EF}"/>
                </a:ext>
              </a:extLst>
            </p:cNvPr>
            <p:cNvSpPr/>
            <p:nvPr/>
          </p:nvSpPr>
          <p:spPr>
            <a:xfrm>
              <a:off x="0" y="0"/>
              <a:ext cx="801011" cy="157596"/>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13" name="Google Shape;967;p40">
              <a:extLst>
                <a:ext uri="{FF2B5EF4-FFF2-40B4-BE49-F238E27FC236}">
                  <a16:creationId xmlns:a16="http://schemas.microsoft.com/office/drawing/2014/main" id="{BC15A1D4-FCC0-F2F9-7EF7-F809ABB9F160}"/>
                </a:ext>
              </a:extLst>
            </p:cNvPr>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5" name="Google Shape;966;p40">
            <a:extLst>
              <a:ext uri="{FF2B5EF4-FFF2-40B4-BE49-F238E27FC236}">
                <a16:creationId xmlns:a16="http://schemas.microsoft.com/office/drawing/2014/main" id="{8121A65A-B41B-A084-80ED-D940F67F7DFA}"/>
              </a:ext>
            </a:extLst>
          </p:cNvPr>
          <p:cNvSpPr/>
          <p:nvPr/>
        </p:nvSpPr>
        <p:spPr>
          <a:xfrm>
            <a:off x="10463135" y="1841584"/>
            <a:ext cx="7146758" cy="836265"/>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996" name="Google Shape;996;p42"/>
          <p:cNvSpPr txBox="1"/>
          <p:nvPr/>
        </p:nvSpPr>
        <p:spPr>
          <a:xfrm>
            <a:off x="552094" y="1943059"/>
            <a:ext cx="6625437" cy="886397"/>
          </a:xfrm>
          <a:prstGeom prst="rect">
            <a:avLst/>
          </a:prstGeom>
          <a:noFill/>
          <a:ln>
            <a:noFill/>
          </a:ln>
        </p:spPr>
        <p:txBody>
          <a:bodyPr spcFirstLastPara="1" wrap="square" lIns="0" tIns="0" rIns="0" bIns="0" anchor="t" anchorCtr="0">
            <a:spAutoFit/>
          </a:bodyPr>
          <a:lstStyle/>
          <a:p>
            <a:pPr>
              <a:lnSpc>
                <a:spcPct val="120000"/>
              </a:lnSpc>
              <a:buSzPts val="7200"/>
              <a:defRPr/>
            </a:pPr>
            <a:r>
              <a:rPr lang="en-US" sz="4800" dirty="0">
                <a:solidFill>
                  <a:schemeClr val="bg1"/>
                </a:solidFill>
              </a:rPr>
              <a:t>Using the Priority List</a:t>
            </a:r>
            <a:endParaRPr sz="4800" dirty="0">
              <a:solidFill>
                <a:schemeClr val="bg1"/>
              </a:solidFill>
            </a:endParaRPr>
          </a:p>
        </p:txBody>
      </p:sp>
      <p:sp>
        <p:nvSpPr>
          <p:cNvPr id="997" name="Google Shape;997;p42"/>
          <p:cNvSpPr txBox="1"/>
          <p:nvPr/>
        </p:nvSpPr>
        <p:spPr>
          <a:xfrm>
            <a:off x="429406" y="3006394"/>
            <a:ext cx="8465893" cy="1551194"/>
          </a:xfrm>
          <a:prstGeom prst="rect">
            <a:avLst/>
          </a:prstGeom>
          <a:noFill/>
          <a:ln>
            <a:noFill/>
          </a:ln>
        </p:spPr>
        <p:txBody>
          <a:bodyPr spcFirstLastPara="1" wrap="square" lIns="0" tIns="0" rIns="0" bIns="0" anchor="t" anchorCtr="0">
            <a:spAutoFit/>
          </a:bodyPr>
          <a:lstStyle/>
          <a:p>
            <a:pPr marL="0" lvl="0" indent="0">
              <a:lnSpc>
                <a:spcPct val="120000"/>
              </a:lnSpc>
              <a:buSzPts val="7200"/>
              <a:buFont typeface="Arial"/>
              <a:buNone/>
              <a:defRPr/>
            </a:pPr>
            <a:r>
              <a:rPr lang="en-US" sz="2800" dirty="0">
                <a:solidFill>
                  <a:srgbClr val="462D78"/>
                </a:solidFill>
              </a:rPr>
              <a:t>Regional Coordinators should contact CE Leads to make use of the PL to confirm status of individuals on the night of the count.</a:t>
            </a:r>
            <a:endParaRPr sz="2800" dirty="0">
              <a:solidFill>
                <a:srgbClr val="462D78"/>
              </a:solidFill>
            </a:endParaRPr>
          </a:p>
        </p:txBody>
      </p:sp>
      <p:sp>
        <p:nvSpPr>
          <p:cNvPr id="999" name="Google Shape;999;p42"/>
          <p:cNvSpPr/>
          <p:nvPr/>
        </p:nvSpPr>
        <p:spPr>
          <a:xfrm>
            <a:off x="429405" y="4932309"/>
            <a:ext cx="7561685" cy="609357"/>
          </a:xfrm>
          <a:prstGeom prst="rect">
            <a:avLst/>
          </a:prstGeom>
          <a:noFill/>
          <a:ln>
            <a:noFill/>
          </a:ln>
        </p:spPr>
        <p:txBody>
          <a:bodyPr spcFirstLastPara="1" wrap="square" lIns="91425" tIns="45700" rIns="91425" bIns="45700" anchor="t" anchorCtr="0">
            <a:spAutoFit/>
          </a:bodyPr>
          <a:lstStyle/>
          <a:p>
            <a:pPr>
              <a:lnSpc>
                <a:spcPct val="120000"/>
              </a:lnSpc>
              <a:buSzPts val="7200"/>
              <a:defRPr/>
            </a:pPr>
            <a:r>
              <a:rPr lang="en-US" sz="2800" b="1" dirty="0">
                <a:solidFill>
                  <a:srgbClr val="462D78"/>
                </a:solidFill>
              </a:rPr>
              <a:t>Ways to make use of the PL for PITC: </a:t>
            </a:r>
            <a:endParaRPr sz="2800" b="1" dirty="0">
              <a:solidFill>
                <a:srgbClr val="462D78"/>
              </a:solidFill>
            </a:endParaRPr>
          </a:p>
        </p:txBody>
      </p:sp>
      <p:sp>
        <p:nvSpPr>
          <p:cNvPr id="1000" name="Google Shape;1000;p42"/>
          <p:cNvSpPr/>
          <p:nvPr/>
        </p:nvSpPr>
        <p:spPr>
          <a:xfrm>
            <a:off x="429405" y="5574843"/>
            <a:ext cx="8465894" cy="3502457"/>
          </a:xfrm>
          <a:prstGeom prst="rect">
            <a:avLst/>
          </a:prstGeom>
          <a:noFill/>
          <a:ln>
            <a:noFill/>
          </a:ln>
        </p:spPr>
        <p:txBody>
          <a:bodyPr spcFirstLastPara="1" wrap="square" lIns="91425" tIns="45700" rIns="91425" bIns="45700" anchor="t" anchorCtr="0">
            <a:spAutoFit/>
          </a:bodyPr>
          <a:lstStyle/>
          <a:p>
            <a:pPr marL="457200" marR="0" lvl="0" indent="-457200" algn="l" rtl="0">
              <a:lnSpc>
                <a:spcPct val="90000"/>
              </a:lnSpc>
              <a:spcBef>
                <a:spcPts val="0"/>
              </a:spcBef>
              <a:spcAft>
                <a:spcPts val="0"/>
              </a:spcAft>
              <a:buClr>
                <a:srgbClr val="000000"/>
              </a:buClr>
              <a:buSzPts val="3200"/>
              <a:buFont typeface="Arial"/>
              <a:buChar char="•"/>
            </a:pPr>
            <a:r>
              <a:rPr lang="en-US" sz="2800" dirty="0">
                <a:solidFill>
                  <a:srgbClr val="462D78"/>
                </a:solidFill>
              </a:rPr>
              <a:t>Only contact individuals that are/were in an area not meant for human habitation </a:t>
            </a:r>
            <a:endParaRPr sz="2800" dirty="0">
              <a:solidFill>
                <a:srgbClr val="462D78"/>
              </a:solidFill>
            </a:endParaRPr>
          </a:p>
          <a:p>
            <a:pPr marL="457200" marR="0" lvl="0" indent="-457200" algn="l" rtl="0">
              <a:lnSpc>
                <a:spcPct val="90000"/>
              </a:lnSpc>
              <a:spcBef>
                <a:spcPts val="750"/>
              </a:spcBef>
              <a:spcAft>
                <a:spcPts val="0"/>
              </a:spcAft>
              <a:buClr>
                <a:srgbClr val="000000"/>
              </a:buClr>
              <a:buSzPts val="3200"/>
              <a:buFont typeface="Arial"/>
              <a:buChar char="•"/>
            </a:pPr>
            <a:r>
              <a:rPr lang="en-US" sz="2800" dirty="0">
                <a:solidFill>
                  <a:srgbClr val="462D78"/>
                </a:solidFill>
              </a:rPr>
              <a:t>Divvy up list at a regional case conferencing meeting</a:t>
            </a:r>
            <a:endParaRPr sz="2800" dirty="0">
              <a:solidFill>
                <a:srgbClr val="462D78"/>
              </a:solidFill>
            </a:endParaRPr>
          </a:p>
          <a:p>
            <a:pPr marL="457200" marR="0" lvl="4" indent="-457200" algn="l" rtl="0">
              <a:lnSpc>
                <a:spcPct val="90000"/>
              </a:lnSpc>
              <a:spcBef>
                <a:spcPts val="750"/>
              </a:spcBef>
              <a:spcAft>
                <a:spcPts val="0"/>
              </a:spcAft>
              <a:buClr>
                <a:srgbClr val="000000"/>
              </a:buClr>
              <a:buSzPts val="3200"/>
              <a:buFont typeface="Arial"/>
              <a:buChar char="•"/>
            </a:pPr>
            <a:r>
              <a:rPr lang="en-US" sz="2800" dirty="0">
                <a:solidFill>
                  <a:srgbClr val="462D78"/>
                </a:solidFill>
              </a:rPr>
              <a:t>Ensure that only agencies with MOUs have access to client contact and information </a:t>
            </a:r>
            <a:endParaRPr sz="2800" dirty="0">
              <a:solidFill>
                <a:srgbClr val="462D78"/>
              </a:solidFill>
            </a:endParaRPr>
          </a:p>
          <a:p>
            <a:pPr marL="457200" marR="0" lvl="0" indent="-457200" algn="l" rtl="0">
              <a:lnSpc>
                <a:spcPct val="90000"/>
              </a:lnSpc>
              <a:spcBef>
                <a:spcPts val="750"/>
              </a:spcBef>
              <a:spcAft>
                <a:spcPts val="0"/>
              </a:spcAft>
              <a:buClr>
                <a:srgbClr val="000000"/>
              </a:buClr>
              <a:buSzPts val="3200"/>
              <a:buFont typeface="Arial"/>
              <a:buChar char="•"/>
            </a:pPr>
            <a:r>
              <a:rPr lang="en-US" sz="2800" dirty="0">
                <a:solidFill>
                  <a:srgbClr val="462D78"/>
                </a:solidFill>
              </a:rPr>
              <a:t>Divide PL by County Leads to ensure accurate and local contact </a:t>
            </a:r>
            <a:endParaRPr sz="2800" dirty="0">
              <a:solidFill>
                <a:srgbClr val="462D78"/>
              </a:solidFill>
            </a:endParaRPr>
          </a:p>
        </p:txBody>
      </p:sp>
      <p:grpSp>
        <p:nvGrpSpPr>
          <p:cNvPr id="1001" name="Google Shape;1001;p42"/>
          <p:cNvGrpSpPr/>
          <p:nvPr/>
        </p:nvGrpSpPr>
        <p:grpSpPr>
          <a:xfrm>
            <a:off x="15060598" y="11"/>
            <a:ext cx="3227297" cy="3085741"/>
            <a:chOff x="0" y="0"/>
            <a:chExt cx="849982" cy="812700"/>
          </a:xfrm>
        </p:grpSpPr>
        <p:sp>
          <p:nvSpPr>
            <p:cNvPr id="1002" name="Google Shape;1002;p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003" name="Google Shape;1003;p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04" name="Google Shape;1004;p42"/>
          <p:cNvSpPr txBox="1"/>
          <p:nvPr/>
        </p:nvSpPr>
        <p:spPr>
          <a:xfrm>
            <a:off x="15060600" y="0"/>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Service Based Count </a:t>
            </a:r>
            <a:endParaRPr lang="en-US" sz="2400" dirty="0">
              <a:solidFill>
                <a:srgbClr val="462D78"/>
              </a:solidFill>
            </a:endParaRPr>
          </a:p>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Making Contact</a:t>
            </a:r>
            <a:endParaRPr sz="1400" b="0" i="0" u="none" strike="noStrike" cap="none" dirty="0">
              <a:solidFill>
                <a:srgbClr val="000000"/>
              </a:solidFill>
              <a:latin typeface="Arial"/>
              <a:ea typeface="Arial"/>
              <a:cs typeface="Arial"/>
              <a:sym typeface="Arial"/>
            </a:endParaRPr>
          </a:p>
        </p:txBody>
      </p:sp>
      <p:sp>
        <p:nvSpPr>
          <p:cNvPr id="3" name="TextBox 2">
            <a:extLst>
              <a:ext uri="{FF2B5EF4-FFF2-40B4-BE49-F238E27FC236}">
                <a16:creationId xmlns:a16="http://schemas.microsoft.com/office/drawing/2014/main" id="{1A49B6EF-19DB-62A0-5403-EC47C1FBA543}"/>
              </a:ext>
            </a:extLst>
          </p:cNvPr>
          <p:cNvSpPr txBox="1"/>
          <p:nvPr/>
        </p:nvSpPr>
        <p:spPr>
          <a:xfrm>
            <a:off x="10871571" y="1780616"/>
            <a:ext cx="7274768" cy="897233"/>
          </a:xfrm>
          <a:prstGeom prst="rect">
            <a:avLst/>
          </a:prstGeom>
          <a:noFill/>
        </p:spPr>
        <p:txBody>
          <a:bodyPr wrap="square">
            <a:spAutoFit/>
          </a:bodyPr>
          <a:lstStyle/>
          <a:p>
            <a:pPr marL="0" lvl="0" indent="0">
              <a:lnSpc>
                <a:spcPct val="120000"/>
              </a:lnSpc>
              <a:buSzPts val="7200"/>
              <a:buFont typeface="Arial"/>
              <a:buNone/>
              <a:defRPr/>
            </a:pPr>
            <a:r>
              <a:rPr lang="en-US" sz="4800" dirty="0">
                <a:solidFill>
                  <a:schemeClr val="bg1"/>
                </a:solidFill>
              </a:rPr>
              <a:t>Follow Up- Phone Calls </a:t>
            </a:r>
          </a:p>
        </p:txBody>
      </p:sp>
      <p:sp>
        <p:nvSpPr>
          <p:cNvPr id="5" name="TextBox 4">
            <a:extLst>
              <a:ext uri="{FF2B5EF4-FFF2-40B4-BE49-F238E27FC236}">
                <a16:creationId xmlns:a16="http://schemas.microsoft.com/office/drawing/2014/main" id="{84AE3C72-F370-2D49-A76F-1A98779ADB3E}"/>
              </a:ext>
            </a:extLst>
          </p:cNvPr>
          <p:cNvSpPr txBox="1"/>
          <p:nvPr/>
        </p:nvSpPr>
        <p:spPr>
          <a:xfrm>
            <a:off x="10399131" y="2701477"/>
            <a:ext cx="7274768" cy="2113079"/>
          </a:xfrm>
          <a:prstGeom prst="rect">
            <a:avLst/>
          </a:prstGeom>
          <a:noFill/>
        </p:spPr>
        <p:txBody>
          <a:bodyPr wrap="square">
            <a:spAutoFit/>
          </a:bodyPr>
          <a:lstStyle/>
          <a:p>
            <a:pPr>
              <a:lnSpc>
                <a:spcPct val="120000"/>
              </a:lnSpc>
              <a:buSzPts val="7200"/>
              <a:defRPr/>
            </a:pPr>
            <a:r>
              <a:rPr lang="en-US" sz="2800" dirty="0">
                <a:solidFill>
                  <a:srgbClr val="462D78"/>
                </a:solidFill>
              </a:rPr>
              <a:t>Surveys can be completed over the phone. Coordinators are encouraged to reach out to known unhoused clients via phone to ensure they are accounted for the night of the count. </a:t>
            </a:r>
          </a:p>
        </p:txBody>
      </p:sp>
      <p:sp>
        <p:nvSpPr>
          <p:cNvPr id="7" name="TextBox 6">
            <a:extLst>
              <a:ext uri="{FF2B5EF4-FFF2-40B4-BE49-F238E27FC236}">
                <a16:creationId xmlns:a16="http://schemas.microsoft.com/office/drawing/2014/main" id="{C6D86D71-535C-7B68-A050-4A4E6DB12257}"/>
              </a:ext>
            </a:extLst>
          </p:cNvPr>
          <p:cNvSpPr txBox="1"/>
          <p:nvPr/>
        </p:nvSpPr>
        <p:spPr>
          <a:xfrm>
            <a:off x="10463135" y="4932309"/>
            <a:ext cx="7146758" cy="5369932"/>
          </a:xfrm>
          <a:prstGeom prst="rect">
            <a:avLst/>
          </a:prstGeom>
          <a:noFill/>
        </p:spPr>
        <p:txBody>
          <a:bodyPr wrap="square">
            <a:spAutoFit/>
          </a:bodyPr>
          <a:lstStyle/>
          <a:p>
            <a:pPr marL="0" lvl="0" indent="0">
              <a:lnSpc>
                <a:spcPct val="120000"/>
              </a:lnSpc>
              <a:buSzPts val="7200"/>
              <a:buFont typeface="Arial"/>
              <a:buNone/>
              <a:defRPr/>
            </a:pPr>
            <a:r>
              <a:rPr lang="en-US" sz="2800" dirty="0">
                <a:solidFill>
                  <a:srgbClr val="462D78"/>
                </a:solidFill>
              </a:rPr>
              <a:t>A caseworker regularly works with three clients who live in unsheltered situations. During the service-based count period, the caseworker contacts via phone call and asks them to participate in the PITC survey.</a:t>
            </a:r>
          </a:p>
          <a:p>
            <a:pPr marL="342900" lvl="0" indent="-342900">
              <a:lnSpc>
                <a:spcPct val="120000"/>
              </a:lnSpc>
              <a:buSzPct val="114000"/>
              <a:buFont typeface="Arial" panose="020B0604020202020204" pitchFamily="34" charset="0"/>
              <a:buChar char="•"/>
              <a:defRPr/>
            </a:pPr>
            <a:r>
              <a:rPr lang="en-US" sz="2400" dirty="0">
                <a:solidFill>
                  <a:srgbClr val="462D78"/>
                </a:solidFill>
              </a:rPr>
              <a:t>Client #1 – Stayed with friends or family on the night of the count = No survey. </a:t>
            </a:r>
          </a:p>
          <a:p>
            <a:pPr marL="342900" lvl="0" indent="-342900">
              <a:lnSpc>
                <a:spcPct val="120000"/>
              </a:lnSpc>
              <a:buSzPct val="114000"/>
              <a:buFont typeface="Arial" panose="020B0604020202020204" pitchFamily="34" charset="0"/>
              <a:buChar char="•"/>
              <a:defRPr/>
            </a:pPr>
            <a:r>
              <a:rPr lang="en-US" sz="2400" dirty="0">
                <a:solidFill>
                  <a:srgbClr val="462D78"/>
                </a:solidFill>
              </a:rPr>
              <a:t>Client #2 – Slept in a tent at a campground on the night of count = SURVEY</a:t>
            </a:r>
          </a:p>
          <a:p>
            <a:pPr marL="342900" lvl="0" indent="-342900">
              <a:lnSpc>
                <a:spcPct val="120000"/>
              </a:lnSpc>
              <a:buSzPct val="114000"/>
              <a:buFont typeface="Arial" panose="020B0604020202020204" pitchFamily="34" charset="0"/>
              <a:buChar char="•"/>
              <a:defRPr/>
            </a:pPr>
            <a:r>
              <a:rPr lang="en-US" sz="2400" dirty="0">
                <a:solidFill>
                  <a:srgbClr val="462D78"/>
                </a:solidFill>
              </a:rPr>
              <a:t>Client #3 – Emergency Shelter = information not included in the unsheltered PITC</a:t>
            </a:r>
          </a:p>
        </p:txBody>
      </p:sp>
      <p:sp>
        <p:nvSpPr>
          <p:cNvPr id="2" name="TextBox 1">
            <a:extLst>
              <a:ext uri="{FF2B5EF4-FFF2-40B4-BE49-F238E27FC236}">
                <a16:creationId xmlns:a16="http://schemas.microsoft.com/office/drawing/2014/main" id="{0D28EA55-9663-A866-2B6D-B65B72358B60}"/>
              </a:ext>
            </a:extLst>
          </p:cNvPr>
          <p:cNvSpPr txBox="1"/>
          <p:nvPr/>
        </p:nvSpPr>
        <p:spPr>
          <a:xfrm>
            <a:off x="1164028" y="544979"/>
            <a:ext cx="13654123" cy="997902"/>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
                <a:srgbClr val="000000"/>
              </a:buClr>
              <a:buSzPts val="7200"/>
              <a:buFont typeface="Arial"/>
              <a:buNone/>
              <a:tabLst/>
              <a:defRPr/>
            </a:pPr>
            <a:r>
              <a:rPr kumimoji="0" lang="en-US" sz="5400" i="0" u="none" strike="noStrike" kern="0" cap="none" spc="0" normalizeH="0" baseline="0" noProof="0" dirty="0">
                <a:ln>
                  <a:noFill/>
                </a:ln>
                <a:solidFill>
                  <a:srgbClr val="462D78"/>
                </a:solidFill>
                <a:effectLst/>
                <a:uLnTx/>
                <a:uFillTx/>
                <a:latin typeface="Arial"/>
                <a:ea typeface="Arial"/>
                <a:cs typeface="Arial"/>
                <a:sym typeface="Arial"/>
              </a:rPr>
              <a:t>Making Contact -7 Days Following the PITC</a:t>
            </a:r>
            <a:endParaRPr kumimoji="0" lang="en-US" sz="1050" i="0" u="none" strike="noStrike" kern="0" cap="none" spc="0" normalizeH="0" baseline="0" noProof="0" dirty="0">
              <a:ln>
                <a:noFill/>
              </a:ln>
              <a:solidFill>
                <a:srgbClr val="000000"/>
              </a:solidFill>
              <a:effectLst/>
              <a:uLnTx/>
              <a:uFillTx/>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1054"/>
        <p:cNvGrpSpPr/>
        <p:nvPr/>
      </p:nvGrpSpPr>
      <p:grpSpPr>
        <a:xfrm>
          <a:off x="0" y="0"/>
          <a:ext cx="0" cy="0"/>
          <a:chOff x="0" y="0"/>
          <a:chExt cx="0" cy="0"/>
        </a:xfrm>
      </p:grpSpPr>
      <p:grpSp>
        <p:nvGrpSpPr>
          <p:cNvPr id="1055" name="Google Shape;1055;p47"/>
          <p:cNvGrpSpPr/>
          <p:nvPr/>
        </p:nvGrpSpPr>
        <p:grpSpPr>
          <a:xfrm>
            <a:off x="15060598" y="11"/>
            <a:ext cx="3227297" cy="3085741"/>
            <a:chOff x="0" y="0"/>
            <a:chExt cx="849982" cy="812700"/>
          </a:xfrm>
        </p:grpSpPr>
        <p:sp>
          <p:nvSpPr>
            <p:cNvPr id="1056" name="Google Shape;1056;p47"/>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057" name="Google Shape;1057;p47"/>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058" name="Google Shape;1058;p47"/>
          <p:cNvSpPr txBox="1"/>
          <p:nvPr/>
        </p:nvSpPr>
        <p:spPr>
          <a:xfrm>
            <a:off x="14986423" y="81010"/>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Coordinators Check List</a:t>
            </a:r>
            <a:endParaRPr sz="1400" b="0" i="0" u="none" strike="noStrike" cap="none" dirty="0">
              <a:solidFill>
                <a:srgbClr val="000000"/>
              </a:solidFill>
              <a:latin typeface="Arial"/>
              <a:ea typeface="Arial"/>
              <a:cs typeface="Arial"/>
              <a:sym typeface="Arial"/>
            </a:endParaRPr>
          </a:p>
        </p:txBody>
      </p:sp>
      <p:pic>
        <p:nvPicPr>
          <p:cNvPr id="1059" name="Google Shape;1059;p47"/>
          <p:cNvPicPr preferRelativeResize="0"/>
          <p:nvPr/>
        </p:nvPicPr>
        <p:blipFill rotWithShape="1">
          <a:blip r:embed="rId3">
            <a:alphaModFix/>
          </a:blip>
          <a:srcRect/>
          <a:stretch/>
        </p:blipFill>
        <p:spPr>
          <a:xfrm>
            <a:off x="1950673" y="131800"/>
            <a:ext cx="12698777" cy="2123525"/>
          </a:xfrm>
          <a:prstGeom prst="rect">
            <a:avLst/>
          </a:prstGeom>
          <a:noFill/>
          <a:ln>
            <a:noFill/>
          </a:ln>
        </p:spPr>
      </p:pic>
      <p:pic>
        <p:nvPicPr>
          <p:cNvPr id="1060" name="Google Shape;1060;p47"/>
          <p:cNvPicPr preferRelativeResize="0"/>
          <p:nvPr/>
        </p:nvPicPr>
        <p:blipFill rotWithShape="1">
          <a:blip r:embed="rId4">
            <a:alphaModFix/>
          </a:blip>
          <a:srcRect/>
          <a:stretch/>
        </p:blipFill>
        <p:spPr>
          <a:xfrm>
            <a:off x="0" y="131800"/>
            <a:ext cx="2063987" cy="2123525"/>
          </a:xfrm>
          <a:prstGeom prst="rect">
            <a:avLst/>
          </a:prstGeom>
          <a:noFill/>
          <a:ln>
            <a:noFill/>
          </a:ln>
        </p:spPr>
      </p:pic>
      <p:pic>
        <p:nvPicPr>
          <p:cNvPr id="1061" name="Google Shape;1061;p47"/>
          <p:cNvPicPr preferRelativeResize="0"/>
          <p:nvPr/>
        </p:nvPicPr>
        <p:blipFill rotWithShape="1">
          <a:blip r:embed="rId5">
            <a:alphaModFix/>
          </a:blip>
          <a:srcRect/>
          <a:stretch/>
        </p:blipFill>
        <p:spPr>
          <a:xfrm>
            <a:off x="2252674" y="2370502"/>
            <a:ext cx="4657725" cy="514350"/>
          </a:xfrm>
          <a:prstGeom prst="rect">
            <a:avLst/>
          </a:prstGeom>
          <a:noFill/>
          <a:ln>
            <a:noFill/>
          </a:ln>
        </p:spPr>
      </p:pic>
      <p:sp>
        <p:nvSpPr>
          <p:cNvPr id="1062" name="Google Shape;1062;p47"/>
          <p:cNvSpPr txBox="1"/>
          <p:nvPr/>
        </p:nvSpPr>
        <p:spPr>
          <a:xfrm>
            <a:off x="265880" y="3085752"/>
            <a:ext cx="8631312" cy="4672018"/>
          </a:xfrm>
          <a:prstGeom prst="rect">
            <a:avLst/>
          </a:prstGeom>
          <a:solidFill>
            <a:schemeClr val="lt1"/>
          </a:solidFill>
          <a:ln>
            <a:noFill/>
          </a:ln>
        </p:spPr>
        <p:txBody>
          <a:bodyPr spcFirstLastPara="1" wrap="square" lIns="91425" tIns="91425" rIns="91425" bIns="91425" anchor="t" anchorCtr="0">
            <a:spAutoFit/>
          </a:bodyPr>
          <a:lstStyle/>
          <a:p>
            <a:pPr marL="457200" marR="0" lvl="0" indent="-444500" algn="l" rtl="0">
              <a:lnSpc>
                <a:spcPct val="90000"/>
              </a:lnSpc>
              <a:spcBef>
                <a:spcPts val="0"/>
              </a:spcBef>
              <a:spcAft>
                <a:spcPts val="0"/>
              </a:spcAft>
              <a:buClr>
                <a:srgbClr val="3F3151"/>
              </a:buClr>
              <a:buSzPts val="3400"/>
              <a:buFont typeface="Arial"/>
              <a:buChar char="❏"/>
            </a:pPr>
            <a:r>
              <a:rPr lang="en-US" sz="2700" b="0" i="0" u="none" strike="noStrike" cap="none" dirty="0">
                <a:solidFill>
                  <a:srgbClr val="3F3151"/>
                </a:solidFill>
                <a:latin typeface="Arial"/>
                <a:ea typeface="Arial"/>
                <a:cs typeface="Arial"/>
                <a:sym typeface="Arial"/>
              </a:rPr>
              <a:t>Ensure all counties have a County Coordinator (CC).</a:t>
            </a:r>
            <a:endParaRPr sz="2700" b="0" i="0" u="none" strike="noStrike" cap="none" dirty="0">
              <a:solidFill>
                <a:srgbClr val="3F3151"/>
              </a:solidFill>
              <a:latin typeface="Arial"/>
              <a:ea typeface="Arial"/>
              <a:cs typeface="Arial"/>
              <a:sym typeface="Arial"/>
            </a:endParaRPr>
          </a:p>
          <a:p>
            <a:pPr marL="457200" marR="0" lvl="0" indent="-444500" algn="l" rtl="0">
              <a:lnSpc>
                <a:spcPct val="90000"/>
              </a:lnSpc>
              <a:spcBef>
                <a:spcPts val="0"/>
              </a:spcBef>
              <a:spcAft>
                <a:spcPts val="0"/>
              </a:spcAft>
              <a:buClr>
                <a:srgbClr val="3F3151"/>
              </a:buClr>
              <a:buSzPts val="3400"/>
              <a:buFont typeface="Arial"/>
              <a:buChar char="❏"/>
            </a:pPr>
            <a:r>
              <a:rPr lang="en-US" sz="2700" b="0" i="0" u="none" strike="noStrike" cap="none" dirty="0">
                <a:solidFill>
                  <a:srgbClr val="3F3151"/>
                </a:solidFill>
                <a:latin typeface="Arial"/>
                <a:ea typeface="Arial"/>
                <a:cs typeface="Arial"/>
                <a:sym typeface="Arial"/>
              </a:rPr>
              <a:t>Facilitate </a:t>
            </a:r>
            <a:r>
              <a:rPr lang="en-US" sz="2700" b="1" i="0" u="sng" strike="noStrike" cap="none" dirty="0">
                <a:solidFill>
                  <a:srgbClr val="3F3151"/>
                </a:solidFill>
                <a:latin typeface="Arial"/>
                <a:ea typeface="Arial"/>
                <a:cs typeface="Arial"/>
                <a:sym typeface="Arial"/>
              </a:rPr>
              <a:t>two</a:t>
            </a:r>
            <a:r>
              <a:rPr lang="en-US" sz="2700" b="0" i="0" u="none" strike="noStrike" cap="none" dirty="0">
                <a:solidFill>
                  <a:srgbClr val="3F3151"/>
                </a:solidFill>
                <a:latin typeface="Arial"/>
                <a:ea typeface="Arial"/>
                <a:cs typeface="Arial"/>
                <a:sym typeface="Arial"/>
              </a:rPr>
              <a:t> meeting </a:t>
            </a:r>
            <a:r>
              <a:rPr lang="en-US" sz="2700" dirty="0">
                <a:solidFill>
                  <a:srgbClr val="3F3151"/>
                </a:solidFill>
                <a:sym typeface="Wingdings" panose="05000000000000000000" pitchFamily="2" charset="2"/>
              </a:rPr>
              <a:t></a:t>
            </a:r>
            <a:r>
              <a:rPr lang="en-US" sz="2700" dirty="0">
                <a:solidFill>
                  <a:srgbClr val="3F3151"/>
                </a:solidFill>
              </a:rPr>
              <a:t> </a:t>
            </a:r>
            <a:r>
              <a:rPr lang="en-US" sz="2700" b="0" i="0" u="none" strike="noStrike" cap="none" dirty="0">
                <a:solidFill>
                  <a:srgbClr val="3F3151"/>
                </a:solidFill>
                <a:latin typeface="Arial"/>
                <a:ea typeface="Arial"/>
                <a:cs typeface="Arial"/>
                <a:sym typeface="Arial"/>
              </a:rPr>
              <a:t>share information with all CC, one within 7 days of the Count.</a:t>
            </a:r>
            <a:endParaRPr sz="2700" b="0" i="0" u="none" strike="noStrike" cap="none" dirty="0">
              <a:solidFill>
                <a:srgbClr val="3F3151"/>
              </a:solidFill>
              <a:latin typeface="Arial"/>
              <a:ea typeface="Arial"/>
              <a:cs typeface="Arial"/>
              <a:sym typeface="Arial"/>
            </a:endParaRPr>
          </a:p>
          <a:p>
            <a:pPr marL="457200" marR="0" lvl="0" indent="-444500" algn="l" rtl="0">
              <a:lnSpc>
                <a:spcPct val="90000"/>
              </a:lnSpc>
              <a:spcBef>
                <a:spcPts val="0"/>
              </a:spcBef>
              <a:spcAft>
                <a:spcPts val="0"/>
              </a:spcAft>
              <a:buClr>
                <a:srgbClr val="3F3151"/>
              </a:buClr>
              <a:buSzPts val="3400"/>
              <a:buFont typeface="Arial"/>
              <a:buChar char="❏"/>
            </a:pPr>
            <a:r>
              <a:rPr lang="en-US" sz="2700" b="0" i="0" u="none" strike="noStrike" cap="none" dirty="0">
                <a:solidFill>
                  <a:srgbClr val="3F3151"/>
                </a:solidFill>
                <a:latin typeface="Arial"/>
                <a:ea typeface="Arial"/>
                <a:cs typeface="Arial"/>
                <a:sym typeface="Arial"/>
              </a:rPr>
              <a:t>Participate in the PITC Committee</a:t>
            </a:r>
          </a:p>
          <a:p>
            <a:pPr marL="457200" marR="0" lvl="0" indent="-444500" algn="l" rtl="0">
              <a:lnSpc>
                <a:spcPct val="90000"/>
              </a:lnSpc>
              <a:spcBef>
                <a:spcPts val="0"/>
              </a:spcBef>
              <a:spcAft>
                <a:spcPts val="0"/>
              </a:spcAft>
              <a:buClr>
                <a:srgbClr val="3F3151"/>
              </a:buClr>
              <a:buSzPts val="3400"/>
              <a:buFont typeface="Arial"/>
              <a:buChar char="❏"/>
            </a:pPr>
            <a:r>
              <a:rPr lang="en-US" sz="2700" b="0" i="0" u="none" strike="noStrike" cap="none" dirty="0">
                <a:solidFill>
                  <a:srgbClr val="3F3151"/>
                </a:solidFill>
                <a:latin typeface="Arial"/>
                <a:ea typeface="Arial"/>
                <a:cs typeface="Arial"/>
                <a:sym typeface="Arial"/>
              </a:rPr>
              <a:t>Ensure the CC can lead the training meetings, with the support of the PITC committee.</a:t>
            </a:r>
          </a:p>
          <a:p>
            <a:pPr marL="457200" lvl="0" indent="-444500">
              <a:lnSpc>
                <a:spcPct val="90000"/>
              </a:lnSpc>
              <a:buClr>
                <a:srgbClr val="3F3151"/>
              </a:buClr>
              <a:buSzPts val="3400"/>
              <a:buFont typeface="Arial"/>
              <a:buChar char="❏"/>
            </a:pPr>
            <a:r>
              <a:rPr lang="en-US" sz="2700" dirty="0">
                <a:solidFill>
                  <a:srgbClr val="3F3151"/>
                </a:solidFill>
              </a:rPr>
              <a:t>Assist in education efforts with agencies in your region (with PITC committee material and support).</a:t>
            </a:r>
          </a:p>
          <a:p>
            <a:pPr marL="457200" lvl="0" indent="-444500">
              <a:lnSpc>
                <a:spcPct val="90000"/>
              </a:lnSpc>
              <a:buClr>
                <a:srgbClr val="3F3151"/>
              </a:buClr>
              <a:buSzPts val="3400"/>
              <a:buFont typeface="Arial"/>
              <a:buChar char="❏"/>
            </a:pPr>
            <a:r>
              <a:rPr lang="en-US" sz="2700" dirty="0">
                <a:solidFill>
                  <a:srgbClr val="3F3151"/>
                </a:solidFill>
              </a:rPr>
              <a:t>Submit records from the PIT count to PIT Leadership (i.e. Volunteer and Leadership Release Agreements, surveys, etc.) </a:t>
            </a:r>
          </a:p>
        </p:txBody>
      </p:sp>
      <p:sp>
        <p:nvSpPr>
          <p:cNvPr id="1063" name="Google Shape;1063;p47"/>
          <p:cNvSpPr txBox="1"/>
          <p:nvPr/>
        </p:nvSpPr>
        <p:spPr>
          <a:xfrm>
            <a:off x="9432214" y="3085752"/>
            <a:ext cx="8631313" cy="4672018"/>
          </a:xfrm>
          <a:prstGeom prst="rect">
            <a:avLst/>
          </a:prstGeom>
          <a:solidFill>
            <a:schemeClr val="lt1"/>
          </a:solidFill>
          <a:ln>
            <a:noFill/>
          </a:ln>
        </p:spPr>
        <p:txBody>
          <a:bodyPr spcFirstLastPara="1" wrap="square" lIns="91425" tIns="91425" rIns="91425" bIns="91425" anchor="t" anchorCtr="0">
            <a:spAutoFit/>
          </a:bodyPr>
          <a:lstStyle/>
          <a:p>
            <a:pPr marL="457200" lvl="0" indent="-444500">
              <a:lnSpc>
                <a:spcPct val="90000"/>
              </a:lnSpc>
              <a:buClr>
                <a:srgbClr val="3F3151"/>
              </a:buClr>
              <a:buSzPts val="3400"/>
              <a:buFont typeface="Arial"/>
              <a:buChar char="❏"/>
            </a:pPr>
            <a:r>
              <a:rPr lang="en-US" sz="2700" dirty="0">
                <a:solidFill>
                  <a:srgbClr val="3F3151"/>
                </a:solidFill>
              </a:rPr>
              <a:t>Ensure County PIT Street Volunteer Coordination and/or Service Based Follow Up.</a:t>
            </a:r>
          </a:p>
          <a:p>
            <a:pPr marL="457200" lvl="0" indent="-444500">
              <a:lnSpc>
                <a:spcPct val="90000"/>
              </a:lnSpc>
              <a:buClr>
                <a:srgbClr val="3F3151"/>
              </a:buClr>
              <a:buSzPts val="3400"/>
              <a:buFont typeface="Arial"/>
              <a:buChar char="❏"/>
            </a:pPr>
            <a:r>
              <a:rPr lang="en-US" sz="2700" dirty="0">
                <a:solidFill>
                  <a:srgbClr val="3F3151"/>
                </a:solidFill>
              </a:rPr>
              <a:t>Facilitate </a:t>
            </a:r>
            <a:r>
              <a:rPr lang="en-US" sz="2700" b="1" u="sng" dirty="0">
                <a:solidFill>
                  <a:srgbClr val="3F3151"/>
                </a:solidFill>
              </a:rPr>
              <a:t>at least one </a:t>
            </a:r>
            <a:r>
              <a:rPr lang="en-US" sz="2700" dirty="0">
                <a:solidFill>
                  <a:srgbClr val="3F3151"/>
                </a:solidFill>
              </a:rPr>
              <a:t>meeting </a:t>
            </a:r>
            <a:r>
              <a:rPr lang="en-US" sz="2700" dirty="0">
                <a:solidFill>
                  <a:srgbClr val="3F3151"/>
                </a:solidFill>
                <a:sym typeface="Wingdings" panose="05000000000000000000" pitchFamily="2" charset="2"/>
              </a:rPr>
              <a:t> </a:t>
            </a:r>
            <a:r>
              <a:rPr lang="en-US" sz="2700" dirty="0">
                <a:solidFill>
                  <a:srgbClr val="3F3151"/>
                </a:solidFill>
              </a:rPr>
              <a:t>share information with all volunteers/community partners. </a:t>
            </a:r>
          </a:p>
          <a:p>
            <a:pPr marL="457200" lvl="0" indent="-444500">
              <a:lnSpc>
                <a:spcPct val="90000"/>
              </a:lnSpc>
              <a:buClr>
                <a:srgbClr val="3F3151"/>
              </a:buClr>
              <a:buSzPts val="3400"/>
              <a:buFont typeface="Arial"/>
              <a:buChar char="❏"/>
            </a:pPr>
            <a:r>
              <a:rPr lang="en-US" sz="2700" dirty="0">
                <a:solidFill>
                  <a:srgbClr val="3F3151"/>
                </a:solidFill>
              </a:rPr>
              <a:t>Participate in the PITC Committee.</a:t>
            </a:r>
          </a:p>
          <a:p>
            <a:pPr marL="457200" lvl="0" indent="-444500">
              <a:lnSpc>
                <a:spcPct val="90000"/>
              </a:lnSpc>
              <a:buClr>
                <a:srgbClr val="3F3151"/>
              </a:buClr>
              <a:buSzPts val="3400"/>
              <a:buFont typeface="Arial"/>
              <a:buChar char="❏"/>
            </a:pPr>
            <a:r>
              <a:rPr lang="en-US" sz="2700" dirty="0">
                <a:solidFill>
                  <a:srgbClr val="3F3151"/>
                </a:solidFill>
              </a:rPr>
              <a:t>Lead training meetings, ask for support if needed from the PITC committee.</a:t>
            </a:r>
          </a:p>
          <a:p>
            <a:pPr marL="457200" lvl="0" indent="-444500">
              <a:lnSpc>
                <a:spcPct val="90000"/>
              </a:lnSpc>
              <a:buClr>
                <a:srgbClr val="3F3151"/>
              </a:buClr>
              <a:buSzPts val="3400"/>
              <a:buFont typeface="Arial"/>
              <a:buChar char="❏"/>
            </a:pPr>
            <a:r>
              <a:rPr lang="en-US" sz="2700" dirty="0">
                <a:solidFill>
                  <a:srgbClr val="3F3151"/>
                </a:solidFill>
              </a:rPr>
              <a:t>Assist in education efforts with agencies in your county (with PITC committee material and support).</a:t>
            </a:r>
          </a:p>
          <a:p>
            <a:pPr marL="457200" lvl="0" indent="-444500">
              <a:lnSpc>
                <a:spcPct val="90000"/>
              </a:lnSpc>
              <a:buClr>
                <a:srgbClr val="3F3151"/>
              </a:buClr>
              <a:buSzPts val="3400"/>
              <a:buFont typeface="Arial"/>
              <a:buChar char="❏"/>
            </a:pPr>
            <a:r>
              <a:rPr lang="en-US" sz="2700" dirty="0">
                <a:solidFill>
                  <a:srgbClr val="3F3151"/>
                </a:solidFill>
              </a:rPr>
              <a:t>Submit records from the PITC to Regional Coordinators (i.e. Volunteer and Leadership Release Agreements, surveys, etc.) </a:t>
            </a:r>
          </a:p>
        </p:txBody>
      </p:sp>
      <p:pic>
        <p:nvPicPr>
          <p:cNvPr id="1076" name="Google Shape;1076;g294b6e16064_0_114"/>
          <p:cNvPicPr preferRelativeResize="0"/>
          <p:nvPr/>
        </p:nvPicPr>
        <p:blipFill rotWithShape="1">
          <a:blip r:embed="rId6">
            <a:alphaModFix/>
          </a:blip>
          <a:srcRect/>
          <a:stretch/>
        </p:blipFill>
        <p:spPr>
          <a:xfrm>
            <a:off x="11642845" y="2370501"/>
            <a:ext cx="4210050" cy="514350"/>
          </a:xfrm>
          <a:prstGeom prst="rect">
            <a:avLst/>
          </a:prstGeom>
          <a:noFill/>
          <a:ln>
            <a:noFill/>
          </a:ln>
        </p:spPr>
      </p:pic>
      <p:sp>
        <p:nvSpPr>
          <p:cNvPr id="3" name="TextBox 2">
            <a:extLst>
              <a:ext uri="{FF2B5EF4-FFF2-40B4-BE49-F238E27FC236}">
                <a16:creationId xmlns:a16="http://schemas.microsoft.com/office/drawing/2014/main" id="{231DDF91-EB67-7987-2E53-5513553D79C8}"/>
              </a:ext>
            </a:extLst>
          </p:cNvPr>
          <p:cNvSpPr txBox="1"/>
          <p:nvPr/>
        </p:nvSpPr>
        <p:spPr>
          <a:xfrm>
            <a:off x="800099" y="8082643"/>
            <a:ext cx="16720458" cy="1588127"/>
          </a:xfrm>
          <a:prstGeom prst="rect">
            <a:avLst/>
          </a:prstGeom>
          <a:noFill/>
        </p:spPr>
        <p:txBody>
          <a:bodyPr wrap="square" rtlCol="0">
            <a:spAutoFit/>
          </a:bodyPr>
          <a:lstStyle/>
          <a:p>
            <a:pPr marL="228600" lvl="0" indent="-38100" algn="ctr">
              <a:lnSpc>
                <a:spcPct val="90000"/>
              </a:lnSpc>
              <a:spcBef>
                <a:spcPts val="750"/>
              </a:spcBef>
              <a:buClr>
                <a:schemeClr val="dk1"/>
              </a:buClr>
              <a:buSzPts val="1500"/>
            </a:pPr>
            <a:r>
              <a:rPr lang="en-US" sz="3600" b="1" dirty="0">
                <a:solidFill>
                  <a:srgbClr val="C00000"/>
                </a:solidFill>
                <a:latin typeface="Times New Roman" panose="02020603050405020304" pitchFamily="18" charset="0"/>
                <a:cs typeface="Times New Roman" panose="02020603050405020304" pitchFamily="18" charset="0"/>
              </a:rPr>
              <a:t>Submitting records is critical and ensures completion of communication with the PITC leadership on organization participation for ESG/MHTF/NOFO grant scoring expectations. Template is provided. </a:t>
            </a:r>
          </a:p>
        </p:txBody>
      </p:sp>
    </p:spTree>
    <p:extLst>
      <p:ext uri="{BB962C8B-B14F-4D97-AF65-F5344CB8AC3E}">
        <p14:creationId xmlns:p14="http://schemas.microsoft.com/office/powerpoint/2010/main" val="4084976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B76C0"/>
        </a:solidFill>
        <a:effectLst/>
      </p:bgPr>
    </p:bg>
    <p:spTree>
      <p:nvGrpSpPr>
        <p:cNvPr id="1" name="Shape 1148"/>
        <p:cNvGrpSpPr/>
        <p:nvPr/>
      </p:nvGrpSpPr>
      <p:grpSpPr>
        <a:xfrm>
          <a:off x="0" y="0"/>
          <a:ext cx="0" cy="0"/>
          <a:chOff x="0" y="0"/>
          <a:chExt cx="0" cy="0"/>
        </a:xfrm>
      </p:grpSpPr>
      <p:grpSp>
        <p:nvGrpSpPr>
          <p:cNvPr id="1149" name="Google Shape;1149;g24fa01ec593_1_0"/>
          <p:cNvGrpSpPr/>
          <p:nvPr/>
        </p:nvGrpSpPr>
        <p:grpSpPr>
          <a:xfrm>
            <a:off x="1208423" y="6773279"/>
            <a:ext cx="3227297" cy="3085741"/>
            <a:chOff x="0" y="0"/>
            <a:chExt cx="849982" cy="812700"/>
          </a:xfrm>
        </p:grpSpPr>
        <p:sp>
          <p:nvSpPr>
            <p:cNvPr id="1150" name="Google Shape;1150;g24fa01ec593_1_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151" name="Google Shape;1151;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52" name="Google Shape;1152;g24fa01ec593_1_0"/>
          <p:cNvGrpSpPr/>
          <p:nvPr/>
        </p:nvGrpSpPr>
        <p:grpSpPr>
          <a:xfrm>
            <a:off x="1208423" y="5106386"/>
            <a:ext cx="3227297" cy="3085741"/>
            <a:chOff x="0" y="0"/>
            <a:chExt cx="849982" cy="812700"/>
          </a:xfrm>
        </p:grpSpPr>
        <p:sp>
          <p:nvSpPr>
            <p:cNvPr id="1153" name="Google Shape;1153;g24fa01ec593_1_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154" name="Google Shape;1154;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55" name="Google Shape;1155;g24fa01ec593_1_0"/>
          <p:cNvGrpSpPr/>
          <p:nvPr/>
        </p:nvGrpSpPr>
        <p:grpSpPr>
          <a:xfrm>
            <a:off x="1208423" y="3444236"/>
            <a:ext cx="3227297" cy="3085741"/>
            <a:chOff x="0" y="0"/>
            <a:chExt cx="849982" cy="812700"/>
          </a:xfrm>
        </p:grpSpPr>
        <p:sp>
          <p:nvSpPr>
            <p:cNvPr id="1156" name="Google Shape;1156;g24fa01ec593_1_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157" name="Google Shape;1157;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58" name="Google Shape;1158;g24fa01ec593_1_0"/>
          <p:cNvGrpSpPr/>
          <p:nvPr/>
        </p:nvGrpSpPr>
        <p:grpSpPr>
          <a:xfrm>
            <a:off x="1208423" y="1763036"/>
            <a:ext cx="3227297" cy="3085741"/>
            <a:chOff x="0" y="0"/>
            <a:chExt cx="849982" cy="812700"/>
          </a:xfrm>
        </p:grpSpPr>
        <p:sp>
          <p:nvSpPr>
            <p:cNvPr id="1159" name="Google Shape;1159;g24fa01ec593_1_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160" name="Google Shape;1160;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61" name="Google Shape;1161;g24fa01ec593_1_0"/>
          <p:cNvGrpSpPr/>
          <p:nvPr/>
        </p:nvGrpSpPr>
        <p:grpSpPr>
          <a:xfrm>
            <a:off x="-82477" y="-230145"/>
            <a:ext cx="3085741" cy="3085741"/>
            <a:chOff x="0" y="0"/>
            <a:chExt cx="812700" cy="812700"/>
          </a:xfrm>
        </p:grpSpPr>
        <p:sp>
          <p:nvSpPr>
            <p:cNvPr id="1162" name="Google Shape;1162;g24fa01ec593_1_0"/>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163" name="Google Shape;1163;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64" name="Google Shape;1164;g24fa01ec593_1_0"/>
          <p:cNvGrpSpPr/>
          <p:nvPr/>
        </p:nvGrpSpPr>
        <p:grpSpPr>
          <a:xfrm>
            <a:off x="530072" y="397176"/>
            <a:ext cx="1409059" cy="1409059"/>
            <a:chOff x="0" y="0"/>
            <a:chExt cx="812700" cy="812700"/>
          </a:xfrm>
        </p:grpSpPr>
        <p:sp>
          <p:nvSpPr>
            <p:cNvPr id="1165" name="Google Shape;1165;g24fa01ec593_1_0"/>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166" name="Google Shape;1166;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67" name="Google Shape;1167;g24fa01ec593_1_0"/>
          <p:cNvGrpSpPr/>
          <p:nvPr/>
        </p:nvGrpSpPr>
        <p:grpSpPr>
          <a:xfrm>
            <a:off x="17303677" y="1"/>
            <a:ext cx="3085741" cy="3085741"/>
            <a:chOff x="0" y="0"/>
            <a:chExt cx="812700" cy="812700"/>
          </a:xfrm>
        </p:grpSpPr>
        <p:sp>
          <p:nvSpPr>
            <p:cNvPr id="1168" name="Google Shape;1168;g24fa01ec593_1_0"/>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169" name="Google Shape;1169;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170" name="Google Shape;1170;g24fa01ec593_1_0"/>
          <p:cNvGrpSpPr/>
          <p:nvPr/>
        </p:nvGrpSpPr>
        <p:grpSpPr>
          <a:xfrm>
            <a:off x="17303675" y="608196"/>
            <a:ext cx="1409059" cy="1409059"/>
            <a:chOff x="0" y="0"/>
            <a:chExt cx="812700" cy="812700"/>
          </a:xfrm>
        </p:grpSpPr>
        <p:sp>
          <p:nvSpPr>
            <p:cNvPr id="1171" name="Google Shape;1171;g24fa01ec593_1_0"/>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172" name="Google Shape;1172;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173" name="Google Shape;1173;g24fa01ec593_1_0"/>
          <p:cNvSpPr txBox="1"/>
          <p:nvPr/>
        </p:nvSpPr>
        <p:spPr>
          <a:xfrm>
            <a:off x="6865004" y="2874903"/>
            <a:ext cx="10965600" cy="11082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1" i="0" u="none" strike="noStrike" cap="none">
                <a:solidFill>
                  <a:schemeClr val="lt1"/>
                </a:solidFill>
                <a:latin typeface="Arial"/>
                <a:ea typeface="Arial"/>
                <a:cs typeface="Arial"/>
                <a:sym typeface="Arial"/>
              </a:rPr>
              <a:t>What’s in the Survey?</a:t>
            </a:r>
            <a:endParaRPr sz="1400" b="1" i="0" u="none" strike="noStrike" cap="none">
              <a:solidFill>
                <a:schemeClr val="lt1"/>
              </a:solidFill>
              <a:latin typeface="Arial"/>
              <a:ea typeface="Arial"/>
              <a:cs typeface="Arial"/>
              <a:sym typeface="Arial"/>
            </a:endParaRPr>
          </a:p>
        </p:txBody>
      </p:sp>
      <p:sp>
        <p:nvSpPr>
          <p:cNvPr id="1174" name="Google Shape;1174;g24fa01ec593_1_0"/>
          <p:cNvSpPr txBox="1"/>
          <p:nvPr/>
        </p:nvSpPr>
        <p:spPr>
          <a:xfrm>
            <a:off x="1208423" y="706357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1" i="0" u="none" strike="noStrike" cap="none">
                <a:solidFill>
                  <a:srgbClr val="462D78"/>
                </a:solidFill>
                <a:latin typeface="Arial"/>
                <a:ea typeface="Arial"/>
                <a:cs typeface="Arial"/>
                <a:sym typeface="Arial"/>
              </a:rPr>
              <a:t>Survey </a:t>
            </a:r>
            <a:endParaRPr sz="1400" b="1" i="0" u="none" strike="noStrike" cap="none">
              <a:solidFill>
                <a:srgbClr val="000000"/>
              </a:solidFill>
              <a:latin typeface="Arial"/>
              <a:ea typeface="Arial"/>
              <a:cs typeface="Arial"/>
              <a:sym typeface="Arial"/>
            </a:endParaRPr>
          </a:p>
        </p:txBody>
      </p:sp>
      <p:sp>
        <p:nvSpPr>
          <p:cNvPr id="1175" name="Google Shape;1175;g24fa01ec593_1_0"/>
          <p:cNvSpPr txBox="1"/>
          <p:nvPr/>
        </p:nvSpPr>
        <p:spPr>
          <a:xfrm>
            <a:off x="1208423" y="540873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Service Based Count </a:t>
            </a:r>
            <a:endParaRPr sz="1400" b="0" i="0" u="none" strike="noStrike" cap="none">
              <a:solidFill>
                <a:srgbClr val="000000"/>
              </a:solidFill>
              <a:latin typeface="Arial"/>
              <a:ea typeface="Arial"/>
              <a:cs typeface="Arial"/>
              <a:sym typeface="Arial"/>
            </a:endParaRPr>
          </a:p>
        </p:txBody>
      </p:sp>
      <p:sp>
        <p:nvSpPr>
          <p:cNvPr id="1176" name="Google Shape;1176;g24fa01ec593_1_0"/>
          <p:cNvSpPr txBox="1"/>
          <p:nvPr/>
        </p:nvSpPr>
        <p:spPr>
          <a:xfrm>
            <a:off x="1208423" y="3753929"/>
            <a:ext cx="3227400" cy="4617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000"/>
              <a:buFont typeface="Arial"/>
              <a:buNone/>
            </a:pPr>
            <a:r>
              <a:rPr lang="en-US" sz="3000" b="0" i="0" u="none" strike="noStrike" cap="none">
                <a:solidFill>
                  <a:srgbClr val="462D78"/>
                </a:solidFill>
                <a:latin typeface="Arial"/>
                <a:ea typeface="Arial"/>
                <a:cs typeface="Arial"/>
                <a:sym typeface="Arial"/>
              </a:rPr>
              <a:t>Street Count</a:t>
            </a:r>
            <a:endParaRPr sz="3000" b="0" i="0" u="none" strike="noStrike" cap="none">
              <a:solidFill>
                <a:srgbClr val="000000"/>
              </a:solidFill>
              <a:latin typeface="Arial"/>
              <a:ea typeface="Arial"/>
              <a:cs typeface="Arial"/>
              <a:sym typeface="Arial"/>
            </a:endParaRPr>
          </a:p>
        </p:txBody>
      </p:sp>
      <p:sp>
        <p:nvSpPr>
          <p:cNvPr id="1177" name="Google Shape;1177;g24fa01ec593_1_0"/>
          <p:cNvSpPr txBox="1"/>
          <p:nvPr/>
        </p:nvSpPr>
        <p:spPr>
          <a:xfrm>
            <a:off x="1132223" y="207272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PIT Count 101</a:t>
            </a:r>
            <a:endParaRPr sz="2400" b="0" i="0" u="none" strike="noStrike" cap="none">
              <a:solidFill>
                <a:srgbClr val="000000"/>
              </a:solidFill>
              <a:latin typeface="Arial"/>
              <a:ea typeface="Arial"/>
              <a:cs typeface="Arial"/>
              <a:sym typeface="Arial"/>
            </a:endParaRPr>
          </a:p>
        </p:txBody>
      </p:sp>
      <p:grpSp>
        <p:nvGrpSpPr>
          <p:cNvPr id="1178" name="Google Shape;1178;g24fa01ec593_1_0"/>
          <p:cNvGrpSpPr/>
          <p:nvPr/>
        </p:nvGrpSpPr>
        <p:grpSpPr>
          <a:xfrm>
            <a:off x="1227123" y="8440304"/>
            <a:ext cx="3227297" cy="3085741"/>
            <a:chOff x="0" y="0"/>
            <a:chExt cx="849982" cy="812700"/>
          </a:xfrm>
        </p:grpSpPr>
        <p:sp>
          <p:nvSpPr>
            <p:cNvPr id="1179" name="Google Shape;1179;g24fa01ec593_1_0"/>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180" name="Google Shape;1180;g24fa01ec593_1_0"/>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181" name="Google Shape;1181;g24fa01ec593_1_0"/>
          <p:cNvSpPr txBox="1"/>
          <p:nvPr/>
        </p:nvSpPr>
        <p:spPr>
          <a:xfrm>
            <a:off x="1227073" y="8718404"/>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Q&amp;A</a:t>
            </a:r>
            <a:endParaRPr sz="1400" b="0" i="0" u="none" strike="noStrike" cap="none" dirty="0">
              <a:solidFill>
                <a:srgbClr val="000000"/>
              </a:solidFill>
              <a:latin typeface="Arial"/>
              <a:ea typeface="Arial"/>
              <a:cs typeface="Arial"/>
              <a:sym typeface="Arial"/>
            </a:endParaRPr>
          </a:p>
        </p:txBody>
      </p:sp>
      <p:sp>
        <p:nvSpPr>
          <p:cNvPr id="1182" name="Google Shape;1182;g24fa01ec593_1_0"/>
          <p:cNvSpPr/>
          <p:nvPr/>
        </p:nvSpPr>
        <p:spPr>
          <a:xfrm>
            <a:off x="323117" y="7063564"/>
            <a:ext cx="809100" cy="461700"/>
          </a:xfrm>
          <a:prstGeom prst="rightArrow">
            <a:avLst>
              <a:gd name="adj1" fmla="val 50000"/>
              <a:gd name="adj2" fmla="val 50000"/>
            </a:avLst>
          </a:prstGeom>
          <a:solidFill>
            <a:srgbClr val="2D175F"/>
          </a:solidFill>
          <a:ln w="9525" cap="flat" cmpd="sng">
            <a:solidFill>
              <a:srgbClr val="2D175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 name="Google Shape;956;p39">
            <a:extLst>
              <a:ext uri="{FF2B5EF4-FFF2-40B4-BE49-F238E27FC236}">
                <a16:creationId xmlns:a16="http://schemas.microsoft.com/office/drawing/2014/main" id="{138C68D4-8B59-5B15-D177-E5949B2FB9B7}"/>
              </a:ext>
            </a:extLst>
          </p:cNvPr>
          <p:cNvSpPr txBox="1"/>
          <p:nvPr/>
        </p:nvSpPr>
        <p:spPr>
          <a:xfrm>
            <a:off x="9068974" y="4377800"/>
            <a:ext cx="7161625" cy="4542900"/>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1000"/>
              </a:spcBef>
              <a:spcAft>
                <a:spcPts val="0"/>
              </a:spcAft>
              <a:buClr>
                <a:srgbClr val="000000"/>
              </a:buClr>
              <a:buSzPts val="4900"/>
              <a:buFont typeface="Arial"/>
              <a:buNone/>
            </a:pPr>
            <a:r>
              <a:rPr lang="en-US" sz="4900" b="1" dirty="0">
                <a:solidFill>
                  <a:srgbClr val="C9DAF8"/>
                </a:solidFill>
                <a:latin typeface="Calibri"/>
                <a:ea typeface="Calibri"/>
                <a:cs typeface="Calibri"/>
                <a:sym typeface="Calibri"/>
              </a:rPr>
              <a:t>Accessibility</a:t>
            </a:r>
            <a:endParaRPr lang="en-US" sz="4900" b="1" i="0" u="none" strike="noStrike" cap="none" dirty="0">
              <a:solidFill>
                <a:srgbClr val="C9DAF8"/>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1213"/>
        <p:cNvGrpSpPr/>
        <p:nvPr/>
      </p:nvGrpSpPr>
      <p:grpSpPr>
        <a:xfrm>
          <a:off x="0" y="0"/>
          <a:ext cx="0" cy="0"/>
          <a:chOff x="0" y="0"/>
          <a:chExt cx="0" cy="0"/>
        </a:xfrm>
      </p:grpSpPr>
      <p:sp>
        <p:nvSpPr>
          <p:cNvPr id="1222" name="Google Shape;1222;g24fa01ec593_2_1"/>
          <p:cNvSpPr txBox="1"/>
          <p:nvPr/>
        </p:nvSpPr>
        <p:spPr>
          <a:xfrm>
            <a:off x="4133999" y="280468"/>
            <a:ext cx="10020000" cy="1329595"/>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0" i="0" u="none" strike="noStrike" cap="none" dirty="0">
                <a:solidFill>
                  <a:srgbClr val="462D78"/>
                </a:solidFill>
                <a:latin typeface="Arial"/>
                <a:ea typeface="Arial"/>
                <a:cs typeface="Arial"/>
                <a:sym typeface="Arial"/>
              </a:rPr>
              <a:t>The Surveys </a:t>
            </a:r>
            <a:endParaRPr sz="1400" b="0" i="0" u="none" strike="noStrike" cap="none" dirty="0">
              <a:solidFill>
                <a:srgbClr val="000000"/>
              </a:solidFill>
              <a:latin typeface="Arial"/>
              <a:ea typeface="Arial"/>
              <a:cs typeface="Arial"/>
              <a:sym typeface="Arial"/>
            </a:endParaRPr>
          </a:p>
        </p:txBody>
      </p:sp>
      <p:grpSp>
        <p:nvGrpSpPr>
          <p:cNvPr id="1232" name="Google Shape;1232;g24fa01ec593_2_1"/>
          <p:cNvGrpSpPr/>
          <p:nvPr/>
        </p:nvGrpSpPr>
        <p:grpSpPr>
          <a:xfrm>
            <a:off x="15183015" y="-56515"/>
            <a:ext cx="3342343" cy="3164314"/>
            <a:chOff x="-30300" y="0"/>
            <a:chExt cx="880282" cy="833394"/>
          </a:xfrm>
        </p:grpSpPr>
        <p:sp>
          <p:nvSpPr>
            <p:cNvPr id="1233" name="Google Shape;1233;g24fa01ec593_2_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234" name="Google Shape;1234;g24fa01ec593_2_1"/>
            <p:cNvSpPr txBox="1"/>
            <p:nvPr/>
          </p:nvSpPr>
          <p:spPr>
            <a:xfrm>
              <a:off x="-30300" y="20694"/>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grpSp>
      <p:sp>
        <p:nvSpPr>
          <p:cNvPr id="1235" name="Google Shape;1235;g24fa01ec593_2_1"/>
          <p:cNvSpPr txBox="1"/>
          <p:nvPr/>
        </p:nvSpPr>
        <p:spPr>
          <a:xfrm>
            <a:off x="15156402" y="195440"/>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Survey Accessibility</a:t>
            </a:r>
            <a:endParaRPr sz="1400" b="0" i="0" u="none" strike="noStrike" cap="none" dirty="0">
              <a:solidFill>
                <a:srgbClr val="000000"/>
              </a:solidFill>
              <a:latin typeface="Arial"/>
              <a:ea typeface="Arial"/>
              <a:cs typeface="Arial"/>
              <a:sym typeface="Arial"/>
            </a:endParaRPr>
          </a:p>
        </p:txBody>
      </p:sp>
      <p:grpSp>
        <p:nvGrpSpPr>
          <p:cNvPr id="2" name="Google Shape;1188;g24fa01ec593_1_38">
            <a:extLst>
              <a:ext uri="{FF2B5EF4-FFF2-40B4-BE49-F238E27FC236}">
                <a16:creationId xmlns:a16="http://schemas.microsoft.com/office/drawing/2014/main" id="{F7D99146-A88B-E1DB-905B-1414C1D416FC}"/>
              </a:ext>
            </a:extLst>
          </p:cNvPr>
          <p:cNvGrpSpPr/>
          <p:nvPr/>
        </p:nvGrpSpPr>
        <p:grpSpPr>
          <a:xfrm>
            <a:off x="1096923" y="2230082"/>
            <a:ext cx="3085741" cy="3085741"/>
            <a:chOff x="0" y="0"/>
            <a:chExt cx="812700" cy="812700"/>
          </a:xfrm>
        </p:grpSpPr>
        <p:sp>
          <p:nvSpPr>
            <p:cNvPr id="3" name="Google Shape;1189;g24fa01ec593_1_38">
              <a:extLst>
                <a:ext uri="{FF2B5EF4-FFF2-40B4-BE49-F238E27FC236}">
                  <a16:creationId xmlns:a16="http://schemas.microsoft.com/office/drawing/2014/main" id="{5434E975-264A-B73F-5047-1861C561FF73}"/>
                </a:ext>
              </a:extLst>
            </p:cNvPr>
            <p:cNvSpPr/>
            <p:nvPr/>
          </p:nvSpPr>
          <p:spPr>
            <a:xfrm>
              <a:off x="0" y="0"/>
              <a:ext cx="801011" cy="157596"/>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4" name="Google Shape;1190;g24fa01ec593_1_38">
              <a:extLst>
                <a:ext uri="{FF2B5EF4-FFF2-40B4-BE49-F238E27FC236}">
                  <a16:creationId xmlns:a16="http://schemas.microsoft.com/office/drawing/2014/main" id="{E5233F29-A69A-2C03-781D-419E2C0D7DFC}"/>
                </a:ext>
              </a:extLst>
            </p:cNvPr>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204" name="Google Shape;1204;g24fa01ec593_1_38"/>
          <p:cNvSpPr txBox="1"/>
          <p:nvPr/>
        </p:nvSpPr>
        <p:spPr>
          <a:xfrm>
            <a:off x="1096923" y="2309765"/>
            <a:ext cx="2750357" cy="517065"/>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800" b="0" i="0" u="none" strike="noStrike" cap="none" dirty="0">
                <a:solidFill>
                  <a:srgbClr val="E5E6EE"/>
                </a:solidFill>
                <a:latin typeface="Arial"/>
                <a:ea typeface="Arial"/>
                <a:cs typeface="Arial"/>
                <a:sym typeface="Arial"/>
              </a:rPr>
              <a:t>Online Portal</a:t>
            </a:r>
            <a:endParaRPr lang="en-US" sz="1800" b="0" i="0" u="none" strike="noStrike" cap="none" dirty="0">
              <a:solidFill>
                <a:srgbClr val="000000"/>
              </a:solidFill>
              <a:latin typeface="Arial"/>
              <a:ea typeface="Arial"/>
              <a:cs typeface="Arial"/>
              <a:sym typeface="Arial"/>
            </a:endParaRPr>
          </a:p>
        </p:txBody>
      </p:sp>
      <p:sp>
        <p:nvSpPr>
          <p:cNvPr id="1202" name="Google Shape;1202;g24fa01ec593_1_38"/>
          <p:cNvSpPr txBox="1"/>
          <p:nvPr/>
        </p:nvSpPr>
        <p:spPr>
          <a:xfrm>
            <a:off x="4876295" y="2174349"/>
            <a:ext cx="11727283" cy="2068259"/>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2100"/>
              <a:buFont typeface="Arial"/>
              <a:buNone/>
            </a:pPr>
            <a:r>
              <a:rPr lang="en-US" sz="2800" b="0" i="0" u="none" strike="noStrike" cap="none" dirty="0">
                <a:solidFill>
                  <a:srgbClr val="462D78"/>
                </a:solidFill>
                <a:latin typeface="Arial"/>
                <a:ea typeface="Arial"/>
                <a:cs typeface="Arial"/>
                <a:sym typeface="Arial"/>
              </a:rPr>
              <a:t>Institute for Community Alliances (ICA) has an online portal for surveys (internet or mobile service required). </a:t>
            </a:r>
          </a:p>
          <a:p>
            <a:pPr marL="0" marR="0" lvl="0" indent="0" algn="l" rtl="0">
              <a:lnSpc>
                <a:spcPct val="120000"/>
              </a:lnSpc>
              <a:spcBef>
                <a:spcPts val="0"/>
              </a:spcBef>
              <a:spcAft>
                <a:spcPts val="0"/>
              </a:spcAft>
              <a:buClr>
                <a:srgbClr val="000000"/>
              </a:buClr>
              <a:buSzPts val="2100"/>
              <a:buFont typeface="Arial"/>
              <a:buNone/>
            </a:pPr>
            <a:endParaRPr lang="en-US" sz="2800" b="0" i="0" u="none" strike="noStrike" cap="none" dirty="0">
              <a:solidFill>
                <a:schemeClr val="tx1"/>
              </a:solidFill>
              <a:highlight>
                <a:srgbClr val="FFFF00"/>
              </a:highlight>
              <a:latin typeface="Arial"/>
              <a:ea typeface="Arial"/>
              <a:cs typeface="Arial"/>
              <a:sym typeface="Arial"/>
            </a:endParaRPr>
          </a:p>
          <a:p>
            <a:pPr marL="0" marR="0" lvl="0" indent="0" algn="l" rtl="0">
              <a:lnSpc>
                <a:spcPct val="120000"/>
              </a:lnSpc>
              <a:spcBef>
                <a:spcPts val="0"/>
              </a:spcBef>
              <a:spcAft>
                <a:spcPts val="0"/>
              </a:spcAft>
              <a:buClr>
                <a:srgbClr val="000000"/>
              </a:buClr>
              <a:buSzPts val="2100"/>
              <a:buFont typeface="Arial"/>
              <a:buNone/>
            </a:pPr>
            <a:r>
              <a:rPr lang="en-US" sz="2800" b="0" i="0" u="none" strike="noStrike" cap="none" dirty="0">
                <a:solidFill>
                  <a:srgbClr val="462D78"/>
                </a:solidFill>
                <a:latin typeface="Arial"/>
                <a:ea typeface="Arial"/>
                <a:cs typeface="Arial"/>
                <a:sym typeface="Arial"/>
                <a:hlinkClick r:id="rId3"/>
              </a:rPr>
              <a:t>Online Survey Link</a:t>
            </a:r>
            <a:endParaRPr sz="2800" b="0" i="0" u="none" strike="noStrike" cap="none" dirty="0">
              <a:solidFill>
                <a:srgbClr val="462D78"/>
              </a:solidFill>
              <a:latin typeface="Arial"/>
              <a:ea typeface="Arial"/>
              <a:cs typeface="Arial"/>
              <a:sym typeface="Arial"/>
            </a:endParaRPr>
          </a:p>
        </p:txBody>
      </p:sp>
      <p:grpSp>
        <p:nvGrpSpPr>
          <p:cNvPr id="1191" name="Google Shape;1191;g24fa01ec593_1_38"/>
          <p:cNvGrpSpPr/>
          <p:nvPr/>
        </p:nvGrpSpPr>
        <p:grpSpPr>
          <a:xfrm>
            <a:off x="1141264" y="6079489"/>
            <a:ext cx="3041400" cy="3085741"/>
            <a:chOff x="0" y="0"/>
            <a:chExt cx="812700" cy="812700"/>
          </a:xfrm>
        </p:grpSpPr>
        <p:sp>
          <p:nvSpPr>
            <p:cNvPr id="1192" name="Google Shape;1192;g24fa01ec593_1_38"/>
            <p:cNvSpPr/>
            <p:nvPr/>
          </p:nvSpPr>
          <p:spPr>
            <a:xfrm>
              <a:off x="0" y="0"/>
              <a:ext cx="801011" cy="157596"/>
            </a:xfrm>
            <a:custGeom>
              <a:avLst/>
              <a:gdLst/>
              <a:ahLst/>
              <a:cxnLst/>
              <a:rect l="l" t="t" r="r" b="b"/>
              <a:pathLst>
                <a:path w="801011" h="157596" extrusionOk="0">
                  <a:moveTo>
                    <a:pt x="0" y="0"/>
                  </a:moveTo>
                  <a:lnTo>
                    <a:pt x="801011" y="0"/>
                  </a:lnTo>
                  <a:lnTo>
                    <a:pt x="801011" y="157596"/>
                  </a:lnTo>
                  <a:lnTo>
                    <a:pt x="0" y="157596"/>
                  </a:lnTo>
                  <a:close/>
                </a:path>
              </a:pathLst>
            </a:custGeom>
            <a:solidFill>
              <a:srgbClr val="462D78"/>
            </a:solidFill>
            <a:ln>
              <a:noFill/>
            </a:ln>
          </p:spPr>
          <p:txBody>
            <a:bodyPr/>
            <a:lstStyle/>
            <a:p>
              <a:endParaRPr lang="en-US"/>
            </a:p>
          </p:txBody>
        </p:sp>
        <p:sp>
          <p:nvSpPr>
            <p:cNvPr id="1193" name="Google Shape;1193;g24fa01ec593_1_3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grpSp>
      <p:sp>
        <p:nvSpPr>
          <p:cNvPr id="1205" name="Google Shape;1205;g24fa01ec593_1_38"/>
          <p:cNvSpPr txBox="1"/>
          <p:nvPr/>
        </p:nvSpPr>
        <p:spPr>
          <a:xfrm>
            <a:off x="805880" y="6091653"/>
            <a:ext cx="3041400" cy="4311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800" b="0" i="0" u="none" strike="noStrike" cap="none" dirty="0">
                <a:solidFill>
                  <a:srgbClr val="E5E6EE"/>
                </a:solidFill>
                <a:latin typeface="Arial"/>
                <a:ea typeface="Arial"/>
                <a:cs typeface="Arial"/>
                <a:sym typeface="Arial"/>
              </a:rPr>
              <a:t>Paper Form</a:t>
            </a:r>
            <a:endParaRPr sz="2800" b="0" i="0" u="none" strike="noStrike" cap="none" dirty="0">
              <a:solidFill>
                <a:srgbClr val="000000"/>
              </a:solidFill>
              <a:latin typeface="Arial"/>
              <a:ea typeface="Arial"/>
              <a:cs typeface="Arial"/>
              <a:sym typeface="Arial"/>
            </a:endParaRPr>
          </a:p>
        </p:txBody>
      </p:sp>
      <p:sp>
        <p:nvSpPr>
          <p:cNvPr id="1203" name="Google Shape;1203;g24fa01ec593_1_38"/>
          <p:cNvSpPr txBox="1"/>
          <p:nvPr/>
        </p:nvSpPr>
        <p:spPr>
          <a:xfrm>
            <a:off x="4876294" y="6042453"/>
            <a:ext cx="11727283" cy="2068259"/>
          </a:xfrm>
          <a:prstGeom prst="rect">
            <a:avLst/>
          </a:prstGeom>
          <a:noFill/>
          <a:ln>
            <a:noFill/>
          </a:ln>
        </p:spPr>
        <p:txBody>
          <a:bodyPr spcFirstLastPara="1" wrap="square" lIns="0" tIns="0" rIns="0" bIns="0" anchor="t" anchorCtr="0">
            <a:spAutoFit/>
          </a:bodyPr>
          <a:lstStyle/>
          <a:p>
            <a:pPr lvl="0">
              <a:lnSpc>
                <a:spcPct val="120000"/>
              </a:lnSpc>
              <a:buSzPts val="2100"/>
            </a:pPr>
            <a:r>
              <a:rPr lang="en-US" sz="2800" b="0" i="0" u="none" strike="noStrike" cap="none" dirty="0">
                <a:solidFill>
                  <a:srgbClr val="462D78"/>
                </a:solidFill>
                <a:latin typeface="Arial"/>
                <a:ea typeface="Arial"/>
                <a:cs typeface="Arial"/>
                <a:sym typeface="Arial"/>
              </a:rPr>
              <a:t>A paper version of the survey is available. </a:t>
            </a:r>
            <a:r>
              <a:rPr lang="en-US" sz="2800" dirty="0">
                <a:solidFill>
                  <a:srgbClr val="462D78"/>
                </a:solidFill>
              </a:rPr>
              <a:t>Any paper surveys must be input to this portal by the end of the Service Based period of the PITC. </a:t>
            </a:r>
          </a:p>
          <a:p>
            <a:pPr lvl="0">
              <a:lnSpc>
                <a:spcPct val="120000"/>
              </a:lnSpc>
              <a:buSzPts val="2100"/>
            </a:pPr>
            <a:endParaRPr lang="en-US" sz="2800" dirty="0">
              <a:solidFill>
                <a:srgbClr val="462D78"/>
              </a:solidFill>
            </a:endParaRPr>
          </a:p>
          <a:p>
            <a:pPr lvl="0">
              <a:lnSpc>
                <a:spcPct val="120000"/>
              </a:lnSpc>
              <a:buSzPts val="2100"/>
            </a:pPr>
            <a:r>
              <a:rPr lang="en-US" sz="2800" b="0" i="0" u="none" strike="noStrike" cap="none" dirty="0">
                <a:solidFill>
                  <a:srgbClr val="462D78"/>
                </a:solidFill>
                <a:latin typeface="Arial"/>
                <a:ea typeface="Arial"/>
                <a:cs typeface="Arial"/>
                <a:sym typeface="Arial"/>
                <a:hlinkClick r:id="rId4"/>
              </a:rPr>
              <a:t>Paper Survey Link</a:t>
            </a:r>
            <a:endParaRPr lang="en-US" sz="2800" b="0" i="0" u="none" strike="noStrike" cap="none" dirty="0">
              <a:solidFill>
                <a:srgbClr val="462D78"/>
              </a:solidFill>
              <a:latin typeface="Arial"/>
              <a:ea typeface="Arial"/>
              <a:cs typeface="Arial"/>
              <a:sym typeface="Arial"/>
            </a:endParaRPr>
          </a:p>
        </p:txBody>
      </p:sp>
      <p:sp>
        <p:nvSpPr>
          <p:cNvPr id="5" name="TextBox 4">
            <a:extLst>
              <a:ext uri="{FF2B5EF4-FFF2-40B4-BE49-F238E27FC236}">
                <a16:creationId xmlns:a16="http://schemas.microsoft.com/office/drawing/2014/main" id="{207E158A-9563-3E8E-3C7D-3D50DDF66C4B}"/>
              </a:ext>
            </a:extLst>
          </p:cNvPr>
          <p:cNvSpPr txBox="1"/>
          <p:nvPr/>
        </p:nvSpPr>
        <p:spPr>
          <a:xfrm>
            <a:off x="805880" y="8646243"/>
            <a:ext cx="16649363" cy="1384995"/>
          </a:xfrm>
          <a:prstGeom prst="rect">
            <a:avLst/>
          </a:prstGeom>
          <a:noFill/>
        </p:spPr>
        <p:txBody>
          <a:bodyPr wrap="square" rtlCol="0">
            <a:spAutoFit/>
          </a:bodyPr>
          <a:lstStyle/>
          <a:p>
            <a:pPr algn="ctr"/>
            <a:r>
              <a:rPr lang="en-US" sz="2800" b="1" dirty="0">
                <a:solidFill>
                  <a:schemeClr val="bg2">
                    <a:lumMod val="50000"/>
                  </a:schemeClr>
                </a:solidFill>
              </a:rPr>
              <a:t>Please ensure that you are providing homeless persons you encounter with local resources. This can be done through a card like set up or just a resource page for your area. </a:t>
            </a:r>
          </a:p>
          <a:p>
            <a:pPr algn="ctr"/>
            <a:r>
              <a:rPr lang="en-US" sz="2800" b="1" dirty="0">
                <a:solidFill>
                  <a:schemeClr val="bg2">
                    <a:lumMod val="50000"/>
                  </a:schemeClr>
                </a:solidFill>
              </a:rPr>
              <a:t>***Include the Coordinated Entry Access Point.***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2B76C0"/>
        </a:solidFill>
        <a:effectLst/>
      </p:bgPr>
    </p:bg>
    <p:spTree>
      <p:nvGrpSpPr>
        <p:cNvPr id="1" name="Shape 1334"/>
        <p:cNvGrpSpPr/>
        <p:nvPr/>
      </p:nvGrpSpPr>
      <p:grpSpPr>
        <a:xfrm>
          <a:off x="0" y="0"/>
          <a:ext cx="0" cy="0"/>
          <a:chOff x="0" y="0"/>
          <a:chExt cx="0" cy="0"/>
        </a:xfrm>
      </p:grpSpPr>
      <p:grpSp>
        <p:nvGrpSpPr>
          <p:cNvPr id="1335" name="Google Shape;1335;g294b6e0cc7d_0_42"/>
          <p:cNvGrpSpPr/>
          <p:nvPr/>
        </p:nvGrpSpPr>
        <p:grpSpPr>
          <a:xfrm>
            <a:off x="1208423" y="6773279"/>
            <a:ext cx="3227297" cy="3085741"/>
            <a:chOff x="0" y="0"/>
            <a:chExt cx="849982" cy="812700"/>
          </a:xfrm>
        </p:grpSpPr>
        <p:sp>
          <p:nvSpPr>
            <p:cNvPr id="1336" name="Google Shape;1336;g294b6e0cc7d_0_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337" name="Google Shape;1337;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38" name="Google Shape;1338;g294b6e0cc7d_0_42"/>
          <p:cNvGrpSpPr/>
          <p:nvPr/>
        </p:nvGrpSpPr>
        <p:grpSpPr>
          <a:xfrm>
            <a:off x="1208423" y="5106386"/>
            <a:ext cx="3227297" cy="3085741"/>
            <a:chOff x="0" y="0"/>
            <a:chExt cx="849982" cy="812700"/>
          </a:xfrm>
        </p:grpSpPr>
        <p:sp>
          <p:nvSpPr>
            <p:cNvPr id="1339" name="Google Shape;1339;g294b6e0cc7d_0_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340" name="Google Shape;1340;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41" name="Google Shape;1341;g294b6e0cc7d_0_42"/>
          <p:cNvGrpSpPr/>
          <p:nvPr/>
        </p:nvGrpSpPr>
        <p:grpSpPr>
          <a:xfrm>
            <a:off x="1208423" y="3444236"/>
            <a:ext cx="3227297" cy="3085741"/>
            <a:chOff x="0" y="0"/>
            <a:chExt cx="849982" cy="812700"/>
          </a:xfrm>
        </p:grpSpPr>
        <p:sp>
          <p:nvSpPr>
            <p:cNvPr id="1342" name="Google Shape;1342;g294b6e0cc7d_0_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343" name="Google Shape;1343;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44" name="Google Shape;1344;g294b6e0cc7d_0_42"/>
          <p:cNvGrpSpPr/>
          <p:nvPr/>
        </p:nvGrpSpPr>
        <p:grpSpPr>
          <a:xfrm>
            <a:off x="1208423" y="1763036"/>
            <a:ext cx="3227297" cy="3085741"/>
            <a:chOff x="0" y="0"/>
            <a:chExt cx="849982" cy="812700"/>
          </a:xfrm>
        </p:grpSpPr>
        <p:sp>
          <p:nvSpPr>
            <p:cNvPr id="1345" name="Google Shape;1345;g294b6e0cc7d_0_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346" name="Google Shape;1346;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47" name="Google Shape;1347;g294b6e0cc7d_0_42"/>
          <p:cNvGrpSpPr/>
          <p:nvPr/>
        </p:nvGrpSpPr>
        <p:grpSpPr>
          <a:xfrm>
            <a:off x="-82477" y="-230145"/>
            <a:ext cx="3085741" cy="3085741"/>
            <a:chOff x="0" y="0"/>
            <a:chExt cx="812700" cy="812700"/>
          </a:xfrm>
        </p:grpSpPr>
        <p:sp>
          <p:nvSpPr>
            <p:cNvPr id="1348" name="Google Shape;1348;g294b6e0cc7d_0_4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349" name="Google Shape;1349;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50" name="Google Shape;1350;g294b6e0cc7d_0_42"/>
          <p:cNvGrpSpPr/>
          <p:nvPr/>
        </p:nvGrpSpPr>
        <p:grpSpPr>
          <a:xfrm>
            <a:off x="530072" y="397176"/>
            <a:ext cx="1409059" cy="1409059"/>
            <a:chOff x="0" y="0"/>
            <a:chExt cx="812700" cy="812700"/>
          </a:xfrm>
        </p:grpSpPr>
        <p:sp>
          <p:nvSpPr>
            <p:cNvPr id="1351" name="Google Shape;1351;g294b6e0cc7d_0_4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352" name="Google Shape;1352;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53" name="Google Shape;1353;g294b6e0cc7d_0_42"/>
          <p:cNvGrpSpPr/>
          <p:nvPr/>
        </p:nvGrpSpPr>
        <p:grpSpPr>
          <a:xfrm>
            <a:off x="17303677" y="1"/>
            <a:ext cx="3085741" cy="3085741"/>
            <a:chOff x="0" y="0"/>
            <a:chExt cx="812700" cy="812700"/>
          </a:xfrm>
        </p:grpSpPr>
        <p:sp>
          <p:nvSpPr>
            <p:cNvPr id="1354" name="Google Shape;1354;g294b6e0cc7d_0_4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355" name="Google Shape;1355;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356" name="Google Shape;1356;g294b6e0cc7d_0_42"/>
          <p:cNvGrpSpPr/>
          <p:nvPr/>
        </p:nvGrpSpPr>
        <p:grpSpPr>
          <a:xfrm>
            <a:off x="17303675" y="608196"/>
            <a:ext cx="1409059" cy="1409059"/>
            <a:chOff x="0" y="0"/>
            <a:chExt cx="812700" cy="812700"/>
          </a:xfrm>
        </p:grpSpPr>
        <p:sp>
          <p:nvSpPr>
            <p:cNvPr id="1357" name="Google Shape;1357;g294b6e0cc7d_0_4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358" name="Google Shape;1358;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359" name="Google Shape;1359;g294b6e0cc7d_0_42"/>
          <p:cNvSpPr txBox="1"/>
          <p:nvPr/>
        </p:nvSpPr>
        <p:spPr>
          <a:xfrm>
            <a:off x="6214311" y="1526001"/>
            <a:ext cx="6918157" cy="1329595"/>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1" i="0" u="none" strike="noStrike" cap="none" dirty="0">
                <a:solidFill>
                  <a:schemeClr val="lt1"/>
                </a:solidFill>
                <a:latin typeface="Arial"/>
                <a:ea typeface="Arial"/>
                <a:cs typeface="Arial"/>
                <a:sym typeface="Arial"/>
              </a:rPr>
              <a:t>Q&amp;A</a:t>
            </a:r>
            <a:endParaRPr sz="1400" b="1" i="0" u="none" strike="noStrike" cap="none" dirty="0">
              <a:solidFill>
                <a:schemeClr val="lt1"/>
              </a:solidFill>
              <a:latin typeface="Arial"/>
              <a:ea typeface="Arial"/>
              <a:cs typeface="Arial"/>
              <a:sym typeface="Arial"/>
            </a:endParaRPr>
          </a:p>
        </p:txBody>
      </p:sp>
      <p:sp>
        <p:nvSpPr>
          <p:cNvPr id="1360" name="Google Shape;1360;g294b6e0cc7d_0_42"/>
          <p:cNvSpPr txBox="1"/>
          <p:nvPr/>
        </p:nvSpPr>
        <p:spPr>
          <a:xfrm>
            <a:off x="1208423" y="706357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Survey </a:t>
            </a:r>
            <a:endParaRPr sz="1400" b="0" i="0" u="none" strike="noStrike" cap="none">
              <a:solidFill>
                <a:srgbClr val="000000"/>
              </a:solidFill>
              <a:latin typeface="Arial"/>
              <a:ea typeface="Arial"/>
              <a:cs typeface="Arial"/>
              <a:sym typeface="Arial"/>
            </a:endParaRPr>
          </a:p>
        </p:txBody>
      </p:sp>
      <p:sp>
        <p:nvSpPr>
          <p:cNvPr id="1361" name="Google Shape;1361;g294b6e0cc7d_0_42"/>
          <p:cNvSpPr txBox="1"/>
          <p:nvPr/>
        </p:nvSpPr>
        <p:spPr>
          <a:xfrm>
            <a:off x="1208423" y="540873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Service Based Count </a:t>
            </a:r>
            <a:endParaRPr sz="1400" b="0" i="0" u="none" strike="noStrike" cap="none">
              <a:solidFill>
                <a:srgbClr val="000000"/>
              </a:solidFill>
              <a:latin typeface="Arial"/>
              <a:ea typeface="Arial"/>
              <a:cs typeface="Arial"/>
              <a:sym typeface="Arial"/>
            </a:endParaRPr>
          </a:p>
        </p:txBody>
      </p:sp>
      <p:sp>
        <p:nvSpPr>
          <p:cNvPr id="1362" name="Google Shape;1362;g294b6e0cc7d_0_42"/>
          <p:cNvSpPr txBox="1"/>
          <p:nvPr/>
        </p:nvSpPr>
        <p:spPr>
          <a:xfrm>
            <a:off x="1208423" y="3753929"/>
            <a:ext cx="3227400" cy="4617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000"/>
              <a:buFont typeface="Arial"/>
              <a:buNone/>
            </a:pPr>
            <a:r>
              <a:rPr lang="en-US" sz="3000" b="0" i="0" u="none" strike="noStrike" cap="none">
                <a:solidFill>
                  <a:srgbClr val="462D78"/>
                </a:solidFill>
                <a:latin typeface="Arial"/>
                <a:ea typeface="Arial"/>
                <a:cs typeface="Arial"/>
                <a:sym typeface="Arial"/>
              </a:rPr>
              <a:t>Street Count</a:t>
            </a:r>
            <a:endParaRPr sz="3000" b="0" i="0" u="none" strike="noStrike" cap="none">
              <a:solidFill>
                <a:srgbClr val="000000"/>
              </a:solidFill>
              <a:latin typeface="Arial"/>
              <a:ea typeface="Arial"/>
              <a:cs typeface="Arial"/>
              <a:sym typeface="Arial"/>
            </a:endParaRPr>
          </a:p>
        </p:txBody>
      </p:sp>
      <p:sp>
        <p:nvSpPr>
          <p:cNvPr id="1363" name="Google Shape;1363;g294b6e0cc7d_0_42"/>
          <p:cNvSpPr txBox="1"/>
          <p:nvPr/>
        </p:nvSpPr>
        <p:spPr>
          <a:xfrm>
            <a:off x="1132223" y="207272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PIT Count 101</a:t>
            </a:r>
            <a:endParaRPr sz="2400" b="0" i="0" u="none" strike="noStrike" cap="none">
              <a:solidFill>
                <a:srgbClr val="000000"/>
              </a:solidFill>
              <a:latin typeface="Arial"/>
              <a:ea typeface="Arial"/>
              <a:cs typeface="Arial"/>
              <a:sym typeface="Arial"/>
            </a:endParaRPr>
          </a:p>
        </p:txBody>
      </p:sp>
      <p:grpSp>
        <p:nvGrpSpPr>
          <p:cNvPr id="1364" name="Google Shape;1364;g294b6e0cc7d_0_42"/>
          <p:cNvGrpSpPr/>
          <p:nvPr/>
        </p:nvGrpSpPr>
        <p:grpSpPr>
          <a:xfrm>
            <a:off x="1227123" y="8440304"/>
            <a:ext cx="3227297" cy="3085741"/>
            <a:chOff x="0" y="0"/>
            <a:chExt cx="849982" cy="812700"/>
          </a:xfrm>
        </p:grpSpPr>
        <p:sp>
          <p:nvSpPr>
            <p:cNvPr id="1365" name="Google Shape;1365;g294b6e0cc7d_0_4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366" name="Google Shape;1366;g294b6e0cc7d_0_4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367" name="Google Shape;1367;g294b6e0cc7d_0_42"/>
          <p:cNvSpPr txBox="1"/>
          <p:nvPr/>
        </p:nvSpPr>
        <p:spPr>
          <a:xfrm>
            <a:off x="1227073" y="8718404"/>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1" i="0" u="none" strike="noStrike" cap="none" dirty="0">
                <a:solidFill>
                  <a:srgbClr val="462D78"/>
                </a:solidFill>
                <a:latin typeface="Arial"/>
                <a:ea typeface="Arial"/>
                <a:cs typeface="Arial"/>
                <a:sym typeface="Arial"/>
              </a:rPr>
              <a:t>Q&amp;A</a:t>
            </a:r>
            <a:endParaRPr sz="1400" b="1" i="0" u="none" strike="noStrike" cap="none" dirty="0">
              <a:solidFill>
                <a:srgbClr val="000000"/>
              </a:solidFill>
              <a:latin typeface="Arial"/>
              <a:ea typeface="Arial"/>
              <a:cs typeface="Arial"/>
              <a:sym typeface="Arial"/>
            </a:endParaRPr>
          </a:p>
        </p:txBody>
      </p:sp>
      <p:sp>
        <p:nvSpPr>
          <p:cNvPr id="1369" name="Google Shape;1369;g294b6e0cc7d_0_42"/>
          <p:cNvSpPr/>
          <p:nvPr/>
        </p:nvSpPr>
        <p:spPr>
          <a:xfrm>
            <a:off x="399317" y="8718389"/>
            <a:ext cx="809100" cy="461700"/>
          </a:xfrm>
          <a:prstGeom prst="rightArrow">
            <a:avLst>
              <a:gd name="adj1" fmla="val 50000"/>
              <a:gd name="adj2" fmla="val 50000"/>
            </a:avLst>
          </a:prstGeom>
          <a:solidFill>
            <a:srgbClr val="2D175F"/>
          </a:solidFill>
          <a:ln w="9525" cap="flat" cmpd="sng">
            <a:solidFill>
              <a:srgbClr val="2D175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TextBox 2">
            <a:extLst>
              <a:ext uri="{FF2B5EF4-FFF2-40B4-BE49-F238E27FC236}">
                <a16:creationId xmlns:a16="http://schemas.microsoft.com/office/drawing/2014/main" id="{E6AFA1E6-7269-B426-83CC-21ACBAF88C88}"/>
              </a:ext>
            </a:extLst>
          </p:cNvPr>
          <p:cNvSpPr txBox="1"/>
          <p:nvPr/>
        </p:nvSpPr>
        <p:spPr>
          <a:xfrm>
            <a:off x="6926441" y="2729586"/>
            <a:ext cx="6918157" cy="696024"/>
          </a:xfrm>
          <a:prstGeom prst="rect">
            <a:avLst/>
          </a:prstGeom>
          <a:noFill/>
        </p:spPr>
        <p:txBody>
          <a:bodyPr wrap="square">
            <a:spAutoFit/>
          </a:bodyPr>
          <a:lstStyle/>
          <a:p>
            <a:pPr marL="0" marR="0" lvl="0" indent="0" algn="l" defTabSz="914400" rtl="0" eaLnBrk="1" fontAlgn="auto" latinLnBrk="0" hangingPunct="1">
              <a:lnSpc>
                <a:spcPct val="120006"/>
              </a:lnSpc>
              <a:spcBef>
                <a:spcPts val="0"/>
              </a:spcBef>
              <a:spcAft>
                <a:spcPts val="0"/>
              </a:spcAft>
              <a:buClr>
                <a:srgbClr val="000000"/>
              </a:buClr>
              <a:buSzPts val="3199"/>
              <a:buFont typeface="Arial"/>
              <a:buNone/>
              <a:tabLst/>
              <a:defRPr/>
            </a:pPr>
            <a:r>
              <a:rPr kumimoji="0" lang="en-US" sz="3600" b="0" i="0" u="none" strike="noStrike" kern="0" cap="none" spc="0" normalizeH="0" baseline="0" noProof="0" dirty="0">
                <a:ln>
                  <a:noFill/>
                </a:ln>
                <a:solidFill>
                  <a:schemeClr val="bg1"/>
                </a:solidFill>
                <a:effectLst/>
                <a:uLnTx/>
                <a:uFillTx/>
                <a:latin typeface="Arial"/>
                <a:ea typeface="Arial"/>
                <a:cs typeface="Arial"/>
                <a:sym typeface="Arial"/>
              </a:rPr>
              <a:t>What questions do you have?</a:t>
            </a:r>
            <a:endParaRPr kumimoji="0" lang="en-US" sz="1800" b="0" i="0" u="none" strike="noStrike" kern="0" cap="none" spc="0" normalizeH="0" baseline="0" noProof="0" dirty="0">
              <a:ln>
                <a:noFill/>
              </a:ln>
              <a:solidFill>
                <a:schemeClr val="bg1"/>
              </a:solidFill>
              <a:effectLst/>
              <a:uLnTx/>
              <a:uFillTx/>
              <a:latin typeface="Arial"/>
              <a:ea typeface="Arial"/>
              <a:cs typeface="Arial"/>
              <a:sym typeface="Arial"/>
            </a:endParaRPr>
          </a:p>
        </p:txBody>
      </p:sp>
      <p:sp>
        <p:nvSpPr>
          <p:cNvPr id="4" name="TextBox 3">
            <a:extLst>
              <a:ext uri="{FF2B5EF4-FFF2-40B4-BE49-F238E27FC236}">
                <a16:creationId xmlns:a16="http://schemas.microsoft.com/office/drawing/2014/main" id="{3288D787-287B-01C7-98FD-FE00E0CDBAF2}"/>
              </a:ext>
            </a:extLst>
          </p:cNvPr>
          <p:cNvSpPr txBox="1"/>
          <p:nvPr/>
        </p:nvSpPr>
        <p:spPr>
          <a:xfrm>
            <a:off x="6926440" y="4233210"/>
            <a:ext cx="8040843" cy="2416046"/>
          </a:xfrm>
          <a:prstGeom prst="rect">
            <a:avLst/>
          </a:prstGeom>
          <a:noFill/>
        </p:spPr>
        <p:txBody>
          <a:bodyPr wrap="square" rtlCol="0">
            <a:spAutoFit/>
          </a:bodyPr>
          <a:lstStyle/>
          <a:p>
            <a:pPr marR="0" lvl="0" algn="l" rtl="0">
              <a:lnSpc>
                <a:spcPct val="90000"/>
              </a:lnSpc>
              <a:spcBef>
                <a:spcPts val="1000"/>
              </a:spcBef>
              <a:spcAft>
                <a:spcPts val="0"/>
              </a:spcAft>
              <a:buClr>
                <a:srgbClr val="953734"/>
              </a:buClr>
              <a:buSzPts val="4200"/>
            </a:pPr>
            <a:r>
              <a:rPr lang="en-US" sz="3200" dirty="0">
                <a:solidFill>
                  <a:schemeClr val="bg1"/>
                </a:solidFill>
                <a:latin typeface="+mn-lt"/>
                <a:ea typeface="Calibri"/>
                <a:cs typeface="Calibri"/>
                <a:sym typeface="Calibri"/>
              </a:rPr>
              <a:t>Coordinator Contact Info:</a:t>
            </a:r>
          </a:p>
          <a:p>
            <a:pPr marL="228600" marR="0" lvl="0" indent="-228600" algn="l" rtl="0">
              <a:lnSpc>
                <a:spcPct val="90000"/>
              </a:lnSpc>
              <a:spcBef>
                <a:spcPts val="1000"/>
              </a:spcBef>
              <a:spcAft>
                <a:spcPts val="0"/>
              </a:spcAft>
              <a:buClr>
                <a:srgbClr val="953734"/>
              </a:buClr>
              <a:buSzPts val="4200"/>
              <a:buFont typeface="Arial"/>
              <a:buChar char="•"/>
            </a:pPr>
            <a:r>
              <a:rPr lang="en-US" sz="3200" dirty="0">
                <a:solidFill>
                  <a:schemeClr val="bg1"/>
                </a:solidFill>
                <a:latin typeface="+mn-lt"/>
                <a:ea typeface="Calibri"/>
                <a:cs typeface="Calibri"/>
                <a:sym typeface="Calibri"/>
              </a:rPr>
              <a:t>Lead Person</a:t>
            </a:r>
          </a:p>
          <a:p>
            <a:pPr marL="228600" marR="0" lvl="0" indent="-228600" algn="l" rtl="0">
              <a:lnSpc>
                <a:spcPct val="90000"/>
              </a:lnSpc>
              <a:spcBef>
                <a:spcPts val="1000"/>
              </a:spcBef>
              <a:spcAft>
                <a:spcPts val="0"/>
              </a:spcAft>
              <a:buClr>
                <a:srgbClr val="953734"/>
              </a:buClr>
              <a:buSzPts val="4200"/>
              <a:buFont typeface="Arial"/>
              <a:buChar char="•"/>
            </a:pPr>
            <a:r>
              <a:rPr lang="en-US" sz="3200" b="0" i="0" u="none" strike="noStrike" cap="none" dirty="0">
                <a:solidFill>
                  <a:schemeClr val="bg1"/>
                </a:solidFill>
                <a:latin typeface="+mn-lt"/>
                <a:ea typeface="Arial"/>
                <a:cs typeface="Calibri"/>
                <a:sym typeface="Calibri"/>
              </a:rPr>
              <a:t>Email</a:t>
            </a:r>
          </a:p>
          <a:p>
            <a:pPr marL="228600" marR="0" lvl="0" indent="-228600" algn="l" rtl="0">
              <a:lnSpc>
                <a:spcPct val="90000"/>
              </a:lnSpc>
              <a:spcBef>
                <a:spcPts val="1000"/>
              </a:spcBef>
              <a:spcAft>
                <a:spcPts val="0"/>
              </a:spcAft>
              <a:buClr>
                <a:srgbClr val="953734"/>
              </a:buClr>
              <a:buSzPts val="4200"/>
              <a:buFont typeface="Arial"/>
              <a:buChar char="•"/>
            </a:pPr>
            <a:r>
              <a:rPr lang="en-US" sz="3200" dirty="0">
                <a:solidFill>
                  <a:schemeClr val="bg1"/>
                </a:solidFill>
                <a:latin typeface="+mn-lt"/>
                <a:cs typeface="Calibri"/>
                <a:sym typeface="Calibri"/>
              </a:rPr>
              <a:t>Contact Number</a:t>
            </a:r>
            <a:br>
              <a:rPr lang="en-US" sz="1200" b="0" i="0" u="none" strike="noStrike" cap="none" dirty="0">
                <a:solidFill>
                  <a:srgbClr val="953734"/>
                </a:solidFill>
                <a:latin typeface="Calibri"/>
                <a:ea typeface="Arial"/>
                <a:cs typeface="Calibri"/>
                <a:sym typeface="Calibri"/>
              </a:rPr>
            </a:br>
            <a:endParaRPr lang="en-US" sz="1200" b="0" i="0" u="none" strike="noStrike" cap="none" dirty="0">
              <a:solidFill>
                <a:srgbClr val="953734"/>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170"/>
        <p:cNvGrpSpPr/>
        <p:nvPr/>
      </p:nvGrpSpPr>
      <p:grpSpPr>
        <a:xfrm>
          <a:off x="0" y="0"/>
          <a:ext cx="0" cy="0"/>
          <a:chOff x="0" y="0"/>
          <a:chExt cx="0" cy="0"/>
        </a:xfrm>
      </p:grpSpPr>
      <p:grpSp>
        <p:nvGrpSpPr>
          <p:cNvPr id="171" name="Google Shape;171;g287c3e86c82_0_51"/>
          <p:cNvGrpSpPr/>
          <p:nvPr/>
        </p:nvGrpSpPr>
        <p:grpSpPr>
          <a:xfrm>
            <a:off x="1208423" y="6773279"/>
            <a:ext cx="3227297" cy="3085741"/>
            <a:chOff x="0" y="0"/>
            <a:chExt cx="849982" cy="812700"/>
          </a:xfrm>
        </p:grpSpPr>
        <p:sp>
          <p:nvSpPr>
            <p:cNvPr id="172" name="Google Shape;172;g287c3e86c82_0_5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73" name="Google Shape;173;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74" name="Google Shape;174;g287c3e86c82_0_51"/>
          <p:cNvGrpSpPr/>
          <p:nvPr/>
        </p:nvGrpSpPr>
        <p:grpSpPr>
          <a:xfrm>
            <a:off x="1208423" y="5106386"/>
            <a:ext cx="3227297" cy="3085741"/>
            <a:chOff x="0" y="0"/>
            <a:chExt cx="849982" cy="812700"/>
          </a:xfrm>
        </p:grpSpPr>
        <p:sp>
          <p:nvSpPr>
            <p:cNvPr id="175" name="Google Shape;175;g287c3e86c82_0_5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76" name="Google Shape;176;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77" name="Google Shape;177;g287c3e86c82_0_51"/>
          <p:cNvGrpSpPr/>
          <p:nvPr/>
        </p:nvGrpSpPr>
        <p:grpSpPr>
          <a:xfrm>
            <a:off x="1208423" y="3444236"/>
            <a:ext cx="3227297" cy="3085741"/>
            <a:chOff x="0" y="0"/>
            <a:chExt cx="849982" cy="812700"/>
          </a:xfrm>
        </p:grpSpPr>
        <p:sp>
          <p:nvSpPr>
            <p:cNvPr id="178" name="Google Shape;178;g287c3e86c82_0_5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79" name="Google Shape;179;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80" name="Google Shape;180;g287c3e86c82_0_51"/>
          <p:cNvGrpSpPr/>
          <p:nvPr/>
        </p:nvGrpSpPr>
        <p:grpSpPr>
          <a:xfrm>
            <a:off x="1208423" y="1763036"/>
            <a:ext cx="3227297" cy="3085741"/>
            <a:chOff x="0" y="0"/>
            <a:chExt cx="849982" cy="812700"/>
          </a:xfrm>
        </p:grpSpPr>
        <p:sp>
          <p:nvSpPr>
            <p:cNvPr id="181" name="Google Shape;181;g287c3e86c82_0_5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182" name="Google Shape;182;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83" name="Google Shape;183;g287c3e86c82_0_51"/>
          <p:cNvGrpSpPr/>
          <p:nvPr/>
        </p:nvGrpSpPr>
        <p:grpSpPr>
          <a:xfrm>
            <a:off x="-82477" y="-230145"/>
            <a:ext cx="3085741" cy="3085741"/>
            <a:chOff x="0" y="0"/>
            <a:chExt cx="812700" cy="812700"/>
          </a:xfrm>
        </p:grpSpPr>
        <p:sp>
          <p:nvSpPr>
            <p:cNvPr id="184" name="Google Shape;184;g287c3e86c82_0_51"/>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85" name="Google Shape;185;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86" name="Google Shape;186;g287c3e86c82_0_51"/>
          <p:cNvGrpSpPr/>
          <p:nvPr/>
        </p:nvGrpSpPr>
        <p:grpSpPr>
          <a:xfrm>
            <a:off x="530072" y="397176"/>
            <a:ext cx="1409059" cy="1409059"/>
            <a:chOff x="0" y="0"/>
            <a:chExt cx="812700" cy="812700"/>
          </a:xfrm>
        </p:grpSpPr>
        <p:sp>
          <p:nvSpPr>
            <p:cNvPr id="187" name="Google Shape;187;g287c3e86c82_0_51"/>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88" name="Google Shape;188;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89" name="Google Shape;189;g287c3e86c82_0_51"/>
          <p:cNvGrpSpPr/>
          <p:nvPr/>
        </p:nvGrpSpPr>
        <p:grpSpPr>
          <a:xfrm>
            <a:off x="17303677" y="1"/>
            <a:ext cx="3085741" cy="3085741"/>
            <a:chOff x="0" y="0"/>
            <a:chExt cx="812700" cy="812700"/>
          </a:xfrm>
        </p:grpSpPr>
        <p:sp>
          <p:nvSpPr>
            <p:cNvPr id="190" name="Google Shape;190;g287c3e86c82_0_51"/>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191" name="Google Shape;191;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92" name="Google Shape;192;g287c3e86c82_0_51"/>
          <p:cNvGrpSpPr/>
          <p:nvPr/>
        </p:nvGrpSpPr>
        <p:grpSpPr>
          <a:xfrm>
            <a:off x="17519075" y="608196"/>
            <a:ext cx="1409059" cy="1409059"/>
            <a:chOff x="0" y="0"/>
            <a:chExt cx="812700" cy="812700"/>
          </a:xfrm>
        </p:grpSpPr>
        <p:sp>
          <p:nvSpPr>
            <p:cNvPr id="193" name="Google Shape;193;g287c3e86c82_0_51"/>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194" name="Google Shape;194;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95" name="Google Shape;195;g287c3e86c82_0_51"/>
          <p:cNvSpPr txBox="1"/>
          <p:nvPr/>
        </p:nvSpPr>
        <p:spPr>
          <a:xfrm>
            <a:off x="6865004" y="2874903"/>
            <a:ext cx="10965600" cy="11082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0" i="0" u="none" strike="noStrike" cap="none" dirty="0">
                <a:solidFill>
                  <a:srgbClr val="462D78"/>
                </a:solidFill>
                <a:latin typeface="Arial"/>
                <a:ea typeface="Arial"/>
                <a:cs typeface="Arial"/>
                <a:sym typeface="Arial"/>
              </a:rPr>
              <a:t>PIT Count 101</a:t>
            </a:r>
            <a:endParaRPr sz="1400" b="0" i="0" u="none" strike="noStrike" cap="none" dirty="0">
              <a:solidFill>
                <a:srgbClr val="000000"/>
              </a:solidFill>
              <a:latin typeface="Arial"/>
              <a:ea typeface="Arial"/>
              <a:cs typeface="Arial"/>
              <a:sym typeface="Arial"/>
            </a:endParaRPr>
          </a:p>
        </p:txBody>
      </p:sp>
      <p:sp>
        <p:nvSpPr>
          <p:cNvPr id="196" name="Google Shape;196;g287c3e86c82_0_51"/>
          <p:cNvSpPr txBox="1"/>
          <p:nvPr/>
        </p:nvSpPr>
        <p:spPr>
          <a:xfrm>
            <a:off x="1208423" y="706357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Survey </a:t>
            </a:r>
            <a:endParaRPr sz="1400" b="0" i="0" u="none" strike="noStrike" cap="none">
              <a:solidFill>
                <a:srgbClr val="000000"/>
              </a:solidFill>
              <a:latin typeface="Arial"/>
              <a:ea typeface="Arial"/>
              <a:cs typeface="Arial"/>
              <a:sym typeface="Arial"/>
            </a:endParaRPr>
          </a:p>
        </p:txBody>
      </p:sp>
      <p:sp>
        <p:nvSpPr>
          <p:cNvPr id="197" name="Google Shape;197;g287c3e86c82_0_51"/>
          <p:cNvSpPr txBox="1"/>
          <p:nvPr/>
        </p:nvSpPr>
        <p:spPr>
          <a:xfrm>
            <a:off x="1208423" y="540873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Service Based Count </a:t>
            </a:r>
            <a:endParaRPr sz="1400" b="0" i="0" u="none" strike="noStrike" cap="none">
              <a:solidFill>
                <a:srgbClr val="000000"/>
              </a:solidFill>
              <a:latin typeface="Arial"/>
              <a:ea typeface="Arial"/>
              <a:cs typeface="Arial"/>
              <a:sym typeface="Arial"/>
            </a:endParaRPr>
          </a:p>
        </p:txBody>
      </p:sp>
      <p:sp>
        <p:nvSpPr>
          <p:cNvPr id="198" name="Google Shape;198;g287c3e86c82_0_51"/>
          <p:cNvSpPr txBox="1"/>
          <p:nvPr/>
        </p:nvSpPr>
        <p:spPr>
          <a:xfrm>
            <a:off x="1208423" y="375392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Street Count</a:t>
            </a:r>
            <a:endParaRPr sz="1400" b="0" i="0" u="none" strike="noStrike" cap="none" dirty="0">
              <a:solidFill>
                <a:srgbClr val="000000"/>
              </a:solidFill>
              <a:latin typeface="Arial"/>
              <a:ea typeface="Arial"/>
              <a:cs typeface="Arial"/>
              <a:sym typeface="Arial"/>
            </a:endParaRPr>
          </a:p>
        </p:txBody>
      </p:sp>
      <p:sp>
        <p:nvSpPr>
          <p:cNvPr id="199" name="Google Shape;199;g287c3e86c82_0_51"/>
          <p:cNvSpPr txBox="1"/>
          <p:nvPr/>
        </p:nvSpPr>
        <p:spPr>
          <a:xfrm>
            <a:off x="1132223" y="2072729"/>
            <a:ext cx="3227400" cy="4617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000"/>
              <a:buFont typeface="Arial"/>
              <a:buNone/>
            </a:pPr>
            <a:r>
              <a:rPr lang="en-US" sz="3000" b="1" i="0" u="none" strike="noStrike" cap="none" dirty="0">
                <a:solidFill>
                  <a:srgbClr val="462D78"/>
                </a:solidFill>
                <a:latin typeface="Arial"/>
                <a:ea typeface="Arial"/>
                <a:cs typeface="Arial"/>
                <a:sym typeface="Arial"/>
              </a:rPr>
              <a:t>PIT Count 101</a:t>
            </a:r>
            <a:endParaRPr sz="2000" b="1" i="0" u="none" strike="noStrike" cap="none" dirty="0">
              <a:solidFill>
                <a:srgbClr val="000000"/>
              </a:solidFill>
              <a:latin typeface="Arial"/>
              <a:ea typeface="Arial"/>
              <a:cs typeface="Arial"/>
              <a:sym typeface="Arial"/>
            </a:endParaRPr>
          </a:p>
        </p:txBody>
      </p:sp>
      <p:grpSp>
        <p:nvGrpSpPr>
          <p:cNvPr id="200" name="Google Shape;200;g287c3e86c82_0_51"/>
          <p:cNvGrpSpPr/>
          <p:nvPr/>
        </p:nvGrpSpPr>
        <p:grpSpPr>
          <a:xfrm>
            <a:off x="1227123" y="8440304"/>
            <a:ext cx="3227297" cy="3085741"/>
            <a:chOff x="0" y="0"/>
            <a:chExt cx="849982" cy="812700"/>
          </a:xfrm>
        </p:grpSpPr>
        <p:sp>
          <p:nvSpPr>
            <p:cNvPr id="201" name="Google Shape;201;g287c3e86c82_0_51"/>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202" name="Google Shape;202;g287c3e86c82_0_51"/>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03" name="Google Shape;203;g287c3e86c82_0_51"/>
          <p:cNvSpPr txBox="1"/>
          <p:nvPr/>
        </p:nvSpPr>
        <p:spPr>
          <a:xfrm>
            <a:off x="1227073" y="8718404"/>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Q&amp;A</a:t>
            </a:r>
            <a:endParaRPr sz="1400" b="0" i="0" u="none" strike="noStrike" cap="none" dirty="0">
              <a:solidFill>
                <a:srgbClr val="000000"/>
              </a:solidFill>
              <a:latin typeface="Arial"/>
              <a:ea typeface="Arial"/>
              <a:cs typeface="Arial"/>
              <a:sym typeface="Arial"/>
            </a:endParaRPr>
          </a:p>
        </p:txBody>
      </p:sp>
      <p:sp>
        <p:nvSpPr>
          <p:cNvPr id="204" name="Google Shape;204;g287c3e86c82_0_51"/>
          <p:cNvSpPr txBox="1"/>
          <p:nvPr/>
        </p:nvSpPr>
        <p:spPr>
          <a:xfrm>
            <a:off x="8202447" y="4586555"/>
            <a:ext cx="7022352" cy="4542900"/>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0"/>
              </a:spcBef>
              <a:spcAft>
                <a:spcPts val="0"/>
              </a:spcAft>
              <a:buClr>
                <a:srgbClr val="000000"/>
              </a:buClr>
              <a:buSzPts val="3500"/>
              <a:buFont typeface="Arial"/>
              <a:buNone/>
            </a:pPr>
            <a:r>
              <a:rPr lang="en-US" sz="3500" b="1" i="0" u="none" strike="noStrike" cap="none" dirty="0">
                <a:solidFill>
                  <a:schemeClr val="lt1"/>
                </a:solidFill>
                <a:latin typeface="Calibri"/>
                <a:ea typeface="Calibri"/>
                <a:cs typeface="Calibri"/>
                <a:sym typeface="Calibri"/>
              </a:rPr>
              <a:t>Description</a:t>
            </a:r>
          </a:p>
          <a:p>
            <a:pPr marL="0" marR="0" lvl="0" indent="0" algn="r" rtl="0">
              <a:lnSpc>
                <a:spcPct val="90000"/>
              </a:lnSpc>
              <a:spcBef>
                <a:spcPts val="0"/>
              </a:spcBef>
              <a:spcAft>
                <a:spcPts val="0"/>
              </a:spcAft>
              <a:buClr>
                <a:srgbClr val="000000"/>
              </a:buClr>
              <a:buSzPts val="3500"/>
              <a:buFont typeface="Arial"/>
              <a:buNone/>
            </a:pPr>
            <a:endParaRPr lang="en-US" sz="3500" b="1" dirty="0">
              <a:solidFill>
                <a:schemeClr val="lt1"/>
              </a:solidFill>
              <a:latin typeface="Calibri"/>
              <a:ea typeface="Calibri"/>
              <a:cs typeface="Calibri"/>
              <a:sym typeface="Calibri"/>
            </a:endParaRPr>
          </a:p>
          <a:p>
            <a:pPr marL="0" marR="0" lvl="0" indent="0" algn="r" rtl="0">
              <a:lnSpc>
                <a:spcPct val="90000"/>
              </a:lnSpc>
              <a:spcBef>
                <a:spcPts val="0"/>
              </a:spcBef>
              <a:spcAft>
                <a:spcPts val="0"/>
              </a:spcAft>
              <a:buClr>
                <a:srgbClr val="000000"/>
              </a:buClr>
              <a:buSzPts val="3500"/>
              <a:buFont typeface="Arial"/>
              <a:buNone/>
            </a:pPr>
            <a:r>
              <a:rPr lang="en-US" sz="3500" b="1" i="0" u="none" strike="noStrike" cap="none" dirty="0">
                <a:solidFill>
                  <a:schemeClr val="lt1"/>
                </a:solidFill>
                <a:latin typeface="Calibri"/>
                <a:ea typeface="Calibri"/>
                <a:cs typeface="Calibri"/>
                <a:sym typeface="Calibri"/>
              </a:rPr>
              <a:t>Purpose</a:t>
            </a:r>
          </a:p>
          <a:p>
            <a:pPr marL="0" marR="0" lvl="0" indent="0" algn="r" rtl="0">
              <a:lnSpc>
                <a:spcPct val="90000"/>
              </a:lnSpc>
              <a:spcBef>
                <a:spcPts val="0"/>
              </a:spcBef>
              <a:spcAft>
                <a:spcPts val="0"/>
              </a:spcAft>
              <a:buClr>
                <a:srgbClr val="000000"/>
              </a:buClr>
              <a:buSzPts val="3500"/>
              <a:buFont typeface="Arial"/>
              <a:buNone/>
            </a:pPr>
            <a:endParaRPr lang="en-US" sz="3500" b="1" dirty="0">
              <a:solidFill>
                <a:schemeClr val="lt1"/>
              </a:solidFill>
              <a:latin typeface="Calibri"/>
              <a:ea typeface="Calibri"/>
              <a:cs typeface="Calibri"/>
              <a:sym typeface="Calibri"/>
            </a:endParaRPr>
          </a:p>
          <a:p>
            <a:pPr marL="0" marR="0" lvl="0" indent="0" algn="r" rtl="0">
              <a:lnSpc>
                <a:spcPct val="90000"/>
              </a:lnSpc>
              <a:spcBef>
                <a:spcPts val="0"/>
              </a:spcBef>
              <a:spcAft>
                <a:spcPts val="0"/>
              </a:spcAft>
              <a:buClr>
                <a:srgbClr val="000000"/>
              </a:buClr>
              <a:buSzPts val="3500"/>
              <a:buFont typeface="Arial"/>
              <a:buNone/>
            </a:pPr>
            <a:r>
              <a:rPr lang="en-US" sz="3500" b="1" i="0" u="none" strike="noStrike" cap="none" dirty="0">
                <a:solidFill>
                  <a:schemeClr val="lt1"/>
                </a:solidFill>
                <a:latin typeface="Calibri"/>
                <a:ea typeface="Calibri"/>
                <a:cs typeface="Calibri"/>
                <a:sym typeface="Calibri"/>
              </a:rPr>
              <a:t>Eligibility</a:t>
            </a:r>
          </a:p>
          <a:p>
            <a:pPr marL="0" marR="0" lvl="0" indent="0" algn="r" rtl="0">
              <a:lnSpc>
                <a:spcPct val="90000"/>
              </a:lnSpc>
              <a:spcBef>
                <a:spcPts val="0"/>
              </a:spcBef>
              <a:spcAft>
                <a:spcPts val="0"/>
              </a:spcAft>
              <a:buClr>
                <a:srgbClr val="000000"/>
              </a:buClr>
              <a:buSzPts val="3500"/>
              <a:buFont typeface="Arial"/>
              <a:buNone/>
            </a:pPr>
            <a:endParaRPr lang="en-US" sz="3500" b="1" i="0" u="none" strike="noStrike" cap="none" dirty="0">
              <a:solidFill>
                <a:schemeClr val="lt1"/>
              </a:solidFill>
              <a:latin typeface="Calibri"/>
              <a:ea typeface="Calibri"/>
              <a:cs typeface="Calibri"/>
              <a:sym typeface="Calibri"/>
            </a:endParaRPr>
          </a:p>
          <a:p>
            <a:pPr marL="0" marR="0" lvl="0" indent="0" algn="r" rtl="0">
              <a:lnSpc>
                <a:spcPct val="90000"/>
              </a:lnSpc>
              <a:spcBef>
                <a:spcPts val="0"/>
              </a:spcBef>
              <a:spcAft>
                <a:spcPts val="0"/>
              </a:spcAft>
              <a:buClr>
                <a:srgbClr val="000000"/>
              </a:buClr>
              <a:buSzPts val="3500"/>
              <a:buFont typeface="Arial"/>
              <a:buNone/>
            </a:pPr>
            <a:r>
              <a:rPr lang="en-US" sz="3500" b="1" i="0" u="none" strike="noStrike" cap="none" dirty="0">
                <a:solidFill>
                  <a:schemeClr val="lt1"/>
                </a:solidFill>
                <a:latin typeface="Calibri"/>
                <a:ea typeface="Calibri"/>
                <a:cs typeface="Calibri"/>
                <a:sym typeface="Calibri"/>
              </a:rPr>
              <a:t>FAQ’s</a:t>
            </a:r>
          </a:p>
          <a:p>
            <a:pPr marL="0" marR="0" lvl="0" indent="0" rtl="0">
              <a:lnSpc>
                <a:spcPct val="90000"/>
              </a:lnSpc>
              <a:spcBef>
                <a:spcPts val="0"/>
              </a:spcBef>
              <a:spcAft>
                <a:spcPts val="0"/>
              </a:spcAft>
              <a:buClr>
                <a:srgbClr val="000000"/>
              </a:buClr>
              <a:buSzPts val="3500"/>
              <a:buFont typeface="Arial"/>
              <a:buNone/>
            </a:pPr>
            <a:endParaRPr lang="en-US" sz="3500" b="1" dirty="0">
              <a:solidFill>
                <a:schemeClr val="lt1"/>
              </a:solidFill>
              <a:latin typeface="Calibri"/>
              <a:ea typeface="Calibri"/>
              <a:cs typeface="Calibri"/>
              <a:sym typeface="Calibri"/>
            </a:endParaRPr>
          </a:p>
        </p:txBody>
      </p:sp>
      <p:sp>
        <p:nvSpPr>
          <p:cNvPr id="205" name="Google Shape;205;g287c3e86c82_0_51"/>
          <p:cNvSpPr/>
          <p:nvPr/>
        </p:nvSpPr>
        <p:spPr>
          <a:xfrm>
            <a:off x="323275" y="2032000"/>
            <a:ext cx="809100" cy="461700"/>
          </a:xfrm>
          <a:prstGeom prst="rightArrow">
            <a:avLst>
              <a:gd name="adj1" fmla="val 50000"/>
              <a:gd name="adj2" fmla="val 50000"/>
            </a:avLst>
          </a:prstGeom>
          <a:solidFill>
            <a:srgbClr val="2D175F"/>
          </a:solidFill>
          <a:ln w="9525" cap="flat" cmpd="sng">
            <a:solidFill>
              <a:srgbClr val="2D175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1429"/>
        <p:cNvGrpSpPr/>
        <p:nvPr/>
      </p:nvGrpSpPr>
      <p:grpSpPr>
        <a:xfrm>
          <a:off x="0" y="0"/>
          <a:ext cx="0" cy="0"/>
          <a:chOff x="0" y="0"/>
          <a:chExt cx="0" cy="0"/>
        </a:xfrm>
      </p:grpSpPr>
      <p:grpSp>
        <p:nvGrpSpPr>
          <p:cNvPr id="1430" name="Google Shape;1430;p13"/>
          <p:cNvGrpSpPr/>
          <p:nvPr/>
        </p:nvGrpSpPr>
        <p:grpSpPr>
          <a:xfrm>
            <a:off x="8963081" y="3113544"/>
            <a:ext cx="1122608" cy="1122610"/>
            <a:chOff x="0" y="0"/>
            <a:chExt cx="812800" cy="812800"/>
          </a:xfrm>
        </p:grpSpPr>
        <p:sp>
          <p:nvSpPr>
            <p:cNvPr id="1431" name="Google Shape;1431;p13"/>
            <p:cNvSpPr/>
            <p:nvPr/>
          </p:nvSpPr>
          <p:spPr>
            <a:xfrm>
              <a:off x="0" y="0"/>
              <a:ext cx="261981" cy="267208"/>
            </a:xfrm>
            <a:custGeom>
              <a:avLst/>
              <a:gdLst/>
              <a:ahLst/>
              <a:cxnLst/>
              <a:rect l="l" t="t" r="r" b="b"/>
              <a:pathLst>
                <a:path w="261981" h="267208" extrusionOk="0">
                  <a:moveTo>
                    <a:pt x="0" y="0"/>
                  </a:moveTo>
                  <a:lnTo>
                    <a:pt x="261981" y="0"/>
                  </a:lnTo>
                  <a:lnTo>
                    <a:pt x="261981" y="267208"/>
                  </a:lnTo>
                  <a:lnTo>
                    <a:pt x="0" y="267208"/>
                  </a:lnTo>
                  <a:close/>
                </a:path>
              </a:pathLst>
            </a:custGeom>
            <a:solidFill>
              <a:srgbClr val="462D78"/>
            </a:solidFill>
            <a:ln>
              <a:noFill/>
            </a:ln>
          </p:spPr>
          <p:txBody>
            <a:bodyPr/>
            <a:lstStyle/>
            <a:p>
              <a:endParaRPr lang="en-US"/>
            </a:p>
          </p:txBody>
        </p:sp>
        <p:sp>
          <p:nvSpPr>
            <p:cNvPr id="1432" name="Google Shape;1432;p13"/>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433" name="Google Shape;1433;p13"/>
          <p:cNvGrpSpPr/>
          <p:nvPr/>
        </p:nvGrpSpPr>
        <p:grpSpPr>
          <a:xfrm>
            <a:off x="8963081" y="8886845"/>
            <a:ext cx="1122608" cy="1122610"/>
            <a:chOff x="0" y="0"/>
            <a:chExt cx="812800" cy="812800"/>
          </a:xfrm>
        </p:grpSpPr>
        <p:sp>
          <p:nvSpPr>
            <p:cNvPr id="1434" name="Google Shape;1434;p13"/>
            <p:cNvSpPr/>
            <p:nvPr/>
          </p:nvSpPr>
          <p:spPr>
            <a:xfrm>
              <a:off x="0" y="0"/>
              <a:ext cx="261981" cy="267208"/>
            </a:xfrm>
            <a:custGeom>
              <a:avLst/>
              <a:gdLst/>
              <a:ahLst/>
              <a:cxnLst/>
              <a:rect l="l" t="t" r="r" b="b"/>
              <a:pathLst>
                <a:path w="261981" h="267208" extrusionOk="0">
                  <a:moveTo>
                    <a:pt x="0" y="0"/>
                  </a:moveTo>
                  <a:lnTo>
                    <a:pt x="261981" y="0"/>
                  </a:lnTo>
                  <a:lnTo>
                    <a:pt x="261981" y="267208"/>
                  </a:lnTo>
                  <a:lnTo>
                    <a:pt x="0" y="267208"/>
                  </a:lnTo>
                  <a:close/>
                </a:path>
              </a:pathLst>
            </a:custGeom>
            <a:solidFill>
              <a:srgbClr val="462D78"/>
            </a:solidFill>
            <a:ln>
              <a:noFill/>
            </a:ln>
          </p:spPr>
          <p:txBody>
            <a:bodyPr/>
            <a:lstStyle/>
            <a:p>
              <a:endParaRPr lang="en-US"/>
            </a:p>
          </p:txBody>
        </p:sp>
        <p:sp>
          <p:nvSpPr>
            <p:cNvPr id="1435" name="Google Shape;1435;p13"/>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436" name="Google Shape;1436;p13"/>
          <p:cNvGrpSpPr/>
          <p:nvPr/>
        </p:nvGrpSpPr>
        <p:grpSpPr>
          <a:xfrm>
            <a:off x="10333475" y="2914993"/>
            <a:ext cx="7503152" cy="5974239"/>
            <a:chOff x="0" y="0"/>
            <a:chExt cx="2224936" cy="812700"/>
          </a:xfrm>
        </p:grpSpPr>
        <p:sp>
          <p:nvSpPr>
            <p:cNvPr id="1437" name="Google Shape;1437;p13"/>
            <p:cNvSpPr/>
            <p:nvPr/>
          </p:nvSpPr>
          <p:spPr>
            <a:xfrm>
              <a:off x="0" y="1"/>
              <a:ext cx="2224936" cy="812172"/>
            </a:xfrm>
            <a:custGeom>
              <a:avLst/>
              <a:gdLst/>
              <a:ahLst/>
              <a:cxnLst/>
              <a:rect l="l" t="t" r="r" b="b"/>
              <a:pathLst>
                <a:path w="2224936" h="434898" extrusionOk="0">
                  <a:moveTo>
                    <a:pt x="0" y="0"/>
                  </a:moveTo>
                  <a:lnTo>
                    <a:pt x="2224936" y="0"/>
                  </a:lnTo>
                  <a:lnTo>
                    <a:pt x="2224936" y="434898"/>
                  </a:lnTo>
                  <a:lnTo>
                    <a:pt x="0" y="434898"/>
                  </a:lnTo>
                  <a:close/>
                </a:path>
              </a:pathLst>
            </a:custGeom>
            <a:solidFill>
              <a:srgbClr val="462D78"/>
            </a:solidFill>
            <a:ln>
              <a:noFill/>
            </a:ln>
          </p:spPr>
          <p:txBody>
            <a:bodyPr/>
            <a:lstStyle/>
            <a:p>
              <a:endParaRPr lang="en-US"/>
            </a:p>
          </p:txBody>
        </p:sp>
        <p:sp>
          <p:nvSpPr>
            <p:cNvPr id="1438" name="Google Shape;1438;p13"/>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439" name="Google Shape;1439;p13"/>
          <p:cNvSpPr txBox="1"/>
          <p:nvPr/>
        </p:nvSpPr>
        <p:spPr>
          <a:xfrm>
            <a:off x="4133928" y="1019175"/>
            <a:ext cx="10020000" cy="11082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0" i="0" u="none" strike="noStrike" cap="none">
                <a:solidFill>
                  <a:srgbClr val="462D78"/>
                </a:solidFill>
                <a:latin typeface="Arial"/>
                <a:ea typeface="Arial"/>
                <a:cs typeface="Arial"/>
                <a:sym typeface="Arial"/>
              </a:rPr>
              <a:t>Your PIT Count Team</a:t>
            </a:r>
            <a:endParaRPr sz="1400" b="0" i="0" u="none" strike="noStrike" cap="none">
              <a:solidFill>
                <a:srgbClr val="000000"/>
              </a:solidFill>
              <a:latin typeface="Arial"/>
              <a:ea typeface="Arial"/>
              <a:cs typeface="Arial"/>
              <a:sym typeface="Arial"/>
            </a:endParaRPr>
          </a:p>
        </p:txBody>
      </p:sp>
      <p:sp>
        <p:nvSpPr>
          <p:cNvPr id="1440" name="Google Shape;1440;p13"/>
          <p:cNvSpPr txBox="1"/>
          <p:nvPr/>
        </p:nvSpPr>
        <p:spPr>
          <a:xfrm rot="5400000">
            <a:off x="6436969" y="6001252"/>
            <a:ext cx="54066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PITC Committee Leadership</a:t>
            </a:r>
            <a:endParaRPr sz="1400" b="0" i="0" u="none" strike="noStrike" cap="none">
              <a:solidFill>
                <a:srgbClr val="000000"/>
              </a:solidFill>
              <a:latin typeface="Arial"/>
              <a:ea typeface="Arial"/>
              <a:cs typeface="Arial"/>
              <a:sym typeface="Arial"/>
            </a:endParaRPr>
          </a:p>
        </p:txBody>
      </p:sp>
      <p:sp>
        <p:nvSpPr>
          <p:cNvPr id="1441" name="Google Shape;1441;p13"/>
          <p:cNvSpPr txBox="1"/>
          <p:nvPr/>
        </p:nvSpPr>
        <p:spPr>
          <a:xfrm>
            <a:off x="10517050" y="3856500"/>
            <a:ext cx="7319700" cy="2862322"/>
          </a:xfrm>
          <a:prstGeom prst="rect">
            <a:avLst/>
          </a:prstGeom>
          <a:noFill/>
          <a:ln>
            <a:noFill/>
          </a:ln>
        </p:spPr>
        <p:txBody>
          <a:bodyPr spcFirstLastPara="1" wrap="square" lIns="0" tIns="0" rIns="0" bIns="0" anchor="t" anchorCtr="0">
            <a:spAutoFit/>
          </a:bodyPr>
          <a:lstStyle/>
          <a:p>
            <a:pPr marL="457200" marR="0" lvl="0" indent="-425450" algn="l" rtl="0">
              <a:lnSpc>
                <a:spcPct val="119958"/>
              </a:lnSpc>
              <a:spcBef>
                <a:spcPts val="0"/>
              </a:spcBef>
              <a:spcAft>
                <a:spcPts val="0"/>
              </a:spcAft>
              <a:buClr>
                <a:srgbClr val="E5E6EE"/>
              </a:buClr>
              <a:buSzPts val="3100"/>
              <a:buFont typeface="Arial"/>
              <a:buChar char="●"/>
            </a:pPr>
            <a:r>
              <a:rPr lang="en-US" sz="3100" b="0" i="0" u="none" strike="noStrike" cap="none" dirty="0">
                <a:solidFill>
                  <a:srgbClr val="E5E6EE"/>
                </a:solidFill>
                <a:latin typeface="Arial"/>
                <a:ea typeface="Arial"/>
                <a:cs typeface="Arial"/>
                <a:sym typeface="Arial"/>
              </a:rPr>
              <a:t>Ann Gosnell-Hopkins: anngosnell@lexingtonhouseofhope.org</a:t>
            </a:r>
            <a:endParaRPr sz="3100" b="0" i="0" u="none" strike="noStrike" cap="none" dirty="0">
              <a:solidFill>
                <a:srgbClr val="E5E6EE"/>
              </a:solidFill>
              <a:latin typeface="Arial"/>
              <a:ea typeface="Arial"/>
              <a:cs typeface="Arial"/>
              <a:sym typeface="Arial"/>
            </a:endParaRPr>
          </a:p>
          <a:p>
            <a:pPr marL="457200" marR="0" lvl="0" indent="0" algn="l" rtl="0">
              <a:lnSpc>
                <a:spcPct val="119958"/>
              </a:lnSpc>
              <a:spcBef>
                <a:spcPts val="0"/>
              </a:spcBef>
              <a:spcAft>
                <a:spcPts val="0"/>
              </a:spcAft>
              <a:buClr>
                <a:srgbClr val="000000"/>
              </a:buClr>
              <a:buSzPts val="3100"/>
              <a:buFont typeface="Arial"/>
              <a:buNone/>
            </a:pPr>
            <a:endParaRPr sz="3100" b="0" i="0" u="none" strike="noStrike" cap="none" dirty="0">
              <a:solidFill>
                <a:srgbClr val="E5E6EE"/>
              </a:solidFill>
              <a:latin typeface="Arial"/>
              <a:ea typeface="Arial"/>
              <a:cs typeface="Arial"/>
              <a:sym typeface="Arial"/>
            </a:endParaRPr>
          </a:p>
          <a:p>
            <a:pPr marL="457200" marR="0" lvl="0" indent="-425450" algn="l" rtl="0">
              <a:lnSpc>
                <a:spcPct val="119958"/>
              </a:lnSpc>
              <a:spcBef>
                <a:spcPts val="0"/>
              </a:spcBef>
              <a:spcAft>
                <a:spcPts val="0"/>
              </a:spcAft>
              <a:buClr>
                <a:srgbClr val="E5E6EE"/>
              </a:buClr>
              <a:buSzPts val="3100"/>
              <a:buFont typeface="Arial"/>
              <a:buChar char="●"/>
            </a:pPr>
            <a:r>
              <a:rPr lang="en-US" sz="3100" b="0" i="0" u="none" strike="noStrike" cap="none" dirty="0">
                <a:solidFill>
                  <a:srgbClr val="E5E6EE"/>
                </a:solidFill>
                <a:latin typeface="Arial"/>
                <a:ea typeface="Arial"/>
                <a:cs typeface="Arial"/>
                <a:sym typeface="Arial"/>
              </a:rPr>
              <a:t>April Redman:</a:t>
            </a:r>
            <a:br>
              <a:rPr lang="en-US" sz="3100" b="0" i="0" u="none" strike="noStrike" cap="none" dirty="0">
                <a:solidFill>
                  <a:srgbClr val="E5E6EE"/>
                </a:solidFill>
                <a:latin typeface="Arial"/>
                <a:ea typeface="Arial"/>
                <a:cs typeface="Arial"/>
                <a:sym typeface="Arial"/>
              </a:rPr>
            </a:br>
            <a:r>
              <a:rPr lang="en-US" sz="3100" b="0" i="0" u="none" strike="noStrike" cap="none" dirty="0">
                <a:solidFill>
                  <a:srgbClr val="E5E6EE"/>
                </a:solidFill>
                <a:latin typeface="Arial"/>
                <a:ea typeface="Arial"/>
                <a:cs typeface="Arial"/>
                <a:sym typeface="Arial"/>
              </a:rPr>
              <a:t>callawaycares@outlook.com</a:t>
            </a:r>
            <a:endParaRPr sz="3100" b="0" i="0" u="none" strike="noStrike" cap="none" dirty="0">
              <a:solidFill>
                <a:srgbClr val="E5E6EE"/>
              </a:solidFill>
              <a:latin typeface="Arial"/>
              <a:ea typeface="Arial"/>
              <a:cs typeface="Arial"/>
              <a:sym typeface="Arial"/>
            </a:endParaRPr>
          </a:p>
        </p:txBody>
      </p:sp>
      <p:sp>
        <p:nvSpPr>
          <p:cNvPr id="1442" name="Google Shape;1442;p13"/>
          <p:cNvSpPr/>
          <p:nvPr/>
        </p:nvSpPr>
        <p:spPr>
          <a:xfrm>
            <a:off x="-1543050" y="1513150"/>
            <a:ext cx="12230094" cy="9754366"/>
          </a:xfrm>
          <a:custGeom>
            <a:avLst/>
            <a:gdLst/>
            <a:ahLst/>
            <a:cxnLst/>
            <a:rect l="l" t="t" r="r" b="b"/>
            <a:pathLst>
              <a:path w="9902910" h="8301588" extrusionOk="0">
                <a:moveTo>
                  <a:pt x="0" y="0"/>
                </a:moveTo>
                <a:lnTo>
                  <a:pt x="9902910" y="0"/>
                </a:lnTo>
                <a:lnTo>
                  <a:pt x="9902910" y="8301588"/>
                </a:lnTo>
                <a:lnTo>
                  <a:pt x="0" y="8301588"/>
                </a:lnTo>
                <a:lnTo>
                  <a:pt x="0" y="0"/>
                </a:lnTo>
                <a:close/>
              </a:path>
            </a:pathLst>
          </a:custGeom>
          <a:blipFill rotWithShape="1">
            <a:blip r:embed="rId3">
              <a:alphaModFix/>
            </a:blip>
            <a:stretch>
              <a:fillRect/>
            </a:stretch>
          </a:blipFill>
          <a:ln>
            <a:noFill/>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209"/>
        <p:cNvGrpSpPr/>
        <p:nvPr/>
      </p:nvGrpSpPr>
      <p:grpSpPr>
        <a:xfrm>
          <a:off x="0" y="0"/>
          <a:ext cx="0" cy="0"/>
          <a:chOff x="0" y="0"/>
          <a:chExt cx="0" cy="0"/>
        </a:xfrm>
      </p:grpSpPr>
      <p:sp>
        <p:nvSpPr>
          <p:cNvPr id="211" name="Google Shape;211;p2"/>
          <p:cNvSpPr txBox="1"/>
          <p:nvPr/>
        </p:nvSpPr>
        <p:spPr>
          <a:xfrm>
            <a:off x="6177829" y="2789009"/>
            <a:ext cx="10496417" cy="4708981"/>
          </a:xfrm>
          <a:prstGeom prst="rect">
            <a:avLst/>
          </a:prstGeom>
          <a:noFill/>
          <a:ln>
            <a:noFill/>
          </a:ln>
        </p:spPr>
        <p:txBody>
          <a:bodyPr spcFirstLastPara="1" wrap="square" lIns="0" tIns="0" rIns="0" bIns="0" anchor="t" anchorCtr="0">
            <a:spAutoFit/>
          </a:bodyPr>
          <a:lstStyle/>
          <a:p>
            <a:pPr marL="457200" marR="0" lvl="0" indent="-457200" algn="l" rtl="0">
              <a:lnSpc>
                <a:spcPct val="100000"/>
              </a:lnSpc>
              <a:spcBef>
                <a:spcPts val="1000"/>
              </a:spcBef>
              <a:spcAft>
                <a:spcPts val="1000"/>
              </a:spcAft>
              <a:buClr>
                <a:srgbClr val="E5E6EE"/>
              </a:buClr>
              <a:buSzPts val="3900"/>
              <a:buFont typeface="Calibri"/>
              <a:buChar char="●"/>
            </a:pPr>
            <a:r>
              <a:rPr lang="en-US" sz="3200" dirty="0">
                <a:solidFill>
                  <a:srgbClr val="E5E6EE"/>
                </a:solidFill>
                <a:latin typeface="Calibri"/>
                <a:ea typeface="Calibri"/>
                <a:cs typeface="Calibri"/>
                <a:sym typeface="Calibri"/>
              </a:rPr>
              <a:t>A nation wide, one night count conducted by communities of unsheltered and sheltered people experiencing literal homelessness that occurs in the last 10 days of January every year as required by U.S Department of Housing and Urban Development (HUD). </a:t>
            </a:r>
          </a:p>
          <a:p>
            <a:pPr marL="457200" marR="0" lvl="0" indent="-457200" algn="l" rtl="0">
              <a:lnSpc>
                <a:spcPct val="100000"/>
              </a:lnSpc>
              <a:spcBef>
                <a:spcPts val="1000"/>
              </a:spcBef>
              <a:spcAft>
                <a:spcPts val="1000"/>
              </a:spcAft>
              <a:buClr>
                <a:srgbClr val="E5E6EE"/>
              </a:buClr>
              <a:buSzPts val="3900"/>
              <a:buFont typeface="Calibri"/>
              <a:buChar char="●"/>
            </a:pPr>
            <a:endParaRPr lang="en-US" sz="3200" dirty="0">
              <a:solidFill>
                <a:srgbClr val="E5E6EE"/>
              </a:solidFill>
              <a:latin typeface="Calibri"/>
              <a:ea typeface="Calibri"/>
              <a:cs typeface="Calibri"/>
              <a:sym typeface="Calibri"/>
            </a:endParaRPr>
          </a:p>
          <a:p>
            <a:pPr marL="457200" marR="0" lvl="0" indent="-457200" algn="l" rtl="0">
              <a:lnSpc>
                <a:spcPct val="100000"/>
              </a:lnSpc>
              <a:spcBef>
                <a:spcPts val="1000"/>
              </a:spcBef>
              <a:spcAft>
                <a:spcPts val="1000"/>
              </a:spcAft>
              <a:buClr>
                <a:srgbClr val="E5E6EE"/>
              </a:buClr>
              <a:buSzPts val="3900"/>
              <a:buFont typeface="Calibri"/>
              <a:buChar char="●"/>
            </a:pPr>
            <a:r>
              <a:rPr lang="en-US" sz="3200" dirty="0">
                <a:solidFill>
                  <a:srgbClr val="E5E6EE"/>
                </a:solidFill>
                <a:latin typeface="Calibri"/>
                <a:ea typeface="Calibri"/>
                <a:cs typeface="Calibri"/>
                <a:sym typeface="Calibri"/>
              </a:rPr>
              <a:t>2026 PITC </a:t>
            </a:r>
            <a:r>
              <a:rPr lang="en-US" sz="3200" dirty="0">
                <a:solidFill>
                  <a:srgbClr val="E5E6EE"/>
                </a:solidFill>
                <a:latin typeface="Calibri"/>
                <a:ea typeface="Calibri"/>
                <a:cs typeface="Calibri"/>
                <a:sym typeface="Wingdings" panose="05000000000000000000" pitchFamily="2" charset="2"/>
              </a:rPr>
              <a:t> January 28</a:t>
            </a:r>
            <a:r>
              <a:rPr lang="en-US" sz="3200" baseline="30000" dirty="0">
                <a:solidFill>
                  <a:srgbClr val="E5E6EE"/>
                </a:solidFill>
                <a:latin typeface="Calibri"/>
                <a:ea typeface="Calibri"/>
                <a:cs typeface="Calibri"/>
                <a:sym typeface="Wingdings" panose="05000000000000000000" pitchFamily="2" charset="2"/>
              </a:rPr>
              <a:t>th</a:t>
            </a:r>
            <a:r>
              <a:rPr lang="en-US" sz="3200" dirty="0">
                <a:solidFill>
                  <a:srgbClr val="E5E6EE"/>
                </a:solidFill>
                <a:latin typeface="Calibri"/>
                <a:ea typeface="Calibri"/>
                <a:cs typeface="Calibri"/>
                <a:sym typeface="Wingdings" panose="05000000000000000000" pitchFamily="2" charset="2"/>
              </a:rPr>
              <a:t>, 2026 5 pm - January 29</a:t>
            </a:r>
            <a:r>
              <a:rPr lang="en-US" sz="3200" baseline="30000" dirty="0">
                <a:solidFill>
                  <a:srgbClr val="E5E6EE"/>
                </a:solidFill>
                <a:latin typeface="Calibri"/>
                <a:ea typeface="Calibri"/>
                <a:cs typeface="Calibri"/>
                <a:sym typeface="Wingdings" panose="05000000000000000000" pitchFamily="2" charset="2"/>
              </a:rPr>
              <a:t>th</a:t>
            </a:r>
            <a:r>
              <a:rPr lang="en-US" sz="3200" dirty="0">
                <a:solidFill>
                  <a:srgbClr val="E5E6EE"/>
                </a:solidFill>
                <a:latin typeface="Calibri"/>
                <a:ea typeface="Calibri"/>
                <a:cs typeface="Calibri"/>
                <a:sym typeface="Wingdings" panose="05000000000000000000" pitchFamily="2" charset="2"/>
              </a:rPr>
              <a:t>, 2026 7 am</a:t>
            </a:r>
            <a:endParaRPr lang="en-US" sz="3200" dirty="0">
              <a:solidFill>
                <a:srgbClr val="E5E6EE"/>
              </a:solidFill>
              <a:latin typeface="Calibri"/>
              <a:ea typeface="Calibri"/>
              <a:cs typeface="Calibri"/>
              <a:sym typeface="Calibri"/>
            </a:endParaRPr>
          </a:p>
        </p:txBody>
      </p:sp>
      <p:grpSp>
        <p:nvGrpSpPr>
          <p:cNvPr id="216" name="Google Shape;216;p2"/>
          <p:cNvGrpSpPr/>
          <p:nvPr/>
        </p:nvGrpSpPr>
        <p:grpSpPr>
          <a:xfrm>
            <a:off x="17494177" y="9488445"/>
            <a:ext cx="3086104" cy="3086096"/>
            <a:chOff x="0" y="0"/>
            <a:chExt cx="812800" cy="812800"/>
          </a:xfrm>
        </p:grpSpPr>
        <p:sp>
          <p:nvSpPr>
            <p:cNvPr id="217" name="Google Shape;217;p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A5CBE9"/>
            </a:solidFill>
            <a:ln>
              <a:noFill/>
            </a:ln>
          </p:spPr>
          <p:txBody>
            <a:bodyPr/>
            <a:lstStyle/>
            <a:p>
              <a:endParaRPr lang="en-US"/>
            </a:p>
          </p:txBody>
        </p:sp>
        <p:sp>
          <p:nvSpPr>
            <p:cNvPr id="218" name="Google Shape;218;p2"/>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19" name="Google Shape;219;p2"/>
          <p:cNvGrpSpPr/>
          <p:nvPr/>
        </p:nvGrpSpPr>
        <p:grpSpPr>
          <a:xfrm>
            <a:off x="17259300" y="9258300"/>
            <a:ext cx="1409261" cy="1409259"/>
            <a:chOff x="0" y="0"/>
            <a:chExt cx="812800" cy="812800"/>
          </a:xfrm>
        </p:grpSpPr>
        <p:sp>
          <p:nvSpPr>
            <p:cNvPr id="220" name="Google Shape;220;p2"/>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sp>
          <p:nvSpPr>
            <p:cNvPr id="221" name="Google Shape;221;p2"/>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22" name="Google Shape;222;p2"/>
          <p:cNvGrpSpPr/>
          <p:nvPr/>
        </p:nvGrpSpPr>
        <p:grpSpPr>
          <a:xfrm>
            <a:off x="15060598" y="11"/>
            <a:ext cx="3227297" cy="3085741"/>
            <a:chOff x="0" y="0"/>
            <a:chExt cx="849982" cy="812700"/>
          </a:xfrm>
        </p:grpSpPr>
        <p:sp>
          <p:nvSpPr>
            <p:cNvPr id="223" name="Google Shape;223;p2"/>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224" name="Google Shape;224;p2"/>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25" name="Google Shape;225;p2"/>
          <p:cNvSpPr txBox="1"/>
          <p:nvPr/>
        </p:nvSpPr>
        <p:spPr>
          <a:xfrm>
            <a:off x="15060600" y="111449"/>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PIT Count 101</a:t>
            </a:r>
          </a:p>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Description</a:t>
            </a:r>
            <a:endParaRPr sz="1400" b="0" i="0" u="none" strike="noStrike" cap="none" dirty="0">
              <a:solidFill>
                <a:srgbClr val="000000"/>
              </a:solidFill>
              <a:latin typeface="Arial"/>
              <a:ea typeface="Arial"/>
              <a:cs typeface="Arial"/>
              <a:sym typeface="Arial"/>
            </a:endParaRPr>
          </a:p>
        </p:txBody>
      </p:sp>
      <p:grpSp>
        <p:nvGrpSpPr>
          <p:cNvPr id="212" name="Google Shape;212;p2"/>
          <p:cNvGrpSpPr/>
          <p:nvPr/>
        </p:nvGrpSpPr>
        <p:grpSpPr>
          <a:xfrm>
            <a:off x="8420" y="0"/>
            <a:ext cx="4323536" cy="10287000"/>
            <a:chOff x="0" y="0"/>
            <a:chExt cx="1138709" cy="2709333"/>
          </a:xfrm>
        </p:grpSpPr>
        <p:sp>
          <p:nvSpPr>
            <p:cNvPr id="213" name="Google Shape;213;p2"/>
            <p:cNvSpPr/>
            <p:nvPr/>
          </p:nvSpPr>
          <p:spPr>
            <a:xfrm>
              <a:off x="0" y="0"/>
              <a:ext cx="1138709" cy="2709333"/>
            </a:xfrm>
            <a:custGeom>
              <a:avLst/>
              <a:gdLst/>
              <a:ahLst/>
              <a:cxnLst/>
              <a:rect l="l" t="t" r="r" b="b"/>
              <a:pathLst>
                <a:path w="1138709" h="2709333" extrusionOk="0">
                  <a:moveTo>
                    <a:pt x="0" y="0"/>
                  </a:moveTo>
                  <a:lnTo>
                    <a:pt x="1138709" y="0"/>
                  </a:lnTo>
                  <a:lnTo>
                    <a:pt x="1138709" y="2709333"/>
                  </a:lnTo>
                  <a:lnTo>
                    <a:pt x="0" y="2709333"/>
                  </a:lnTo>
                  <a:close/>
                </a:path>
              </a:pathLst>
            </a:custGeom>
            <a:solidFill>
              <a:srgbClr val="A5CBE9"/>
            </a:solidFill>
            <a:ln>
              <a:noFill/>
            </a:ln>
          </p:spPr>
          <p:txBody>
            <a:bodyPr/>
            <a:lstStyle/>
            <a:p>
              <a:endParaRPr lang="en-US" dirty="0"/>
            </a:p>
          </p:txBody>
        </p:sp>
        <p:sp>
          <p:nvSpPr>
            <p:cNvPr id="214" name="Google Shape;214;p2"/>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10" name="Google Shape;210;p2"/>
          <p:cNvSpPr txBox="1"/>
          <p:nvPr/>
        </p:nvSpPr>
        <p:spPr>
          <a:xfrm>
            <a:off x="264734" y="1819513"/>
            <a:ext cx="3810907" cy="664797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dirty="0">
                <a:solidFill>
                  <a:srgbClr val="462D78"/>
                </a:solidFill>
              </a:rPr>
              <a:t>What is the Point in Time Count (PITC)?</a:t>
            </a:r>
            <a:endParaRPr sz="7200" dirty="0">
              <a:solidFill>
                <a:srgbClr val="462D78"/>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229"/>
        <p:cNvGrpSpPr/>
        <p:nvPr/>
      </p:nvGrpSpPr>
      <p:grpSpPr>
        <a:xfrm>
          <a:off x="0" y="0"/>
          <a:ext cx="0" cy="0"/>
          <a:chOff x="0" y="0"/>
          <a:chExt cx="0" cy="0"/>
        </a:xfrm>
      </p:grpSpPr>
      <p:sp>
        <p:nvSpPr>
          <p:cNvPr id="231" name="Google Shape;231;g287c3e86c82_0_98"/>
          <p:cNvSpPr txBox="1"/>
          <p:nvPr/>
        </p:nvSpPr>
        <p:spPr>
          <a:xfrm>
            <a:off x="5473919" y="1785496"/>
            <a:ext cx="12489910" cy="7335341"/>
          </a:xfrm>
          <a:prstGeom prst="rect">
            <a:avLst/>
          </a:prstGeom>
          <a:noFill/>
          <a:ln>
            <a:noFill/>
          </a:ln>
        </p:spPr>
        <p:txBody>
          <a:bodyPr spcFirstLastPara="1" wrap="square" lIns="0" tIns="0" rIns="0" bIns="0" anchor="t" anchorCtr="0">
            <a:spAutoFit/>
          </a:bodyPr>
          <a:lstStyle/>
          <a:p>
            <a:pPr marL="0" marR="0" lvl="0" indent="0" algn="l" rtl="0">
              <a:lnSpc>
                <a:spcPct val="115000"/>
              </a:lnSpc>
              <a:spcBef>
                <a:spcPts val="1000"/>
              </a:spcBef>
              <a:spcAft>
                <a:spcPts val="1000"/>
              </a:spcAft>
              <a:buClr>
                <a:srgbClr val="000000"/>
              </a:buClr>
              <a:buSzPts val="3500"/>
              <a:buFont typeface="Arial"/>
              <a:buNone/>
            </a:pPr>
            <a:r>
              <a:rPr lang="en-US" sz="3500" b="0" i="0" u="none" strike="noStrike" cap="none" dirty="0">
                <a:solidFill>
                  <a:srgbClr val="E5E6EE"/>
                </a:solidFill>
                <a:latin typeface="Calibri"/>
                <a:ea typeface="Calibri"/>
                <a:cs typeface="Calibri"/>
                <a:sym typeface="Calibri"/>
              </a:rPr>
              <a:t>The </a:t>
            </a:r>
            <a:r>
              <a:rPr lang="en-US" sz="3500" dirty="0">
                <a:solidFill>
                  <a:srgbClr val="E5E6EE"/>
                </a:solidFill>
                <a:latin typeface="Calibri"/>
                <a:ea typeface="Calibri"/>
                <a:cs typeface="Calibri"/>
                <a:sym typeface="Calibri"/>
              </a:rPr>
              <a:t>PITC is the best and most consistent way to obtain data that provides </a:t>
            </a:r>
            <a:r>
              <a:rPr lang="en-US" sz="3500" b="0" i="0" u="none" strike="noStrike" cap="none" dirty="0">
                <a:solidFill>
                  <a:srgbClr val="E5E6EE"/>
                </a:solidFill>
                <a:latin typeface="Calibri"/>
                <a:ea typeface="Calibri"/>
                <a:cs typeface="Calibri"/>
                <a:sym typeface="Calibri"/>
              </a:rPr>
              <a:t>federal and local agencies a ‘snap shot’ of homelessness nationwide. </a:t>
            </a:r>
          </a:p>
          <a:p>
            <a:pPr marL="0" marR="0" lvl="0" indent="0" algn="l" rtl="0">
              <a:lnSpc>
                <a:spcPct val="115000"/>
              </a:lnSpc>
              <a:spcBef>
                <a:spcPts val="1000"/>
              </a:spcBef>
              <a:spcAft>
                <a:spcPts val="1000"/>
              </a:spcAft>
              <a:buClr>
                <a:srgbClr val="000000"/>
              </a:buClr>
              <a:buSzPts val="3500"/>
              <a:buFont typeface="Arial"/>
              <a:buNone/>
            </a:pPr>
            <a:r>
              <a:rPr lang="en-US" sz="3500" dirty="0">
                <a:solidFill>
                  <a:srgbClr val="E5E6EE"/>
                </a:solidFill>
                <a:latin typeface="Calibri"/>
                <a:ea typeface="Calibri"/>
                <a:cs typeface="Calibri"/>
                <a:sym typeface="Calibri"/>
              </a:rPr>
              <a:t>The collected, HUD required, data helps:</a:t>
            </a:r>
          </a:p>
          <a:p>
            <a:pPr marL="457200" lvl="1" indent="-457200">
              <a:spcBef>
                <a:spcPts val="1000"/>
              </a:spcBef>
              <a:buSzPts val="3500"/>
              <a:buFontTx/>
              <a:buChar char="-"/>
            </a:pPr>
            <a:r>
              <a:rPr lang="en-US" sz="2800" b="0" i="0" u="none" strike="noStrike" cap="none" dirty="0">
                <a:solidFill>
                  <a:srgbClr val="E5E6EE"/>
                </a:solidFill>
                <a:latin typeface="Calibri"/>
                <a:ea typeface="Calibri"/>
                <a:cs typeface="Calibri"/>
                <a:sym typeface="Calibri"/>
              </a:rPr>
              <a:t>Understand the scope of homelessness and what resources are needed in our communities to strategize the best way to end homelessness</a:t>
            </a:r>
          </a:p>
          <a:p>
            <a:pPr marL="457200" lvl="1" indent="-457200">
              <a:spcBef>
                <a:spcPts val="1000"/>
              </a:spcBef>
              <a:buSzPts val="3500"/>
              <a:buFontTx/>
              <a:buChar char="-"/>
            </a:pPr>
            <a:r>
              <a:rPr lang="en-US" sz="2800" b="0" i="0" u="none" strike="noStrike" cap="none" dirty="0">
                <a:solidFill>
                  <a:srgbClr val="E5E6EE"/>
                </a:solidFill>
                <a:latin typeface="Calibri"/>
                <a:ea typeface="Calibri"/>
                <a:cs typeface="Calibri"/>
                <a:sym typeface="Calibri"/>
              </a:rPr>
              <a:t>To measure and monitor trends and changes in homelessness </a:t>
            </a:r>
          </a:p>
          <a:p>
            <a:pPr marL="457200" lvl="1" indent="-457200">
              <a:spcBef>
                <a:spcPts val="1000"/>
              </a:spcBef>
              <a:buSzPts val="3500"/>
              <a:buFontTx/>
              <a:buChar char="-"/>
            </a:pPr>
            <a:r>
              <a:rPr lang="en-US" sz="2800" b="0" i="0" u="none" strike="noStrike" cap="none" dirty="0">
                <a:solidFill>
                  <a:srgbClr val="E5E6EE"/>
                </a:solidFill>
                <a:latin typeface="Calibri"/>
                <a:ea typeface="Calibri"/>
                <a:cs typeface="Calibri"/>
                <a:sym typeface="Calibri"/>
              </a:rPr>
              <a:t>Assess and track effectiveness of local homelessness programs</a:t>
            </a:r>
          </a:p>
          <a:p>
            <a:pPr marL="457200" lvl="1" indent="-457200">
              <a:spcBef>
                <a:spcPts val="1000"/>
              </a:spcBef>
              <a:buSzPts val="3500"/>
              <a:buFontTx/>
              <a:buChar char="-"/>
            </a:pPr>
            <a:r>
              <a:rPr lang="en-US" sz="2800" b="0" i="0" u="none" strike="noStrike" cap="none" dirty="0">
                <a:solidFill>
                  <a:srgbClr val="E5E6EE"/>
                </a:solidFill>
                <a:latin typeface="Calibri"/>
                <a:ea typeface="Calibri"/>
                <a:cs typeface="Calibri"/>
                <a:sym typeface="Calibri"/>
              </a:rPr>
              <a:t>Be compliant with federal regulations </a:t>
            </a:r>
          </a:p>
          <a:p>
            <a:pPr marL="457200" lvl="1" indent="-457200">
              <a:spcBef>
                <a:spcPts val="1000"/>
              </a:spcBef>
              <a:buSzPts val="3500"/>
              <a:buFontTx/>
              <a:buChar char="-"/>
            </a:pPr>
            <a:r>
              <a:rPr lang="en-US" sz="2800" b="0" i="0" u="none" strike="noStrike" cap="none" dirty="0">
                <a:solidFill>
                  <a:srgbClr val="E5E6EE"/>
                </a:solidFill>
                <a:latin typeface="Calibri"/>
                <a:ea typeface="Calibri"/>
                <a:cs typeface="Calibri"/>
                <a:sym typeface="Calibri"/>
              </a:rPr>
              <a:t>Determine federal funding allocation for CoC’s</a:t>
            </a:r>
          </a:p>
          <a:p>
            <a:pPr marL="457200" lvl="1" indent="-457200">
              <a:spcBef>
                <a:spcPts val="1000"/>
              </a:spcBef>
              <a:buSzPts val="3500"/>
              <a:buFontTx/>
              <a:buChar char="-"/>
            </a:pPr>
            <a:r>
              <a:rPr lang="en-US" sz="2800" dirty="0">
                <a:solidFill>
                  <a:srgbClr val="E5E6EE"/>
                </a:solidFill>
                <a:latin typeface="Calibri"/>
                <a:ea typeface="Calibri"/>
                <a:cs typeface="Calibri"/>
                <a:sym typeface="Calibri"/>
              </a:rPr>
              <a:t>Compile the Annual Homeless Assessment Report (AHAR) for Congress</a:t>
            </a:r>
          </a:p>
          <a:p>
            <a:pPr marL="457200" lvl="1" indent="-457200">
              <a:spcBef>
                <a:spcPts val="1000"/>
              </a:spcBef>
              <a:buSzPts val="3500"/>
              <a:buFontTx/>
              <a:buChar char="-"/>
            </a:pPr>
            <a:r>
              <a:rPr lang="en-US" sz="2800" dirty="0">
                <a:solidFill>
                  <a:srgbClr val="E5E6EE"/>
                </a:solidFill>
                <a:latin typeface="Calibri"/>
                <a:ea typeface="Calibri"/>
                <a:cs typeface="Calibri"/>
                <a:sym typeface="Calibri"/>
              </a:rPr>
              <a:t>Improve programs and services. </a:t>
            </a:r>
          </a:p>
        </p:txBody>
      </p:sp>
      <p:grpSp>
        <p:nvGrpSpPr>
          <p:cNvPr id="232" name="Google Shape;232;g287c3e86c82_0_98"/>
          <p:cNvGrpSpPr/>
          <p:nvPr/>
        </p:nvGrpSpPr>
        <p:grpSpPr>
          <a:xfrm>
            <a:off x="-55360" y="-66"/>
            <a:ext cx="4323564" cy="10287066"/>
            <a:chOff x="0" y="0"/>
            <a:chExt cx="1138709" cy="2709333"/>
          </a:xfrm>
        </p:grpSpPr>
        <p:sp>
          <p:nvSpPr>
            <p:cNvPr id="233" name="Google Shape;233;g287c3e86c82_0_98"/>
            <p:cNvSpPr/>
            <p:nvPr/>
          </p:nvSpPr>
          <p:spPr>
            <a:xfrm>
              <a:off x="0" y="0"/>
              <a:ext cx="1138709" cy="2709333"/>
            </a:xfrm>
            <a:custGeom>
              <a:avLst/>
              <a:gdLst/>
              <a:ahLst/>
              <a:cxnLst/>
              <a:rect l="l" t="t" r="r" b="b"/>
              <a:pathLst>
                <a:path w="1138709" h="2709333" extrusionOk="0">
                  <a:moveTo>
                    <a:pt x="0" y="0"/>
                  </a:moveTo>
                  <a:lnTo>
                    <a:pt x="1138709" y="0"/>
                  </a:lnTo>
                  <a:lnTo>
                    <a:pt x="1138709" y="2709333"/>
                  </a:lnTo>
                  <a:lnTo>
                    <a:pt x="0" y="2709333"/>
                  </a:lnTo>
                  <a:close/>
                </a:path>
              </a:pathLst>
            </a:custGeom>
            <a:solidFill>
              <a:srgbClr val="A5CBE9"/>
            </a:solidFill>
            <a:ln>
              <a:noFill/>
            </a:ln>
          </p:spPr>
          <p:txBody>
            <a:bodyPr/>
            <a:lstStyle/>
            <a:p>
              <a:endParaRPr lang="en-US"/>
            </a:p>
          </p:txBody>
        </p:sp>
        <p:sp>
          <p:nvSpPr>
            <p:cNvPr id="234" name="Google Shape;234;g287c3e86c82_0_9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36" name="Google Shape;236;g287c3e86c82_0_98"/>
          <p:cNvGrpSpPr/>
          <p:nvPr/>
        </p:nvGrpSpPr>
        <p:grpSpPr>
          <a:xfrm>
            <a:off x="17494177" y="9488445"/>
            <a:ext cx="3085741" cy="3085741"/>
            <a:chOff x="0" y="0"/>
            <a:chExt cx="812700" cy="812700"/>
          </a:xfrm>
        </p:grpSpPr>
        <p:sp>
          <p:nvSpPr>
            <p:cNvPr id="237" name="Google Shape;237;g287c3e86c82_0_98"/>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A5CBE9"/>
            </a:solidFill>
            <a:ln>
              <a:noFill/>
            </a:ln>
          </p:spPr>
          <p:txBody>
            <a:bodyPr/>
            <a:lstStyle/>
            <a:p>
              <a:endParaRPr lang="en-US"/>
            </a:p>
          </p:txBody>
        </p:sp>
        <p:sp>
          <p:nvSpPr>
            <p:cNvPr id="238" name="Google Shape;238;g287c3e86c82_0_9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39" name="Google Shape;239;g287c3e86c82_0_98"/>
          <p:cNvGrpSpPr/>
          <p:nvPr/>
        </p:nvGrpSpPr>
        <p:grpSpPr>
          <a:xfrm>
            <a:off x="17259300" y="9258300"/>
            <a:ext cx="1409059" cy="1409059"/>
            <a:chOff x="0" y="0"/>
            <a:chExt cx="812700" cy="812700"/>
          </a:xfrm>
        </p:grpSpPr>
        <p:sp>
          <p:nvSpPr>
            <p:cNvPr id="240" name="Google Shape;240;g287c3e86c82_0_98"/>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sp>
          <p:nvSpPr>
            <p:cNvPr id="241" name="Google Shape;241;g287c3e86c82_0_9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242" name="Google Shape;242;g287c3e86c82_0_98"/>
          <p:cNvGrpSpPr/>
          <p:nvPr/>
        </p:nvGrpSpPr>
        <p:grpSpPr>
          <a:xfrm>
            <a:off x="15060598" y="11"/>
            <a:ext cx="3227297" cy="3085741"/>
            <a:chOff x="0" y="0"/>
            <a:chExt cx="849982" cy="812700"/>
          </a:xfrm>
        </p:grpSpPr>
        <p:sp>
          <p:nvSpPr>
            <p:cNvPr id="243" name="Google Shape;243;g287c3e86c82_0_98"/>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244" name="Google Shape;244;g287c3e86c82_0_98"/>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45" name="Google Shape;245;g287c3e86c82_0_98"/>
          <p:cNvSpPr txBox="1"/>
          <p:nvPr/>
        </p:nvSpPr>
        <p:spPr>
          <a:xfrm>
            <a:off x="14989768" y="80164"/>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PIT Count 101</a:t>
            </a:r>
          </a:p>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Purpose</a:t>
            </a:r>
            <a:endParaRPr sz="1400" b="0" i="0" u="none" strike="noStrike" cap="none" dirty="0">
              <a:solidFill>
                <a:srgbClr val="000000"/>
              </a:solidFill>
              <a:latin typeface="Arial"/>
              <a:ea typeface="Arial"/>
              <a:cs typeface="Arial"/>
              <a:sym typeface="Arial"/>
            </a:endParaRPr>
          </a:p>
        </p:txBody>
      </p:sp>
      <p:sp>
        <p:nvSpPr>
          <p:cNvPr id="230" name="Google Shape;230;g287c3e86c82_0_98"/>
          <p:cNvSpPr txBox="1"/>
          <p:nvPr/>
        </p:nvSpPr>
        <p:spPr>
          <a:xfrm>
            <a:off x="238188" y="3149075"/>
            <a:ext cx="3736467" cy="398878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dirty="0">
                <a:solidFill>
                  <a:srgbClr val="462D78"/>
                </a:solidFill>
              </a:rPr>
              <a:t>Purpose of the PITC: </a:t>
            </a:r>
            <a:endParaRPr sz="7200" dirty="0">
              <a:solidFill>
                <a:srgbClr val="462D78"/>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249"/>
        <p:cNvGrpSpPr/>
        <p:nvPr/>
      </p:nvGrpSpPr>
      <p:grpSpPr>
        <a:xfrm>
          <a:off x="0" y="0"/>
          <a:ext cx="0" cy="0"/>
          <a:chOff x="0" y="0"/>
          <a:chExt cx="0" cy="0"/>
        </a:xfrm>
      </p:grpSpPr>
      <p:sp>
        <p:nvSpPr>
          <p:cNvPr id="251" name="Google Shape;251;p4"/>
          <p:cNvSpPr txBox="1"/>
          <p:nvPr/>
        </p:nvSpPr>
        <p:spPr>
          <a:xfrm>
            <a:off x="1015492" y="930001"/>
            <a:ext cx="16476405" cy="1181862"/>
          </a:xfrm>
          <a:prstGeom prst="rect">
            <a:avLst/>
          </a:prstGeom>
          <a:noFill/>
          <a:ln>
            <a:noFill/>
          </a:ln>
        </p:spPr>
        <p:txBody>
          <a:bodyPr spcFirstLastPara="1" wrap="square" lIns="0" tIns="0" rIns="0" bIns="0" anchor="t" anchorCtr="0">
            <a:spAutoFit/>
          </a:bodyPr>
          <a:lstStyle/>
          <a:p>
            <a:pPr lvl="0" algn="ctr">
              <a:lnSpc>
                <a:spcPct val="120000"/>
              </a:lnSpc>
              <a:buClr>
                <a:schemeClr val="dk1"/>
              </a:buClr>
              <a:buSzPts val="1100"/>
            </a:pPr>
            <a:r>
              <a:rPr lang="en-US" sz="3200" dirty="0">
                <a:solidFill>
                  <a:schemeClr val="tx1"/>
                </a:solidFill>
              </a:rPr>
              <a:t>HUD’s </a:t>
            </a:r>
            <a:r>
              <a:rPr lang="en-US" sz="3200" u="sng" dirty="0">
                <a:solidFill>
                  <a:srgbClr val="0051F2"/>
                </a:solidFill>
                <a:hlinkClick r:id="rId3">
                  <a:extLst>
                    <a:ext uri="{A12FA001-AC4F-418D-AE19-62706E023703}">
                      <ahyp:hlinkClr xmlns:ahyp="http://schemas.microsoft.com/office/drawing/2018/hyperlinkcolor" val="tx"/>
                    </a:ext>
                  </a:extLst>
                </a:hlinkClick>
              </a:rPr>
              <a:t>definition of “homeless</a:t>
            </a:r>
            <a:r>
              <a:rPr lang="en-US" sz="3200" dirty="0">
                <a:solidFill>
                  <a:srgbClr val="0051F2"/>
                </a:solidFill>
              </a:rPr>
              <a:t>,” </a:t>
            </a:r>
            <a:r>
              <a:rPr lang="en-US" sz="3200" dirty="0">
                <a:solidFill>
                  <a:schemeClr val="tx1"/>
                </a:solidFill>
              </a:rPr>
              <a:t>for the purpose of the PIT count, includes two main types of homelessness</a:t>
            </a:r>
          </a:p>
        </p:txBody>
      </p:sp>
      <p:grpSp>
        <p:nvGrpSpPr>
          <p:cNvPr id="253" name="Google Shape;253;p4"/>
          <p:cNvGrpSpPr/>
          <p:nvPr/>
        </p:nvGrpSpPr>
        <p:grpSpPr>
          <a:xfrm>
            <a:off x="15060600" y="-21939"/>
            <a:ext cx="3227297" cy="3085741"/>
            <a:chOff x="0" y="0"/>
            <a:chExt cx="849982" cy="812700"/>
          </a:xfrm>
        </p:grpSpPr>
        <p:sp>
          <p:nvSpPr>
            <p:cNvPr id="254" name="Google Shape;254;p4"/>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255" name="Google Shape;255;p4"/>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256" name="Google Shape;256;p4"/>
          <p:cNvSpPr txBox="1"/>
          <p:nvPr/>
        </p:nvSpPr>
        <p:spPr>
          <a:xfrm>
            <a:off x="15060497" y="-9406"/>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PIT Count 101</a:t>
            </a:r>
          </a:p>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Eligibility</a:t>
            </a:r>
            <a:endParaRPr sz="1400" b="0" i="0" u="none" strike="noStrike" cap="none" dirty="0">
              <a:solidFill>
                <a:srgbClr val="000000"/>
              </a:solidFill>
              <a:latin typeface="Arial"/>
              <a:ea typeface="Arial"/>
              <a:cs typeface="Arial"/>
              <a:sym typeface="Arial"/>
            </a:endParaRPr>
          </a:p>
        </p:txBody>
      </p:sp>
      <p:grpSp>
        <p:nvGrpSpPr>
          <p:cNvPr id="5" name="Google Shape;270;g287c3e86c82_0_127">
            <a:extLst>
              <a:ext uri="{FF2B5EF4-FFF2-40B4-BE49-F238E27FC236}">
                <a16:creationId xmlns:a16="http://schemas.microsoft.com/office/drawing/2014/main" id="{1EF370BD-7CC3-1FC6-BA4E-5CA0E66A8C0C}"/>
              </a:ext>
            </a:extLst>
          </p:cNvPr>
          <p:cNvGrpSpPr/>
          <p:nvPr/>
        </p:nvGrpSpPr>
        <p:grpSpPr>
          <a:xfrm>
            <a:off x="483917" y="2164591"/>
            <a:ext cx="5195905" cy="7681491"/>
            <a:chOff x="-947" y="0"/>
            <a:chExt cx="861107" cy="953213"/>
          </a:xfrm>
        </p:grpSpPr>
        <p:sp>
          <p:nvSpPr>
            <p:cNvPr id="6" name="Google Shape;271;g287c3e86c82_0_127">
              <a:extLst>
                <a:ext uri="{FF2B5EF4-FFF2-40B4-BE49-F238E27FC236}">
                  <a16:creationId xmlns:a16="http://schemas.microsoft.com/office/drawing/2014/main" id="{9DD58D71-2EDD-ECCF-AD18-60DC3A64BBF4}"/>
                </a:ext>
              </a:extLst>
            </p:cNvPr>
            <p:cNvSpPr/>
            <p:nvPr/>
          </p:nvSpPr>
          <p:spPr>
            <a:xfrm>
              <a:off x="0" y="0"/>
              <a:ext cx="860160" cy="953213"/>
            </a:xfrm>
            <a:custGeom>
              <a:avLst/>
              <a:gdLst/>
              <a:ahLst/>
              <a:cxnLst/>
              <a:rect l="l" t="t" r="r" b="b"/>
              <a:pathLst>
                <a:path w="860160" h="953213" extrusionOk="0">
                  <a:moveTo>
                    <a:pt x="0" y="0"/>
                  </a:moveTo>
                  <a:lnTo>
                    <a:pt x="860160" y="0"/>
                  </a:lnTo>
                  <a:lnTo>
                    <a:pt x="860160" y="953213"/>
                  </a:lnTo>
                  <a:lnTo>
                    <a:pt x="0" y="953213"/>
                  </a:lnTo>
                  <a:close/>
                </a:path>
              </a:pathLst>
            </a:custGeom>
            <a:solidFill>
              <a:srgbClr val="00B050"/>
            </a:solidFill>
            <a:ln>
              <a:noFill/>
            </a:ln>
          </p:spPr>
          <p:txBody>
            <a:bodyPr/>
            <a:lstStyle/>
            <a:p>
              <a:endParaRPr lang="en-US" dirty="0"/>
            </a:p>
          </p:txBody>
        </p:sp>
        <p:sp>
          <p:nvSpPr>
            <p:cNvPr id="7" name="Google Shape;272;g287c3e86c82_0_127">
              <a:extLst>
                <a:ext uri="{FF2B5EF4-FFF2-40B4-BE49-F238E27FC236}">
                  <a16:creationId xmlns:a16="http://schemas.microsoft.com/office/drawing/2014/main" id="{BF8EE8DD-5CA2-C04A-A8BF-796448BA9601}"/>
                </a:ext>
              </a:extLst>
            </p:cNvPr>
            <p:cNvSpPr txBox="1"/>
            <p:nvPr/>
          </p:nvSpPr>
          <p:spPr>
            <a:xfrm>
              <a:off x="-947" y="88661"/>
              <a:ext cx="861107" cy="775891"/>
            </a:xfrm>
            <a:prstGeom prst="rect">
              <a:avLst/>
            </a:prstGeom>
            <a:noFill/>
            <a:ln>
              <a:noFill/>
            </a:ln>
          </p:spPr>
          <p:txBody>
            <a:bodyPr spcFirstLastPara="1" wrap="square" lIns="50800" tIns="50800" rIns="50800" bIns="50800" anchor="ctr" anchorCtr="0">
              <a:noAutofit/>
            </a:bodyPr>
            <a:lstStyle/>
            <a:p>
              <a:pPr marL="463550" marR="0" lvl="1" algn="ctr" rtl="0">
                <a:lnSpc>
                  <a:spcPct val="90000"/>
                </a:lnSpc>
                <a:spcBef>
                  <a:spcPts val="300"/>
                </a:spcBef>
                <a:spcAft>
                  <a:spcPts val="0"/>
                </a:spcAft>
                <a:buClr>
                  <a:schemeClr val="lt1"/>
                </a:buClr>
                <a:buSzPts val="3500"/>
              </a:pPr>
              <a:r>
                <a:rPr lang="en-US" sz="2400" b="1" i="0" u="sng" strike="noStrike" cap="none" dirty="0">
                  <a:solidFill>
                    <a:schemeClr val="lt1"/>
                  </a:solidFill>
                  <a:latin typeface="Calibri"/>
                  <a:ea typeface="Calibri"/>
                  <a:cs typeface="Calibri"/>
                  <a:sym typeface="Calibri"/>
                </a:rPr>
                <a:t>Unsheltered</a:t>
              </a:r>
              <a:endParaRPr lang="en-US" sz="2400" b="1" u="sng" dirty="0">
                <a:solidFill>
                  <a:schemeClr val="lt1"/>
                </a:solidFill>
                <a:latin typeface="Calibri"/>
                <a:ea typeface="Calibri"/>
                <a:cs typeface="Calibri"/>
                <a:sym typeface="Calibri"/>
              </a:endParaRPr>
            </a:p>
            <a:p>
              <a:pPr marL="463550" marR="0" lvl="1" algn="ctr" rtl="0">
                <a:lnSpc>
                  <a:spcPct val="90000"/>
                </a:lnSpc>
                <a:spcBef>
                  <a:spcPts val="300"/>
                </a:spcBef>
                <a:spcAft>
                  <a:spcPts val="0"/>
                </a:spcAft>
                <a:buClr>
                  <a:schemeClr val="lt1"/>
                </a:buClr>
                <a:buSzPts val="3500"/>
              </a:pPr>
              <a:r>
                <a:rPr lang="en-US" sz="1800" b="1" i="0" u="sng" strike="noStrike" cap="none" dirty="0">
                  <a:solidFill>
                    <a:schemeClr val="lt1"/>
                  </a:solidFill>
                  <a:latin typeface="Calibri"/>
                  <a:ea typeface="Calibri"/>
                  <a:cs typeface="Calibri"/>
                  <a:sym typeface="Calibri"/>
                </a:rPr>
                <a:t>** Training FOCUS**</a:t>
              </a:r>
            </a:p>
            <a:p>
              <a:pPr marL="463550" marR="0" lvl="1" algn="ctr" rtl="0">
                <a:lnSpc>
                  <a:spcPct val="90000"/>
                </a:lnSpc>
                <a:spcBef>
                  <a:spcPts val="300"/>
                </a:spcBef>
                <a:spcAft>
                  <a:spcPts val="0"/>
                </a:spcAft>
                <a:buClr>
                  <a:schemeClr val="lt1"/>
                </a:buClr>
                <a:buSzPts val="3500"/>
              </a:pPr>
              <a:endParaRPr lang="en-US" sz="2400" b="1" i="0" u="sng" strike="noStrike" cap="none" dirty="0">
                <a:solidFill>
                  <a:schemeClr val="lt1"/>
                </a:solidFill>
                <a:latin typeface="Calibri"/>
                <a:ea typeface="Calibri"/>
                <a:cs typeface="Calibri"/>
                <a:sym typeface="Calibri"/>
              </a:endParaRPr>
            </a:p>
            <a:p>
              <a:pPr marL="463550" marR="0" lvl="1" algn="l" rtl="0">
                <a:lnSpc>
                  <a:spcPct val="90000"/>
                </a:lnSpc>
                <a:spcBef>
                  <a:spcPts val="300"/>
                </a:spcBef>
                <a:spcAft>
                  <a:spcPts val="0"/>
                </a:spcAft>
                <a:buClr>
                  <a:schemeClr val="lt1"/>
                </a:buClr>
                <a:buSzPts val="3500"/>
              </a:pPr>
              <a:r>
                <a:rPr lang="en-US" sz="2400" b="1" i="0" u="none" strike="noStrike" cap="none" dirty="0">
                  <a:solidFill>
                    <a:schemeClr val="lt1"/>
                  </a:solidFill>
                  <a:latin typeface="Calibri"/>
                  <a:ea typeface="Calibri"/>
                  <a:cs typeface="Calibri"/>
                  <a:sym typeface="Calibri"/>
                </a:rPr>
                <a:t>Individuals or families whose primary nighttime residence is a place not meant for human habitation.</a:t>
              </a:r>
            </a:p>
            <a:p>
              <a:pPr marL="463550" marR="0" lvl="1" algn="l" rtl="0">
                <a:lnSpc>
                  <a:spcPct val="90000"/>
                </a:lnSpc>
                <a:spcBef>
                  <a:spcPts val="300"/>
                </a:spcBef>
                <a:spcAft>
                  <a:spcPts val="0"/>
                </a:spcAft>
                <a:buClr>
                  <a:schemeClr val="lt1"/>
                </a:buClr>
                <a:buSzPts val="3500"/>
              </a:pPr>
              <a:endParaRPr lang="en-US" sz="2400" b="1" i="0" u="none" strike="noStrike" cap="none"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Parks</a:t>
              </a:r>
              <a:endParaRPr sz="2400" b="1" i="0" u="none" strike="noStrike" cap="none"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Cars</a:t>
              </a:r>
              <a:endParaRPr sz="2400" b="1" i="0" u="none" strike="noStrike" cap="none"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Abandoned building</a:t>
              </a:r>
              <a:endParaRPr sz="2400" b="1" i="0" u="none" strike="noStrike" cap="none"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Bus or train station</a:t>
              </a:r>
              <a:endParaRPr sz="2400" b="1"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dirty="0">
                  <a:solidFill>
                    <a:schemeClr val="lt1"/>
                  </a:solidFill>
                  <a:latin typeface="Calibri"/>
                  <a:ea typeface="Calibri"/>
                  <a:cs typeface="Calibri"/>
                  <a:sym typeface="Calibri"/>
                </a:rPr>
                <a:t>Laundromats</a:t>
              </a:r>
              <a:endParaRPr sz="2400" b="1"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Camping ground</a:t>
              </a:r>
              <a:endParaRPr sz="2400" b="1" i="0" u="none" strike="noStrike" cap="none" dirty="0">
                <a:solidFill>
                  <a:schemeClr val="lt1"/>
                </a:solidFill>
                <a:latin typeface="Calibri"/>
                <a:ea typeface="Calibri"/>
                <a:cs typeface="Calibri"/>
                <a:sym typeface="Calibri"/>
              </a:endParaRP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Parking Lot</a:t>
              </a:r>
            </a:p>
            <a:p>
              <a:pPr marL="914400" marR="0" lvl="1" indent="-450850" algn="l" rtl="0">
                <a:lnSpc>
                  <a:spcPct val="90000"/>
                </a:lnSpc>
                <a:spcBef>
                  <a:spcPts val="300"/>
                </a:spcBef>
                <a:spcAft>
                  <a:spcPts val="0"/>
                </a:spcAft>
                <a:buClr>
                  <a:schemeClr val="lt1"/>
                </a:buClr>
                <a:buSzPts val="3500"/>
                <a:buFont typeface="Calibri"/>
                <a:buChar char="•"/>
              </a:pPr>
              <a:r>
                <a:rPr lang="en-US" sz="2400" b="1" dirty="0">
                  <a:solidFill>
                    <a:schemeClr val="lt1"/>
                  </a:solidFill>
                  <a:latin typeface="Calibri"/>
                  <a:ea typeface="Calibri"/>
                  <a:cs typeface="Calibri"/>
                  <a:sym typeface="Calibri"/>
                </a:rPr>
                <a:t>Service Events</a:t>
              </a:r>
            </a:p>
            <a:p>
              <a:pPr marL="914400" marR="0" lvl="1" indent="-450850" algn="l" rtl="0">
                <a:lnSpc>
                  <a:spcPct val="90000"/>
                </a:lnSpc>
                <a:spcBef>
                  <a:spcPts val="300"/>
                </a:spcBef>
                <a:spcAft>
                  <a:spcPts val="0"/>
                </a:spcAft>
                <a:buClr>
                  <a:schemeClr val="lt1"/>
                </a:buClr>
                <a:buSzPts val="3500"/>
                <a:buFont typeface="Calibri"/>
                <a:buChar char="•"/>
              </a:pPr>
              <a:r>
                <a:rPr lang="en-US" sz="2400" b="1" i="0" u="none" strike="noStrike" cap="none" dirty="0">
                  <a:solidFill>
                    <a:schemeClr val="lt1"/>
                  </a:solidFill>
                  <a:latin typeface="Calibri"/>
                  <a:ea typeface="Calibri"/>
                  <a:cs typeface="Calibri"/>
                  <a:sym typeface="Calibri"/>
                </a:rPr>
                <a:t>Warming </a:t>
              </a:r>
              <a:r>
                <a:rPr lang="en-US" sz="2400" b="1" dirty="0">
                  <a:solidFill>
                    <a:schemeClr val="lt1"/>
                  </a:solidFill>
                  <a:latin typeface="Calibri"/>
                  <a:ea typeface="Calibri"/>
                  <a:cs typeface="Calibri"/>
                  <a:sym typeface="Calibri"/>
                </a:rPr>
                <a:t>Centers (cannot provide beds/sleeping accommodations)</a:t>
              </a:r>
              <a:endParaRPr sz="4000" b="1" i="0" u="none" strike="noStrike" cap="none" dirty="0">
                <a:solidFill>
                  <a:schemeClr val="lt1"/>
                </a:solidFill>
                <a:latin typeface="Calibri"/>
                <a:ea typeface="Calibri"/>
                <a:cs typeface="Calibri"/>
                <a:sym typeface="Calibri"/>
              </a:endParaRPr>
            </a:p>
          </p:txBody>
        </p:sp>
      </p:grpSp>
      <p:grpSp>
        <p:nvGrpSpPr>
          <p:cNvPr id="10" name="Google Shape;273;g287c3e86c82_0_127">
            <a:extLst>
              <a:ext uri="{FF2B5EF4-FFF2-40B4-BE49-F238E27FC236}">
                <a16:creationId xmlns:a16="http://schemas.microsoft.com/office/drawing/2014/main" id="{7974AE58-8832-4A08-8125-B7D72A0D285F}"/>
              </a:ext>
            </a:extLst>
          </p:cNvPr>
          <p:cNvGrpSpPr/>
          <p:nvPr/>
        </p:nvGrpSpPr>
        <p:grpSpPr>
          <a:xfrm>
            <a:off x="6450669" y="2217882"/>
            <a:ext cx="5351208" cy="7746119"/>
            <a:chOff x="0" y="0"/>
            <a:chExt cx="860160" cy="953213"/>
          </a:xfrm>
        </p:grpSpPr>
        <p:sp>
          <p:nvSpPr>
            <p:cNvPr id="11" name="Google Shape;274;g287c3e86c82_0_127">
              <a:extLst>
                <a:ext uri="{FF2B5EF4-FFF2-40B4-BE49-F238E27FC236}">
                  <a16:creationId xmlns:a16="http://schemas.microsoft.com/office/drawing/2014/main" id="{4B26242A-0D0C-AA57-3794-2249B24294D6}"/>
                </a:ext>
              </a:extLst>
            </p:cNvPr>
            <p:cNvSpPr/>
            <p:nvPr/>
          </p:nvSpPr>
          <p:spPr>
            <a:xfrm>
              <a:off x="0" y="0"/>
              <a:ext cx="860160" cy="953213"/>
            </a:xfrm>
            <a:custGeom>
              <a:avLst/>
              <a:gdLst/>
              <a:ahLst/>
              <a:cxnLst/>
              <a:rect l="l" t="t" r="r" b="b"/>
              <a:pathLst>
                <a:path w="860160" h="953213" extrusionOk="0">
                  <a:moveTo>
                    <a:pt x="0" y="0"/>
                  </a:moveTo>
                  <a:lnTo>
                    <a:pt x="860160" y="0"/>
                  </a:lnTo>
                  <a:lnTo>
                    <a:pt x="860160" y="953213"/>
                  </a:lnTo>
                  <a:lnTo>
                    <a:pt x="0" y="953213"/>
                  </a:lnTo>
                  <a:close/>
                </a:path>
              </a:pathLst>
            </a:custGeom>
            <a:solidFill>
              <a:srgbClr val="FFC000"/>
            </a:solidFill>
            <a:ln>
              <a:noFill/>
            </a:ln>
          </p:spPr>
          <p:txBody>
            <a:bodyPr/>
            <a:lstStyle/>
            <a:p>
              <a:endParaRPr lang="en-US" dirty="0"/>
            </a:p>
          </p:txBody>
        </p:sp>
        <p:sp>
          <p:nvSpPr>
            <p:cNvPr id="12" name="Google Shape;275;g287c3e86c82_0_127">
              <a:extLst>
                <a:ext uri="{FF2B5EF4-FFF2-40B4-BE49-F238E27FC236}">
                  <a16:creationId xmlns:a16="http://schemas.microsoft.com/office/drawing/2014/main" id="{2A20B6B6-E3C6-AD3E-FFDA-D54C695F17B8}"/>
                </a:ext>
              </a:extLst>
            </p:cNvPr>
            <p:cNvSpPr txBox="1"/>
            <p:nvPr/>
          </p:nvSpPr>
          <p:spPr>
            <a:xfrm>
              <a:off x="47280" y="81363"/>
              <a:ext cx="806564" cy="769418"/>
            </a:xfrm>
            <a:prstGeom prst="rect">
              <a:avLst/>
            </a:prstGeom>
            <a:noFill/>
            <a:ln>
              <a:noFill/>
            </a:ln>
          </p:spPr>
          <p:txBody>
            <a:bodyPr spcFirstLastPara="1" wrap="square" lIns="50800" tIns="50800" rIns="50800" bIns="50800" anchor="ctr" anchorCtr="0">
              <a:noAutofit/>
            </a:bodyPr>
            <a:lstStyle/>
            <a:p>
              <a:pPr marR="0" lvl="1" algn="ctr" rtl="0">
                <a:lnSpc>
                  <a:spcPct val="90000"/>
                </a:lnSpc>
                <a:spcBef>
                  <a:spcPts val="0"/>
                </a:spcBef>
                <a:spcAft>
                  <a:spcPts val="0"/>
                </a:spcAft>
                <a:buClr>
                  <a:schemeClr val="lt1"/>
                </a:buClr>
                <a:buSzPts val="3900"/>
              </a:pPr>
              <a:r>
                <a:rPr lang="en-US" sz="2400" b="1" i="0" u="sng" strike="noStrike" cap="none" dirty="0">
                  <a:solidFill>
                    <a:schemeClr val="lt1"/>
                  </a:solidFill>
                  <a:latin typeface="Calibri"/>
                  <a:ea typeface="Calibri"/>
                  <a:cs typeface="Calibri"/>
                  <a:sym typeface="Calibri"/>
                </a:rPr>
                <a:t>Sheltered</a:t>
              </a:r>
            </a:p>
            <a:p>
              <a:pPr marR="0" lvl="1" algn="ctr" rtl="0">
                <a:lnSpc>
                  <a:spcPct val="90000"/>
                </a:lnSpc>
                <a:spcBef>
                  <a:spcPts val="0"/>
                </a:spcBef>
                <a:spcAft>
                  <a:spcPts val="0"/>
                </a:spcAft>
                <a:buClr>
                  <a:schemeClr val="lt1"/>
                </a:buClr>
                <a:buSzPts val="3900"/>
              </a:pPr>
              <a:endParaRPr lang="en-US" sz="2400" b="1" i="0" u="sng" strike="noStrike" cap="none" dirty="0">
                <a:solidFill>
                  <a:schemeClr val="lt1"/>
                </a:solidFill>
                <a:latin typeface="Calibri"/>
                <a:ea typeface="Calibri"/>
                <a:cs typeface="Calibri"/>
                <a:sym typeface="Calibri"/>
              </a:endParaRPr>
            </a:p>
            <a:p>
              <a:pPr marR="0" lvl="1" rtl="0">
                <a:lnSpc>
                  <a:spcPct val="90000"/>
                </a:lnSpc>
                <a:spcBef>
                  <a:spcPts val="0"/>
                </a:spcBef>
                <a:spcAft>
                  <a:spcPts val="0"/>
                </a:spcAft>
                <a:buClr>
                  <a:schemeClr val="lt1"/>
                </a:buClr>
                <a:buSzPts val="3900"/>
              </a:pPr>
              <a:r>
                <a:rPr lang="en-US" sz="2400" b="1" i="0" strike="noStrike" cap="none" dirty="0">
                  <a:solidFill>
                    <a:schemeClr val="lt1"/>
                  </a:solidFill>
                  <a:latin typeface="Calibri"/>
                  <a:ea typeface="Calibri"/>
                  <a:cs typeface="Calibri"/>
                  <a:sym typeface="Calibri"/>
                </a:rPr>
                <a:t>Individuals or families residing in a place dedicated to serving people who would otherwise be unsheltered.</a:t>
              </a:r>
            </a:p>
            <a:p>
              <a:pPr marR="0" lvl="1" algn="l" rtl="0">
                <a:lnSpc>
                  <a:spcPct val="90000"/>
                </a:lnSpc>
                <a:spcBef>
                  <a:spcPts val="0"/>
                </a:spcBef>
                <a:spcAft>
                  <a:spcPts val="0"/>
                </a:spcAft>
                <a:buClr>
                  <a:schemeClr val="lt1"/>
                </a:buClr>
                <a:buSzPts val="3900"/>
              </a:pPr>
              <a:endParaRPr lang="en-US" sz="2400" b="1" i="0" u="none" strike="noStrike" cap="none" dirty="0">
                <a:solidFill>
                  <a:schemeClr val="lt1"/>
                </a:solidFill>
                <a:latin typeface="Calibri"/>
                <a:ea typeface="Calibri"/>
                <a:cs typeface="Calibri"/>
                <a:sym typeface="Calibri"/>
              </a:endParaRPr>
            </a:p>
            <a:p>
              <a:pPr marL="228600" marR="0" lvl="1" indent="-247650" algn="l" rtl="0">
                <a:lnSpc>
                  <a:spcPct val="90000"/>
                </a:lnSpc>
                <a:spcBef>
                  <a:spcPts val="0"/>
                </a:spcBef>
                <a:spcAft>
                  <a:spcPts val="0"/>
                </a:spcAft>
                <a:buClr>
                  <a:schemeClr val="lt1"/>
                </a:buClr>
                <a:buSzPts val="3900"/>
                <a:buFont typeface="Calibri"/>
                <a:buChar char="•"/>
              </a:pPr>
              <a:r>
                <a:rPr lang="en-US" sz="2400" b="1" i="0" u="none" strike="noStrike" cap="none" dirty="0">
                  <a:solidFill>
                    <a:schemeClr val="lt1"/>
                  </a:solidFill>
                  <a:latin typeface="Calibri"/>
                  <a:ea typeface="Calibri"/>
                  <a:cs typeface="Calibri"/>
                  <a:sym typeface="Calibri"/>
                </a:rPr>
                <a:t>Emergency shelters </a:t>
              </a:r>
              <a:r>
                <a:rPr lang="en-US" sz="2400" b="0" i="0" u="none" strike="noStrike" cap="none" dirty="0">
                  <a:solidFill>
                    <a:schemeClr val="lt1"/>
                  </a:solidFill>
                  <a:latin typeface="Calibri"/>
                  <a:ea typeface="Calibri"/>
                  <a:cs typeface="Calibri"/>
                  <a:sym typeface="Calibri"/>
                </a:rPr>
                <a:t>(including overnight cold weather shelters and hotel/motel vouchers paid for by churches or non-profits)</a:t>
              </a:r>
              <a:endParaRPr sz="2400" b="0" i="0" u="none" strike="noStrike" cap="none" dirty="0">
                <a:solidFill>
                  <a:schemeClr val="lt1"/>
                </a:solidFill>
                <a:latin typeface="Calibri"/>
                <a:ea typeface="Calibri"/>
                <a:cs typeface="Calibri"/>
                <a:sym typeface="Calibri"/>
              </a:endParaRPr>
            </a:p>
            <a:p>
              <a:pPr marL="228600" marR="0" lvl="1" indent="-247650" algn="l" rtl="0">
                <a:lnSpc>
                  <a:spcPct val="90000"/>
                </a:lnSpc>
                <a:spcBef>
                  <a:spcPts val="345"/>
                </a:spcBef>
                <a:spcAft>
                  <a:spcPts val="0"/>
                </a:spcAft>
                <a:buClr>
                  <a:schemeClr val="lt1"/>
                </a:buClr>
                <a:buSzPts val="3900"/>
                <a:buFont typeface="Calibri"/>
                <a:buChar char="•"/>
              </a:pPr>
              <a:r>
                <a:rPr lang="en-US" sz="2400" b="1" i="0" u="none" strike="noStrike" cap="none" dirty="0">
                  <a:solidFill>
                    <a:schemeClr val="lt1"/>
                  </a:solidFill>
                  <a:latin typeface="Calibri"/>
                  <a:ea typeface="Calibri"/>
                  <a:cs typeface="Calibri"/>
                  <a:sym typeface="Calibri"/>
                </a:rPr>
                <a:t>Transitional Housing</a:t>
              </a:r>
              <a:endParaRPr sz="2400" b="1" i="0" u="none" strike="noStrike" cap="none" dirty="0">
                <a:solidFill>
                  <a:schemeClr val="lt1"/>
                </a:solidFill>
                <a:latin typeface="Calibri"/>
                <a:ea typeface="Calibri"/>
                <a:cs typeface="Calibri"/>
                <a:sym typeface="Calibri"/>
              </a:endParaRPr>
            </a:p>
            <a:p>
              <a:pPr marL="228600" marR="0" lvl="1" indent="-247650" algn="l" rtl="0">
                <a:lnSpc>
                  <a:spcPct val="90000"/>
                </a:lnSpc>
                <a:spcBef>
                  <a:spcPts val="345"/>
                </a:spcBef>
                <a:spcAft>
                  <a:spcPts val="0"/>
                </a:spcAft>
                <a:buClr>
                  <a:schemeClr val="lt1"/>
                </a:buClr>
                <a:buSzPts val="3900"/>
                <a:buFont typeface="Calibri"/>
                <a:buChar char="•"/>
              </a:pPr>
              <a:r>
                <a:rPr lang="en-US" sz="2400" b="1" i="0" u="none" strike="noStrike" cap="none" dirty="0">
                  <a:solidFill>
                    <a:schemeClr val="lt1"/>
                  </a:solidFill>
                  <a:latin typeface="Calibri"/>
                  <a:ea typeface="Calibri"/>
                  <a:cs typeface="Calibri"/>
                  <a:sym typeface="Calibri"/>
                </a:rPr>
                <a:t>Safe Havens</a:t>
              </a:r>
            </a:p>
            <a:p>
              <a:pPr marL="228600" marR="0" lvl="1" indent="-247650" algn="l" rtl="0">
                <a:lnSpc>
                  <a:spcPct val="90000"/>
                </a:lnSpc>
                <a:spcBef>
                  <a:spcPts val="345"/>
                </a:spcBef>
                <a:spcAft>
                  <a:spcPts val="0"/>
                </a:spcAft>
                <a:buClr>
                  <a:schemeClr val="lt1"/>
                </a:buClr>
                <a:buSzPts val="3900"/>
                <a:buFont typeface="Calibri"/>
                <a:buChar char="•"/>
              </a:pPr>
              <a:endParaRPr lang="en-US" sz="2400" b="1" dirty="0">
                <a:solidFill>
                  <a:schemeClr val="lt1"/>
                </a:solidFill>
                <a:latin typeface="Calibri"/>
                <a:ea typeface="Calibri"/>
                <a:cs typeface="Calibri"/>
                <a:sym typeface="Calibri"/>
              </a:endParaRPr>
            </a:p>
            <a:p>
              <a:pPr marR="0" lvl="1" algn="l" rtl="0">
                <a:lnSpc>
                  <a:spcPct val="90000"/>
                </a:lnSpc>
                <a:spcBef>
                  <a:spcPts val="345"/>
                </a:spcBef>
                <a:spcAft>
                  <a:spcPts val="0"/>
                </a:spcAft>
                <a:buClr>
                  <a:schemeClr val="lt1"/>
                </a:buClr>
                <a:buSzPts val="3900"/>
              </a:pPr>
              <a:r>
                <a:rPr lang="en-US" sz="2400" b="1" dirty="0">
                  <a:solidFill>
                    <a:schemeClr val="tx1">
                      <a:lumMod val="95000"/>
                      <a:lumOff val="5000"/>
                    </a:schemeClr>
                  </a:solidFill>
                  <a:latin typeface="Calibri"/>
                  <a:ea typeface="Calibri"/>
                  <a:cs typeface="Calibri"/>
                  <a:sym typeface="Calibri"/>
                </a:rPr>
                <a:t>**ICA conducts Sheltered Count**</a:t>
              </a:r>
              <a:endParaRPr sz="2000" b="0" i="0" strike="noStrike" cap="none" dirty="0">
                <a:solidFill>
                  <a:schemeClr val="tx1">
                    <a:lumMod val="95000"/>
                    <a:lumOff val="5000"/>
                  </a:schemeClr>
                </a:solidFill>
                <a:latin typeface="Calibri"/>
                <a:ea typeface="Calibri"/>
                <a:cs typeface="Calibri"/>
                <a:sym typeface="Calibri"/>
              </a:endParaRPr>
            </a:p>
          </p:txBody>
        </p:sp>
      </p:grpSp>
      <p:grpSp>
        <p:nvGrpSpPr>
          <p:cNvPr id="13" name="Google Shape;273;g287c3e86c82_0_127">
            <a:extLst>
              <a:ext uri="{FF2B5EF4-FFF2-40B4-BE49-F238E27FC236}">
                <a16:creationId xmlns:a16="http://schemas.microsoft.com/office/drawing/2014/main" id="{B57F99C7-67C6-3203-4902-4744A8C25E82}"/>
              </a:ext>
            </a:extLst>
          </p:cNvPr>
          <p:cNvGrpSpPr/>
          <p:nvPr/>
        </p:nvGrpSpPr>
        <p:grpSpPr>
          <a:xfrm>
            <a:off x="12572723" y="2217882"/>
            <a:ext cx="5351208" cy="7746119"/>
            <a:chOff x="22316" y="0"/>
            <a:chExt cx="860160" cy="953213"/>
          </a:xfrm>
        </p:grpSpPr>
        <p:sp>
          <p:nvSpPr>
            <p:cNvPr id="14" name="Google Shape;274;g287c3e86c82_0_127">
              <a:extLst>
                <a:ext uri="{FF2B5EF4-FFF2-40B4-BE49-F238E27FC236}">
                  <a16:creationId xmlns:a16="http://schemas.microsoft.com/office/drawing/2014/main" id="{504BDCA9-6F7C-299C-170C-1C3F03D09468}"/>
                </a:ext>
              </a:extLst>
            </p:cNvPr>
            <p:cNvSpPr/>
            <p:nvPr/>
          </p:nvSpPr>
          <p:spPr>
            <a:xfrm>
              <a:off x="22316" y="0"/>
              <a:ext cx="860160" cy="953213"/>
            </a:xfrm>
            <a:custGeom>
              <a:avLst/>
              <a:gdLst/>
              <a:ahLst/>
              <a:cxnLst/>
              <a:rect l="l" t="t" r="r" b="b"/>
              <a:pathLst>
                <a:path w="860160" h="953213" extrusionOk="0">
                  <a:moveTo>
                    <a:pt x="0" y="0"/>
                  </a:moveTo>
                  <a:lnTo>
                    <a:pt x="860160" y="0"/>
                  </a:lnTo>
                  <a:lnTo>
                    <a:pt x="860160" y="953213"/>
                  </a:lnTo>
                  <a:lnTo>
                    <a:pt x="0" y="953213"/>
                  </a:lnTo>
                  <a:close/>
                </a:path>
              </a:pathLst>
            </a:custGeom>
            <a:solidFill>
              <a:srgbClr val="FF0000"/>
            </a:solidFill>
            <a:ln>
              <a:noFill/>
            </a:ln>
          </p:spPr>
          <p:txBody>
            <a:bodyPr/>
            <a:lstStyle/>
            <a:p>
              <a:endParaRPr lang="en-US" dirty="0"/>
            </a:p>
          </p:txBody>
        </p:sp>
        <p:sp>
          <p:nvSpPr>
            <p:cNvPr id="15" name="Google Shape;275;g287c3e86c82_0_127">
              <a:extLst>
                <a:ext uri="{FF2B5EF4-FFF2-40B4-BE49-F238E27FC236}">
                  <a16:creationId xmlns:a16="http://schemas.microsoft.com/office/drawing/2014/main" id="{1BED5F86-CF7D-C1EF-17D6-E7B6410B5339}"/>
                </a:ext>
              </a:extLst>
            </p:cNvPr>
            <p:cNvSpPr txBox="1"/>
            <p:nvPr/>
          </p:nvSpPr>
          <p:spPr>
            <a:xfrm>
              <a:off x="69596" y="49716"/>
              <a:ext cx="765600" cy="769418"/>
            </a:xfrm>
            <a:prstGeom prst="rect">
              <a:avLst/>
            </a:prstGeom>
            <a:noFill/>
            <a:ln>
              <a:noFill/>
            </a:ln>
          </p:spPr>
          <p:txBody>
            <a:bodyPr spcFirstLastPara="1" wrap="square" lIns="50800" tIns="50800" rIns="50800" bIns="50800" anchor="ctr" anchorCtr="0">
              <a:noAutofit/>
            </a:bodyPr>
            <a:lstStyle/>
            <a:p>
              <a:pPr marR="0" lvl="1" algn="ctr" rtl="0">
                <a:lnSpc>
                  <a:spcPct val="90000"/>
                </a:lnSpc>
                <a:spcBef>
                  <a:spcPts val="0"/>
                </a:spcBef>
                <a:spcAft>
                  <a:spcPts val="0"/>
                </a:spcAft>
                <a:buClr>
                  <a:schemeClr val="lt1"/>
                </a:buClr>
                <a:buSzPts val="3900"/>
              </a:pPr>
              <a:r>
                <a:rPr lang="en-US" sz="2400" b="1" u="sng" dirty="0">
                  <a:solidFill>
                    <a:schemeClr val="lt1"/>
                  </a:solidFill>
                  <a:latin typeface="Calibri"/>
                  <a:ea typeface="Calibri"/>
                  <a:cs typeface="Calibri"/>
                  <a:sym typeface="Calibri"/>
                </a:rPr>
                <a:t>When is an individual not counted?</a:t>
              </a:r>
            </a:p>
            <a:p>
              <a:pPr marR="0" lvl="1" algn="ctr" rtl="0">
                <a:lnSpc>
                  <a:spcPct val="90000"/>
                </a:lnSpc>
                <a:spcBef>
                  <a:spcPts val="0"/>
                </a:spcBef>
                <a:spcAft>
                  <a:spcPts val="0"/>
                </a:spcAft>
                <a:buClr>
                  <a:schemeClr val="lt1"/>
                </a:buClr>
                <a:buSzPts val="3900"/>
              </a:pPr>
              <a:endParaRPr lang="en-US" sz="2400" b="1" dirty="0">
                <a:solidFill>
                  <a:schemeClr val="lt1"/>
                </a:solidFill>
                <a:latin typeface="Calibri"/>
                <a:ea typeface="Calibri"/>
                <a:cs typeface="Calibri"/>
                <a:sym typeface="Calibri"/>
              </a:endParaRPr>
            </a:p>
            <a:p>
              <a:pPr marL="342900" marR="0" lvl="1" indent="-342900" rtl="0">
                <a:lnSpc>
                  <a:spcPct val="90000"/>
                </a:lnSpc>
                <a:spcBef>
                  <a:spcPts val="0"/>
                </a:spcBef>
                <a:spcAft>
                  <a:spcPts val="0"/>
                </a:spcAft>
                <a:buClr>
                  <a:schemeClr val="lt1"/>
                </a:buClr>
                <a:buSzPts val="3900"/>
                <a:buFont typeface="Arial" panose="020B0604020202020204" pitchFamily="34" charset="0"/>
                <a:buChar char="•"/>
              </a:pPr>
              <a:r>
                <a:rPr lang="en-US" sz="2400" b="1" dirty="0">
                  <a:solidFill>
                    <a:schemeClr val="lt1"/>
                  </a:solidFill>
                  <a:latin typeface="Calibri"/>
                  <a:ea typeface="Calibri"/>
                  <a:cs typeface="Calibri"/>
                  <a:sym typeface="Calibri"/>
                </a:rPr>
                <a:t>I</a:t>
              </a:r>
              <a:r>
                <a:rPr lang="en-US" sz="2400" b="1" i="0" strike="noStrike" cap="none" dirty="0">
                  <a:solidFill>
                    <a:schemeClr val="lt1"/>
                  </a:solidFill>
                  <a:latin typeface="Calibri"/>
                  <a:ea typeface="Calibri"/>
                  <a:cs typeface="Calibri"/>
                  <a:sym typeface="Calibri"/>
                </a:rPr>
                <a:t>n jails, detox facilities, hospitals, crisis centers, and rehab programs.</a:t>
              </a:r>
            </a:p>
            <a:p>
              <a:pPr marL="342900" marR="0" lvl="1" indent="-342900" rtl="0">
                <a:lnSpc>
                  <a:spcPct val="90000"/>
                </a:lnSpc>
                <a:spcBef>
                  <a:spcPts val="0"/>
                </a:spcBef>
                <a:spcAft>
                  <a:spcPts val="0"/>
                </a:spcAft>
                <a:buClr>
                  <a:schemeClr val="lt1"/>
                </a:buClr>
                <a:buSzPts val="3900"/>
                <a:buFont typeface="Arial" panose="020B0604020202020204" pitchFamily="34" charset="0"/>
                <a:buChar char="•"/>
              </a:pPr>
              <a:r>
                <a:rPr lang="en-US" sz="2400" b="1" dirty="0">
                  <a:solidFill>
                    <a:schemeClr val="lt1"/>
                  </a:solidFill>
                  <a:latin typeface="Calibri"/>
                  <a:ea typeface="Calibri"/>
                  <a:cs typeface="Calibri"/>
                  <a:sym typeface="Calibri"/>
                </a:rPr>
                <a:t>Temporarily staying with friends or who are paying for their own hotel</a:t>
              </a:r>
            </a:p>
            <a:p>
              <a:pPr marL="342900" marR="0" lvl="1" indent="-342900" rtl="0">
                <a:lnSpc>
                  <a:spcPct val="90000"/>
                </a:lnSpc>
                <a:spcBef>
                  <a:spcPts val="0"/>
                </a:spcBef>
                <a:spcAft>
                  <a:spcPts val="0"/>
                </a:spcAft>
                <a:buClr>
                  <a:schemeClr val="lt1"/>
                </a:buClr>
                <a:buSzPts val="3900"/>
                <a:buFont typeface="Arial" panose="020B0604020202020204" pitchFamily="34" charset="0"/>
                <a:buChar char="•"/>
              </a:pPr>
              <a:r>
                <a:rPr lang="en-US" sz="2400" b="1" dirty="0">
                  <a:solidFill>
                    <a:schemeClr val="lt1"/>
                  </a:solidFill>
                  <a:latin typeface="Calibri"/>
                  <a:ea typeface="Calibri"/>
                  <a:cs typeface="Calibri"/>
                  <a:sym typeface="Calibri"/>
                </a:rPr>
                <a:t>Living in RV’s or tiny homes, </a:t>
              </a:r>
              <a:r>
                <a:rPr lang="en-US" sz="2400" b="1" u="sng" dirty="0">
                  <a:solidFill>
                    <a:schemeClr val="lt1"/>
                  </a:solidFill>
                  <a:latin typeface="Calibri"/>
                  <a:ea typeface="Calibri"/>
                  <a:cs typeface="Calibri"/>
                  <a:sym typeface="Calibri"/>
                </a:rPr>
                <a:t>unless</a:t>
              </a:r>
              <a:r>
                <a:rPr lang="en-US" sz="2400" b="1" dirty="0">
                  <a:solidFill>
                    <a:schemeClr val="lt1"/>
                  </a:solidFill>
                  <a:latin typeface="Calibri"/>
                  <a:ea typeface="Calibri"/>
                  <a:cs typeface="Calibri"/>
                  <a:sym typeface="Calibri"/>
                </a:rPr>
                <a:t> they are not regularly connected to water, sewer, and utilities. </a:t>
              </a:r>
            </a:p>
            <a:p>
              <a:pPr marL="342900" marR="0" lvl="1" indent="-342900" rtl="0">
                <a:lnSpc>
                  <a:spcPct val="90000"/>
                </a:lnSpc>
                <a:spcBef>
                  <a:spcPts val="0"/>
                </a:spcBef>
                <a:spcAft>
                  <a:spcPts val="0"/>
                </a:spcAft>
                <a:buClr>
                  <a:schemeClr val="lt1"/>
                </a:buClr>
                <a:buSzPts val="3900"/>
                <a:buFont typeface="Arial" panose="020B0604020202020204" pitchFamily="34" charset="0"/>
                <a:buChar char="•"/>
              </a:pPr>
              <a:endParaRPr sz="2000" b="0" i="0" strike="noStrike" cap="none" dirty="0">
                <a:solidFill>
                  <a:schemeClr val="dk1"/>
                </a:solidFill>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5CBE9"/>
        </a:solidFill>
        <a:effectLst/>
      </p:bgPr>
    </p:bg>
    <p:spTree>
      <p:nvGrpSpPr>
        <p:cNvPr id="1" name="Shape 334"/>
        <p:cNvGrpSpPr/>
        <p:nvPr/>
      </p:nvGrpSpPr>
      <p:grpSpPr>
        <a:xfrm>
          <a:off x="0" y="0"/>
          <a:ext cx="0" cy="0"/>
          <a:chOff x="0" y="0"/>
          <a:chExt cx="0" cy="0"/>
        </a:xfrm>
      </p:grpSpPr>
      <p:sp>
        <p:nvSpPr>
          <p:cNvPr id="336" name="Google Shape;336;p5"/>
          <p:cNvSpPr txBox="1"/>
          <p:nvPr/>
        </p:nvSpPr>
        <p:spPr>
          <a:xfrm>
            <a:off x="741789" y="2637319"/>
            <a:ext cx="5447964" cy="398878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b="1" i="0" u="none" strike="noStrike" cap="none" dirty="0">
                <a:solidFill>
                  <a:srgbClr val="2D175F"/>
                </a:solidFill>
                <a:latin typeface="Arial"/>
                <a:ea typeface="Arial"/>
                <a:cs typeface="Arial"/>
                <a:sym typeface="Arial"/>
              </a:rPr>
              <a:t>Frequently Asked Questions</a:t>
            </a:r>
            <a:r>
              <a:rPr lang="en-US" sz="7200" b="0" i="0" u="none" strike="noStrike" cap="none" dirty="0">
                <a:solidFill>
                  <a:srgbClr val="2D175F"/>
                </a:solidFill>
                <a:latin typeface="Arial"/>
                <a:ea typeface="Arial"/>
                <a:cs typeface="Arial"/>
                <a:sym typeface="Arial"/>
              </a:rPr>
              <a:t> </a:t>
            </a:r>
            <a:endParaRPr b="0" i="0" u="none" strike="noStrike" cap="none" dirty="0">
              <a:solidFill>
                <a:srgbClr val="000000"/>
              </a:solidFill>
              <a:latin typeface="Arial"/>
              <a:ea typeface="Arial"/>
              <a:cs typeface="Arial"/>
              <a:sym typeface="Arial"/>
            </a:endParaRPr>
          </a:p>
        </p:txBody>
      </p:sp>
      <p:grpSp>
        <p:nvGrpSpPr>
          <p:cNvPr id="337" name="Google Shape;337;p5"/>
          <p:cNvGrpSpPr/>
          <p:nvPr/>
        </p:nvGrpSpPr>
        <p:grpSpPr>
          <a:xfrm flipH="1">
            <a:off x="-2149033" y="-41299"/>
            <a:ext cx="3320981" cy="3085717"/>
            <a:chOff x="17259300" y="-209424"/>
            <a:chExt cx="3320981" cy="3085717"/>
          </a:xfrm>
        </p:grpSpPr>
        <p:grpSp>
          <p:nvGrpSpPr>
            <p:cNvPr id="338" name="Google Shape;338;p5"/>
            <p:cNvGrpSpPr/>
            <p:nvPr/>
          </p:nvGrpSpPr>
          <p:grpSpPr>
            <a:xfrm>
              <a:off x="17494177" y="-209424"/>
              <a:ext cx="3086104" cy="3085717"/>
              <a:chOff x="0" y="0"/>
              <a:chExt cx="812800" cy="812700"/>
            </a:xfrm>
          </p:grpSpPr>
          <p:sp>
            <p:nvSpPr>
              <p:cNvPr id="339" name="Google Shape;339;p5"/>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D175F"/>
              </a:solidFill>
              <a:ln>
                <a:noFill/>
              </a:ln>
            </p:spPr>
            <p:txBody>
              <a:bodyPr/>
              <a:lstStyle/>
              <a:p>
                <a:endParaRPr lang="en-US"/>
              </a:p>
            </p:txBody>
          </p:sp>
          <p:sp>
            <p:nvSpPr>
              <p:cNvPr id="340" name="Google Shape;340;p5"/>
              <p:cNvSpPr txBox="1"/>
              <p:nvPr/>
            </p:nvSpPr>
            <p:spPr>
              <a:xfrm flipH="1">
                <a:off x="10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341" name="Google Shape;341;p5"/>
            <p:cNvGrpSpPr/>
            <p:nvPr/>
          </p:nvGrpSpPr>
          <p:grpSpPr>
            <a:xfrm>
              <a:off x="17259300" y="568409"/>
              <a:ext cx="1409261" cy="1409259"/>
              <a:chOff x="0" y="0"/>
              <a:chExt cx="812800" cy="812800"/>
            </a:xfrm>
          </p:grpSpPr>
          <p:sp>
            <p:nvSpPr>
              <p:cNvPr id="342" name="Google Shape;342;p5"/>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sp>
            <p:nvSpPr>
              <p:cNvPr id="343" name="Google Shape;343;p5"/>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grpSp>
        <p:nvGrpSpPr>
          <p:cNvPr id="344" name="Google Shape;344;p5"/>
          <p:cNvGrpSpPr/>
          <p:nvPr/>
        </p:nvGrpSpPr>
        <p:grpSpPr>
          <a:xfrm>
            <a:off x="15060218" y="-41289"/>
            <a:ext cx="3227677" cy="3085741"/>
            <a:chOff x="15288818" y="-152389"/>
            <a:chExt cx="3227677" cy="3085741"/>
          </a:xfrm>
        </p:grpSpPr>
        <p:grpSp>
          <p:nvGrpSpPr>
            <p:cNvPr id="345" name="Google Shape;345;p5"/>
            <p:cNvGrpSpPr/>
            <p:nvPr/>
          </p:nvGrpSpPr>
          <p:grpSpPr>
            <a:xfrm>
              <a:off x="15289198" y="-152389"/>
              <a:ext cx="3227297" cy="3085741"/>
              <a:chOff x="0" y="0"/>
              <a:chExt cx="849982" cy="812700"/>
            </a:xfrm>
          </p:grpSpPr>
          <p:sp>
            <p:nvSpPr>
              <p:cNvPr id="346" name="Google Shape;346;p5"/>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347" name="Google Shape;347;p5"/>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48" name="Google Shape;348;p5"/>
            <p:cNvSpPr txBox="1"/>
            <p:nvPr/>
          </p:nvSpPr>
          <p:spPr>
            <a:xfrm>
              <a:off x="15288818" y="129991"/>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PITC </a:t>
              </a:r>
              <a:r>
                <a:rPr lang="en-US" sz="2400" dirty="0">
                  <a:solidFill>
                    <a:srgbClr val="462D78"/>
                  </a:solidFill>
                </a:rPr>
                <a:t>FAQ’s</a:t>
              </a:r>
              <a:endParaRPr sz="1400" b="0" i="0" u="none" strike="noStrike" cap="none" dirty="0">
                <a:solidFill>
                  <a:srgbClr val="000000"/>
                </a:solidFill>
                <a:latin typeface="Arial"/>
                <a:ea typeface="Arial"/>
                <a:cs typeface="Arial"/>
                <a:sym typeface="Arial"/>
              </a:endParaRPr>
            </a:p>
          </p:txBody>
        </p:sp>
      </p:grpSp>
      <p:grpSp>
        <p:nvGrpSpPr>
          <p:cNvPr id="349" name="Google Shape;349;p5"/>
          <p:cNvGrpSpPr/>
          <p:nvPr/>
        </p:nvGrpSpPr>
        <p:grpSpPr>
          <a:xfrm>
            <a:off x="8770444" y="966681"/>
            <a:ext cx="8918683" cy="10432635"/>
            <a:chOff x="9426327" y="1640898"/>
            <a:chExt cx="8918683" cy="9956996"/>
          </a:xfrm>
        </p:grpSpPr>
        <p:grpSp>
          <p:nvGrpSpPr>
            <p:cNvPr id="350" name="Google Shape;350;p5"/>
            <p:cNvGrpSpPr/>
            <p:nvPr/>
          </p:nvGrpSpPr>
          <p:grpSpPr>
            <a:xfrm>
              <a:off x="9426327" y="3075085"/>
              <a:ext cx="8918683" cy="4381979"/>
              <a:chOff x="0" y="0"/>
              <a:chExt cx="2348938" cy="1154094"/>
            </a:xfrm>
          </p:grpSpPr>
          <p:sp>
            <p:nvSpPr>
              <p:cNvPr id="351" name="Google Shape;351;p5"/>
              <p:cNvSpPr/>
              <p:nvPr/>
            </p:nvSpPr>
            <p:spPr>
              <a:xfrm>
                <a:off x="4899" y="426355"/>
                <a:ext cx="2344039" cy="727739"/>
              </a:xfrm>
              <a:custGeom>
                <a:avLst/>
                <a:gdLst/>
                <a:ahLst/>
                <a:cxnLst/>
                <a:rect l="l" t="t" r="r" b="b"/>
                <a:pathLst>
                  <a:path w="2063005" h="271000" extrusionOk="0">
                    <a:moveTo>
                      <a:pt x="0" y="0"/>
                    </a:moveTo>
                    <a:lnTo>
                      <a:pt x="2063005" y="0"/>
                    </a:lnTo>
                    <a:lnTo>
                      <a:pt x="2063005" y="271000"/>
                    </a:lnTo>
                    <a:lnTo>
                      <a:pt x="0" y="271000"/>
                    </a:lnTo>
                    <a:close/>
                  </a:path>
                </a:pathLst>
              </a:custGeom>
              <a:solidFill>
                <a:srgbClr val="2D175F"/>
              </a:solidFill>
              <a:ln>
                <a:noFill/>
              </a:ln>
            </p:spPr>
            <p:txBody>
              <a:bodyPr/>
              <a:lstStyle/>
              <a:p>
                <a:endParaRPr lang="en-US"/>
              </a:p>
            </p:txBody>
          </p:sp>
          <p:sp>
            <p:nvSpPr>
              <p:cNvPr id="352" name="Google Shape;352;p5"/>
              <p:cNvSpPr txBox="1"/>
              <p:nvPr/>
            </p:nvSpPr>
            <p:spPr>
              <a:xfrm>
                <a:off x="0" y="0"/>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353" name="Google Shape;353;p5"/>
            <p:cNvGrpSpPr/>
            <p:nvPr/>
          </p:nvGrpSpPr>
          <p:grpSpPr>
            <a:xfrm>
              <a:off x="9426327" y="4226562"/>
              <a:ext cx="8918683" cy="6162562"/>
              <a:chOff x="0" y="-63058"/>
              <a:chExt cx="2348938" cy="1623051"/>
            </a:xfrm>
          </p:grpSpPr>
          <p:sp>
            <p:nvSpPr>
              <p:cNvPr id="354" name="Google Shape;354;p5"/>
              <p:cNvSpPr/>
              <p:nvPr/>
            </p:nvSpPr>
            <p:spPr>
              <a:xfrm>
                <a:off x="0" y="832254"/>
                <a:ext cx="2348938" cy="727739"/>
              </a:xfrm>
              <a:custGeom>
                <a:avLst/>
                <a:gdLst/>
                <a:ahLst/>
                <a:cxnLst/>
                <a:rect l="l" t="t" r="r" b="b"/>
                <a:pathLst>
                  <a:path w="2063005" h="271000" extrusionOk="0">
                    <a:moveTo>
                      <a:pt x="0" y="0"/>
                    </a:moveTo>
                    <a:lnTo>
                      <a:pt x="2063005" y="0"/>
                    </a:lnTo>
                    <a:lnTo>
                      <a:pt x="2063005" y="271000"/>
                    </a:lnTo>
                    <a:lnTo>
                      <a:pt x="0" y="271000"/>
                    </a:lnTo>
                    <a:close/>
                  </a:path>
                </a:pathLst>
              </a:custGeom>
              <a:solidFill>
                <a:srgbClr val="2D175F"/>
              </a:solidFill>
              <a:ln>
                <a:noFill/>
              </a:ln>
            </p:spPr>
            <p:txBody>
              <a:bodyPr/>
              <a:lstStyle/>
              <a:p>
                <a:endParaRPr lang="en-US"/>
              </a:p>
            </p:txBody>
          </p:sp>
          <p:sp>
            <p:nvSpPr>
              <p:cNvPr id="355" name="Google Shape;355;p5"/>
              <p:cNvSpPr txBox="1"/>
              <p:nvPr/>
            </p:nvSpPr>
            <p:spPr>
              <a:xfrm>
                <a:off x="4899" y="-63058"/>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58" name="Google Shape;358;p5"/>
            <p:cNvSpPr txBox="1"/>
            <p:nvPr/>
          </p:nvSpPr>
          <p:spPr>
            <a:xfrm>
              <a:off x="9426327" y="5856888"/>
              <a:ext cx="3086120" cy="3086121"/>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359" name="Google Shape;359;p5"/>
            <p:cNvSpPr/>
            <p:nvPr/>
          </p:nvSpPr>
          <p:spPr>
            <a:xfrm>
              <a:off x="17624359" y="4849967"/>
              <a:ext cx="577735" cy="577735"/>
            </a:xfrm>
            <a:custGeom>
              <a:avLst/>
              <a:gdLst/>
              <a:ahLst/>
              <a:cxnLst/>
              <a:rect l="l" t="t" r="r" b="b"/>
              <a:pathLst>
                <a:path w="577735" h="577735" extrusionOk="0">
                  <a:moveTo>
                    <a:pt x="0" y="0"/>
                  </a:moveTo>
                  <a:lnTo>
                    <a:pt x="577736" y="0"/>
                  </a:lnTo>
                  <a:lnTo>
                    <a:pt x="577736" y="577736"/>
                  </a:lnTo>
                  <a:lnTo>
                    <a:pt x="0" y="577736"/>
                  </a:lnTo>
                  <a:lnTo>
                    <a:pt x="0" y="0"/>
                  </a:lnTo>
                  <a:close/>
                </a:path>
              </a:pathLst>
            </a:custGeom>
            <a:blipFill rotWithShape="1">
              <a:blip r:embed="rId3">
                <a:alphaModFix/>
              </a:blip>
              <a:stretch>
                <a:fillRect/>
              </a:stretch>
            </a:blipFill>
            <a:ln>
              <a:noFill/>
            </a:ln>
          </p:spPr>
          <p:txBody>
            <a:bodyPr/>
            <a:lstStyle/>
            <a:p>
              <a:endParaRPr lang="en-US"/>
            </a:p>
          </p:txBody>
        </p:sp>
        <p:sp>
          <p:nvSpPr>
            <p:cNvPr id="360" name="Google Shape;360;p5"/>
            <p:cNvSpPr/>
            <p:nvPr/>
          </p:nvSpPr>
          <p:spPr>
            <a:xfrm>
              <a:off x="17624358" y="7699453"/>
              <a:ext cx="577735" cy="577735"/>
            </a:xfrm>
            <a:custGeom>
              <a:avLst/>
              <a:gdLst/>
              <a:ahLst/>
              <a:cxnLst/>
              <a:rect l="l" t="t" r="r" b="b"/>
              <a:pathLst>
                <a:path w="577735" h="577735" extrusionOk="0">
                  <a:moveTo>
                    <a:pt x="0" y="0"/>
                  </a:moveTo>
                  <a:lnTo>
                    <a:pt x="577736" y="0"/>
                  </a:lnTo>
                  <a:lnTo>
                    <a:pt x="577736" y="577736"/>
                  </a:lnTo>
                  <a:lnTo>
                    <a:pt x="0" y="577736"/>
                  </a:lnTo>
                  <a:lnTo>
                    <a:pt x="0" y="0"/>
                  </a:lnTo>
                  <a:close/>
                </a:path>
              </a:pathLst>
            </a:custGeom>
            <a:blipFill rotWithShape="1">
              <a:blip r:embed="rId3">
                <a:alphaModFix/>
              </a:blip>
              <a:stretch>
                <a:fillRect/>
              </a:stretch>
            </a:blipFill>
            <a:ln>
              <a:noFill/>
            </a:ln>
          </p:spPr>
          <p:txBody>
            <a:bodyPr/>
            <a:lstStyle/>
            <a:p>
              <a:endParaRPr lang="en-US"/>
            </a:p>
          </p:txBody>
        </p:sp>
        <p:grpSp>
          <p:nvGrpSpPr>
            <p:cNvPr id="362" name="Google Shape;362;p5"/>
            <p:cNvGrpSpPr/>
            <p:nvPr/>
          </p:nvGrpSpPr>
          <p:grpSpPr>
            <a:xfrm>
              <a:off x="9426327" y="1640898"/>
              <a:ext cx="8918682" cy="3086094"/>
              <a:chOff x="9426327" y="4003098"/>
              <a:chExt cx="8918682" cy="3086094"/>
            </a:xfrm>
          </p:grpSpPr>
          <p:grpSp>
            <p:nvGrpSpPr>
              <p:cNvPr id="363" name="Google Shape;363;p5"/>
              <p:cNvGrpSpPr/>
              <p:nvPr/>
            </p:nvGrpSpPr>
            <p:grpSpPr>
              <a:xfrm>
                <a:off x="9426327" y="4003098"/>
                <a:ext cx="8918682" cy="3086094"/>
                <a:chOff x="0" y="-10971"/>
                <a:chExt cx="2348953" cy="812800"/>
              </a:xfrm>
            </p:grpSpPr>
            <p:sp>
              <p:nvSpPr>
                <p:cNvPr id="364" name="Google Shape;364;p5"/>
                <p:cNvSpPr/>
                <p:nvPr/>
              </p:nvSpPr>
              <p:spPr>
                <a:xfrm>
                  <a:off x="0" y="0"/>
                  <a:ext cx="2348953" cy="727745"/>
                </a:xfrm>
                <a:custGeom>
                  <a:avLst/>
                  <a:gdLst/>
                  <a:ahLst/>
                  <a:cxnLst/>
                  <a:rect l="l" t="t" r="r" b="b"/>
                  <a:pathLst>
                    <a:path w="2063005" h="271000" extrusionOk="0">
                      <a:moveTo>
                        <a:pt x="0" y="0"/>
                      </a:moveTo>
                      <a:lnTo>
                        <a:pt x="2063005" y="0"/>
                      </a:lnTo>
                      <a:lnTo>
                        <a:pt x="2063005" y="271000"/>
                      </a:lnTo>
                      <a:lnTo>
                        <a:pt x="0" y="271000"/>
                      </a:lnTo>
                      <a:close/>
                    </a:path>
                  </a:pathLst>
                </a:custGeom>
                <a:solidFill>
                  <a:srgbClr val="2D175F"/>
                </a:solidFill>
                <a:ln>
                  <a:noFill/>
                </a:ln>
              </p:spPr>
              <p:txBody>
                <a:bodyPr/>
                <a:lstStyle/>
                <a:p>
                  <a:endParaRPr lang="en-US"/>
                </a:p>
              </p:txBody>
            </p:sp>
            <p:sp>
              <p:nvSpPr>
                <p:cNvPr id="365" name="Google Shape;365;p5"/>
                <p:cNvSpPr txBox="1"/>
                <p:nvPr/>
              </p:nvSpPr>
              <p:spPr>
                <a:xfrm>
                  <a:off x="0" y="-10971"/>
                  <a:ext cx="812800" cy="8128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66" name="Google Shape;366;p5"/>
              <p:cNvSpPr/>
              <p:nvPr/>
            </p:nvSpPr>
            <p:spPr>
              <a:xfrm>
                <a:off x="17624360" y="4191640"/>
                <a:ext cx="577735" cy="577735"/>
              </a:xfrm>
              <a:custGeom>
                <a:avLst/>
                <a:gdLst/>
                <a:ahLst/>
                <a:cxnLst/>
                <a:rect l="l" t="t" r="r" b="b"/>
                <a:pathLst>
                  <a:path w="577735" h="577735" extrusionOk="0">
                    <a:moveTo>
                      <a:pt x="0" y="0"/>
                    </a:moveTo>
                    <a:lnTo>
                      <a:pt x="577736" y="0"/>
                    </a:lnTo>
                    <a:lnTo>
                      <a:pt x="577736" y="577736"/>
                    </a:lnTo>
                    <a:lnTo>
                      <a:pt x="0" y="577736"/>
                    </a:lnTo>
                    <a:lnTo>
                      <a:pt x="0" y="0"/>
                    </a:lnTo>
                    <a:close/>
                  </a:path>
                </a:pathLst>
              </a:custGeom>
              <a:blipFill rotWithShape="1">
                <a:blip r:embed="rId3">
                  <a:alphaModFix/>
                </a:blip>
                <a:stretch>
                  <a:fillRect/>
                </a:stretch>
              </a:blipFill>
              <a:ln>
                <a:noFill/>
              </a:ln>
            </p:spPr>
            <p:txBody>
              <a:bodyPr/>
              <a:lstStyle/>
              <a:p>
                <a:endParaRPr lang="en-US"/>
              </a:p>
            </p:txBody>
          </p:sp>
          <p:sp>
            <p:nvSpPr>
              <p:cNvPr id="367" name="Google Shape;367;p5"/>
              <p:cNvSpPr txBox="1"/>
              <p:nvPr/>
            </p:nvSpPr>
            <p:spPr>
              <a:xfrm>
                <a:off x="9661583" y="4138645"/>
                <a:ext cx="8397599" cy="1691969"/>
              </a:xfrm>
              <a:prstGeom prst="rect">
                <a:avLst/>
              </a:prstGeom>
              <a:noFill/>
              <a:ln>
                <a:noFill/>
              </a:ln>
            </p:spPr>
            <p:txBody>
              <a:bodyPr spcFirstLastPara="1" wrap="square" lIns="0" tIns="0" rIns="0" bIns="0" anchor="t" anchorCtr="0">
                <a:spAutoFit/>
              </a:bodyPr>
              <a:lstStyle/>
              <a:p>
                <a:pPr marL="0" marR="0" lvl="0" indent="0" algn="l" rtl="0">
                  <a:lnSpc>
                    <a:spcPct val="119958"/>
                  </a:lnSpc>
                  <a:spcBef>
                    <a:spcPts val="0"/>
                  </a:spcBef>
                  <a:spcAft>
                    <a:spcPts val="0"/>
                  </a:spcAft>
                  <a:buClr>
                    <a:srgbClr val="000000"/>
                  </a:buClr>
                  <a:buSzPts val="2400"/>
                  <a:buFont typeface="Arial"/>
                  <a:buNone/>
                </a:pPr>
                <a:r>
                  <a:rPr lang="en-US" sz="2400" b="0" i="0" u="none" strike="noStrike" cap="none" dirty="0">
                    <a:solidFill>
                      <a:srgbClr val="E5E6EE"/>
                    </a:solidFill>
                    <a:latin typeface="Arial"/>
                    <a:ea typeface="Arial"/>
                    <a:cs typeface="Arial"/>
                    <a:sym typeface="Arial"/>
                  </a:rPr>
                  <a:t>Why in the winter? </a:t>
                </a:r>
              </a:p>
              <a:p>
                <a:pPr marL="0" marR="0" lvl="0" indent="0" algn="l" rtl="0">
                  <a:lnSpc>
                    <a:spcPct val="119958"/>
                  </a:lnSpc>
                  <a:spcBef>
                    <a:spcPts val="0"/>
                  </a:spcBef>
                  <a:spcAft>
                    <a:spcPts val="0"/>
                  </a:spcAft>
                  <a:buClr>
                    <a:srgbClr val="000000"/>
                  </a:buClr>
                  <a:buSzPts val="2400"/>
                  <a:buFont typeface="Arial"/>
                  <a:buNone/>
                </a:pPr>
                <a:endParaRPr lang="en-US" sz="2400" b="0" i="0" u="none" strike="noStrike" cap="none" dirty="0">
                  <a:solidFill>
                    <a:srgbClr val="E5E6EE"/>
                  </a:solidFill>
                  <a:latin typeface="Arial"/>
                  <a:ea typeface="Arial"/>
                  <a:cs typeface="Arial"/>
                  <a:sym typeface="Arial"/>
                </a:endParaRPr>
              </a:p>
              <a:p>
                <a:pPr marR="0" lvl="0" algn="l" rtl="0">
                  <a:lnSpc>
                    <a:spcPct val="119958"/>
                  </a:lnSpc>
                  <a:spcBef>
                    <a:spcPts val="0"/>
                  </a:spcBef>
                  <a:spcAft>
                    <a:spcPts val="0"/>
                  </a:spcAft>
                  <a:buClr>
                    <a:srgbClr val="000000"/>
                  </a:buClr>
                  <a:buSzPts val="2400"/>
                </a:pPr>
                <a:r>
                  <a:rPr lang="en-US" sz="2400" dirty="0">
                    <a:solidFill>
                      <a:srgbClr val="E5E6EE"/>
                    </a:solidFill>
                  </a:rPr>
                  <a:t>Consistent timeframes allows for consistency and appropriate monitoring</a:t>
                </a:r>
              </a:p>
            </p:txBody>
          </p:sp>
        </p:grpSp>
        <p:sp>
          <p:nvSpPr>
            <p:cNvPr id="368" name="Google Shape;368;p5"/>
            <p:cNvSpPr txBox="1"/>
            <p:nvPr/>
          </p:nvSpPr>
          <p:spPr>
            <a:xfrm>
              <a:off x="9652357" y="4874153"/>
              <a:ext cx="7606993" cy="2361707"/>
            </a:xfrm>
            <a:prstGeom prst="rect">
              <a:avLst/>
            </a:prstGeom>
            <a:noFill/>
            <a:ln>
              <a:noFill/>
            </a:ln>
          </p:spPr>
          <p:txBody>
            <a:bodyPr spcFirstLastPara="1" wrap="square" lIns="0" tIns="0" rIns="0" bIns="0" anchor="t" anchorCtr="0">
              <a:spAutoFit/>
            </a:bodyPr>
            <a:lstStyle/>
            <a:p>
              <a:pPr marL="0" marR="0" lvl="0" indent="0" algn="l" rtl="0">
                <a:lnSpc>
                  <a:spcPct val="119958"/>
                </a:lnSpc>
                <a:spcBef>
                  <a:spcPts val="0"/>
                </a:spcBef>
                <a:spcAft>
                  <a:spcPts val="0"/>
                </a:spcAft>
                <a:buClr>
                  <a:srgbClr val="000000"/>
                </a:buClr>
                <a:buSzPts val="2400"/>
                <a:buFont typeface="Arial"/>
                <a:buNone/>
              </a:pPr>
              <a:r>
                <a:rPr lang="en-US" sz="2400" b="0" i="0" u="none" strike="noStrike" cap="none" dirty="0">
                  <a:solidFill>
                    <a:srgbClr val="E5E6EE"/>
                  </a:solidFill>
                  <a:latin typeface="Arial"/>
                  <a:ea typeface="Arial"/>
                  <a:cs typeface="Arial"/>
                  <a:sym typeface="Arial"/>
                </a:rPr>
                <a:t>Why at night?</a:t>
              </a:r>
            </a:p>
            <a:p>
              <a:pPr marL="0" marR="0" lvl="0" indent="0" algn="l" rtl="0">
                <a:lnSpc>
                  <a:spcPct val="119958"/>
                </a:lnSpc>
                <a:spcBef>
                  <a:spcPts val="0"/>
                </a:spcBef>
                <a:spcAft>
                  <a:spcPts val="0"/>
                </a:spcAft>
                <a:buClr>
                  <a:srgbClr val="000000"/>
                </a:buClr>
                <a:buSzPts val="2400"/>
                <a:buFont typeface="Arial"/>
                <a:buNone/>
              </a:pPr>
              <a:endParaRPr lang="en-US" sz="2400" b="0" i="0" u="none" strike="noStrike" cap="none" dirty="0">
                <a:solidFill>
                  <a:srgbClr val="E5E6EE"/>
                </a:solidFill>
                <a:latin typeface="Arial"/>
                <a:ea typeface="Arial"/>
                <a:cs typeface="Arial"/>
                <a:sym typeface="Arial"/>
              </a:endParaRPr>
            </a:p>
            <a:p>
              <a:pPr>
                <a:lnSpc>
                  <a:spcPct val="119958"/>
                </a:lnSpc>
                <a:buSzPts val="2400"/>
              </a:pPr>
              <a:r>
                <a:rPr lang="en-US" sz="2400" dirty="0">
                  <a:solidFill>
                    <a:srgbClr val="E5E6EE"/>
                  </a:solidFill>
                </a:rPr>
                <a:t>Night setting at the end of the month ensures we are counting those who are only able to access winter resources temporarily (partial months)</a:t>
              </a:r>
              <a:endParaRPr lang="en-US" sz="2400" dirty="0"/>
            </a:p>
            <a:p>
              <a:pPr marL="0" marR="0" lvl="0" indent="0" algn="l" rtl="0">
                <a:lnSpc>
                  <a:spcPct val="119958"/>
                </a:lnSpc>
                <a:spcBef>
                  <a:spcPts val="0"/>
                </a:spcBef>
                <a:spcAft>
                  <a:spcPts val="0"/>
                </a:spcAft>
                <a:buClr>
                  <a:srgbClr val="000000"/>
                </a:buClr>
                <a:buSzPts val="2400"/>
                <a:buFont typeface="Arial"/>
                <a:buNone/>
              </a:pPr>
              <a:endParaRPr sz="1400" b="0" i="0" u="none" strike="noStrike" cap="none" dirty="0">
                <a:solidFill>
                  <a:srgbClr val="000000"/>
                </a:solidFill>
                <a:latin typeface="Arial"/>
                <a:ea typeface="Arial"/>
                <a:cs typeface="Arial"/>
                <a:sym typeface="Arial"/>
              </a:endParaRPr>
            </a:p>
          </p:txBody>
        </p:sp>
        <p:sp>
          <p:nvSpPr>
            <p:cNvPr id="369" name="Google Shape;369;p5"/>
            <p:cNvSpPr txBox="1"/>
            <p:nvPr/>
          </p:nvSpPr>
          <p:spPr>
            <a:xfrm>
              <a:off x="9799882" y="7699453"/>
              <a:ext cx="7459467" cy="246745"/>
            </a:xfrm>
            <a:prstGeom prst="rect">
              <a:avLst/>
            </a:prstGeom>
            <a:noFill/>
            <a:ln>
              <a:noFill/>
            </a:ln>
          </p:spPr>
          <p:txBody>
            <a:bodyPr spcFirstLastPara="1" wrap="square" lIns="0" tIns="0" rIns="0" bIns="0" anchor="t" anchorCtr="0">
              <a:spAutoFit/>
            </a:bodyPr>
            <a:lstStyle/>
            <a:p>
              <a:pPr marL="0" marR="0" lvl="0" indent="0" algn="l" rtl="0">
                <a:lnSpc>
                  <a:spcPct val="119958"/>
                </a:lnSpc>
                <a:spcBef>
                  <a:spcPts val="0"/>
                </a:spcBef>
                <a:spcAft>
                  <a:spcPts val="0"/>
                </a:spcAft>
                <a:buClr>
                  <a:srgbClr val="000000"/>
                </a:buClr>
                <a:buSzPts val="2400"/>
                <a:buFont typeface="Arial"/>
                <a:buNone/>
              </a:pPr>
              <a:endParaRPr sz="1400" b="0" i="0" u="none" strike="noStrike" cap="none" dirty="0">
                <a:solidFill>
                  <a:srgbClr val="000000"/>
                </a:solidFill>
                <a:latin typeface="Arial"/>
                <a:ea typeface="Arial"/>
                <a:cs typeface="Arial"/>
                <a:sym typeface="Arial"/>
              </a:endParaRPr>
            </a:p>
          </p:txBody>
        </p:sp>
        <p:sp>
          <p:nvSpPr>
            <p:cNvPr id="374" name="Google Shape;374;p5"/>
            <p:cNvSpPr txBox="1"/>
            <p:nvPr/>
          </p:nvSpPr>
          <p:spPr>
            <a:xfrm>
              <a:off x="9426327" y="7201253"/>
              <a:ext cx="3085741" cy="3085741"/>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380" name="Google Shape;380;p5"/>
            <p:cNvSpPr txBox="1"/>
            <p:nvPr/>
          </p:nvSpPr>
          <p:spPr>
            <a:xfrm>
              <a:off x="9426327" y="8512153"/>
              <a:ext cx="3085741" cy="3085741"/>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08CC90C9-3F8B-4D3D-D3CC-CA3D13105C47}"/>
              </a:ext>
            </a:extLst>
          </p:cNvPr>
          <p:cNvSpPr txBox="1"/>
          <p:nvPr/>
        </p:nvSpPr>
        <p:spPr>
          <a:xfrm>
            <a:off x="9005700" y="7437858"/>
            <a:ext cx="8683426" cy="2543068"/>
          </a:xfrm>
          <a:prstGeom prst="rect">
            <a:avLst/>
          </a:prstGeom>
          <a:noFill/>
        </p:spPr>
        <p:txBody>
          <a:bodyPr wrap="square">
            <a:spAutoFit/>
          </a:bodyPr>
          <a:lstStyle/>
          <a:p>
            <a:pPr marL="0" marR="0" lvl="0" indent="0" algn="l" rtl="0">
              <a:lnSpc>
                <a:spcPct val="119958"/>
              </a:lnSpc>
              <a:spcBef>
                <a:spcPts val="0"/>
              </a:spcBef>
              <a:spcAft>
                <a:spcPts val="0"/>
              </a:spcAft>
              <a:buClr>
                <a:srgbClr val="000000"/>
              </a:buClr>
              <a:buSzPts val="2400"/>
              <a:buFont typeface="Arial"/>
              <a:buNone/>
            </a:pPr>
            <a:r>
              <a:rPr lang="en-US" sz="2400" b="0" i="0" u="none" strike="noStrike" cap="none" dirty="0">
                <a:solidFill>
                  <a:srgbClr val="E5E6EE"/>
                </a:solidFill>
                <a:latin typeface="Arial"/>
                <a:ea typeface="Arial"/>
                <a:cs typeface="Arial"/>
                <a:sym typeface="Arial"/>
              </a:rPr>
              <a:t>How do we conduct the unsheltered PIT Count?</a:t>
            </a:r>
          </a:p>
          <a:p>
            <a:pPr marL="0" marR="0" lvl="0" indent="0" algn="l" rtl="0">
              <a:lnSpc>
                <a:spcPct val="119958"/>
              </a:lnSpc>
              <a:spcBef>
                <a:spcPts val="0"/>
              </a:spcBef>
              <a:spcAft>
                <a:spcPts val="0"/>
              </a:spcAft>
              <a:buClr>
                <a:srgbClr val="000000"/>
              </a:buClr>
              <a:buSzPts val="2400"/>
              <a:buFont typeface="Arial"/>
              <a:buNone/>
            </a:pPr>
            <a:endParaRPr lang="en-US" sz="2400" b="0" i="0" u="none" strike="noStrike" cap="none" dirty="0">
              <a:solidFill>
                <a:srgbClr val="E5E6EE"/>
              </a:solidFill>
              <a:latin typeface="Arial"/>
              <a:ea typeface="Arial"/>
              <a:cs typeface="Arial"/>
              <a:sym typeface="Arial"/>
            </a:endParaRPr>
          </a:p>
          <a:p>
            <a:pPr marR="0" lvl="0" algn="l" rtl="0">
              <a:lnSpc>
                <a:spcPct val="119958"/>
              </a:lnSpc>
              <a:spcBef>
                <a:spcPts val="0"/>
              </a:spcBef>
              <a:spcAft>
                <a:spcPts val="0"/>
              </a:spcAft>
              <a:buClr>
                <a:srgbClr val="000000"/>
              </a:buClr>
              <a:buSzPts val="2400"/>
            </a:pPr>
            <a:r>
              <a:rPr lang="en-US" sz="2400" dirty="0">
                <a:solidFill>
                  <a:srgbClr val="E5E6EE"/>
                </a:solidFill>
              </a:rPr>
              <a:t>Street Count – through a survey</a:t>
            </a:r>
          </a:p>
          <a:p>
            <a:pPr marR="0" lvl="0" algn="l" rtl="0">
              <a:lnSpc>
                <a:spcPct val="119958"/>
              </a:lnSpc>
              <a:spcBef>
                <a:spcPts val="0"/>
              </a:spcBef>
              <a:spcAft>
                <a:spcPts val="0"/>
              </a:spcAft>
              <a:buClr>
                <a:srgbClr val="000000"/>
              </a:buClr>
              <a:buSzPts val="2400"/>
            </a:pPr>
            <a:endParaRPr lang="en-US" sz="2400" dirty="0">
              <a:solidFill>
                <a:srgbClr val="E5E6EE"/>
              </a:solidFill>
            </a:endParaRPr>
          </a:p>
          <a:p>
            <a:pPr marR="0" lvl="0" algn="l" rtl="0">
              <a:lnSpc>
                <a:spcPct val="119958"/>
              </a:lnSpc>
              <a:spcBef>
                <a:spcPts val="0"/>
              </a:spcBef>
              <a:spcAft>
                <a:spcPts val="0"/>
              </a:spcAft>
              <a:buClr>
                <a:srgbClr val="000000"/>
              </a:buClr>
              <a:buSzPts val="2400"/>
            </a:pPr>
            <a:r>
              <a:rPr lang="en-US" sz="2400" b="0" i="0" u="none" strike="noStrike" cap="none" dirty="0">
                <a:solidFill>
                  <a:srgbClr val="E5E6EE"/>
                </a:solidFill>
                <a:latin typeface="Arial"/>
                <a:ea typeface="Arial"/>
                <a:cs typeface="Arial"/>
                <a:sym typeface="Arial"/>
              </a:rPr>
              <a:t>Service-Based – in-person events, phone calls </a:t>
            </a:r>
            <a:r>
              <a:rPr lang="en-US" b="1" i="0" u="none" strike="noStrike" cap="none" dirty="0">
                <a:solidFill>
                  <a:srgbClr val="E5E6EE"/>
                </a:solidFill>
                <a:latin typeface="Arial"/>
                <a:ea typeface="Arial"/>
                <a:cs typeface="Arial"/>
                <a:sym typeface="Arial"/>
              </a:rPr>
              <a:t>(NOTE: phone calls must take place after the ‘street count’ window is closed and within 7 days following the count).</a:t>
            </a:r>
            <a:endParaRPr lang="en-US" b="1"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B76C0"/>
        </a:solidFill>
        <a:effectLst/>
      </p:bgPr>
    </p:bg>
    <p:spTree>
      <p:nvGrpSpPr>
        <p:cNvPr id="1" name="Shape 559"/>
        <p:cNvGrpSpPr/>
        <p:nvPr/>
      </p:nvGrpSpPr>
      <p:grpSpPr>
        <a:xfrm>
          <a:off x="0" y="0"/>
          <a:ext cx="0" cy="0"/>
          <a:chOff x="0" y="0"/>
          <a:chExt cx="0" cy="0"/>
        </a:xfrm>
      </p:grpSpPr>
      <p:grpSp>
        <p:nvGrpSpPr>
          <p:cNvPr id="560" name="Google Shape;560;g28bd97be4f1_0_139"/>
          <p:cNvGrpSpPr/>
          <p:nvPr/>
        </p:nvGrpSpPr>
        <p:grpSpPr>
          <a:xfrm>
            <a:off x="1208423" y="6773279"/>
            <a:ext cx="3227297" cy="3085741"/>
            <a:chOff x="0" y="0"/>
            <a:chExt cx="849982" cy="812700"/>
          </a:xfrm>
        </p:grpSpPr>
        <p:sp>
          <p:nvSpPr>
            <p:cNvPr id="561" name="Google Shape;561;g28bd97be4f1_0_1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562" name="Google Shape;562;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3" name="Google Shape;563;g28bd97be4f1_0_139"/>
          <p:cNvGrpSpPr/>
          <p:nvPr/>
        </p:nvGrpSpPr>
        <p:grpSpPr>
          <a:xfrm>
            <a:off x="1208423" y="5106386"/>
            <a:ext cx="3227297" cy="3085741"/>
            <a:chOff x="0" y="0"/>
            <a:chExt cx="849982" cy="812700"/>
          </a:xfrm>
        </p:grpSpPr>
        <p:sp>
          <p:nvSpPr>
            <p:cNvPr id="564" name="Google Shape;564;g28bd97be4f1_0_1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565" name="Google Shape;565;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6" name="Google Shape;566;g28bd97be4f1_0_139"/>
          <p:cNvGrpSpPr/>
          <p:nvPr/>
        </p:nvGrpSpPr>
        <p:grpSpPr>
          <a:xfrm>
            <a:off x="1208423" y="3444236"/>
            <a:ext cx="3227297" cy="3085741"/>
            <a:chOff x="0" y="0"/>
            <a:chExt cx="849982" cy="812700"/>
          </a:xfrm>
        </p:grpSpPr>
        <p:sp>
          <p:nvSpPr>
            <p:cNvPr id="567" name="Google Shape;567;g28bd97be4f1_0_1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568" name="Google Shape;568;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9" name="Google Shape;569;g28bd97be4f1_0_139"/>
          <p:cNvGrpSpPr/>
          <p:nvPr/>
        </p:nvGrpSpPr>
        <p:grpSpPr>
          <a:xfrm>
            <a:off x="1208423" y="1763036"/>
            <a:ext cx="3227297" cy="3085741"/>
            <a:chOff x="0" y="0"/>
            <a:chExt cx="849982" cy="812700"/>
          </a:xfrm>
        </p:grpSpPr>
        <p:sp>
          <p:nvSpPr>
            <p:cNvPr id="570" name="Google Shape;570;g28bd97be4f1_0_1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571" name="Google Shape;571;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72" name="Google Shape;572;g28bd97be4f1_0_139"/>
          <p:cNvGrpSpPr/>
          <p:nvPr/>
        </p:nvGrpSpPr>
        <p:grpSpPr>
          <a:xfrm>
            <a:off x="-82477" y="-230145"/>
            <a:ext cx="3085741" cy="3085741"/>
            <a:chOff x="0" y="0"/>
            <a:chExt cx="812700" cy="812700"/>
          </a:xfrm>
        </p:grpSpPr>
        <p:sp>
          <p:nvSpPr>
            <p:cNvPr id="573" name="Google Shape;573;g28bd97be4f1_0_1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574" name="Google Shape;574;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75" name="Google Shape;575;g28bd97be4f1_0_139"/>
          <p:cNvGrpSpPr/>
          <p:nvPr/>
        </p:nvGrpSpPr>
        <p:grpSpPr>
          <a:xfrm>
            <a:off x="530072" y="397176"/>
            <a:ext cx="1409059" cy="1409059"/>
            <a:chOff x="0" y="0"/>
            <a:chExt cx="812700" cy="812700"/>
          </a:xfrm>
        </p:grpSpPr>
        <p:sp>
          <p:nvSpPr>
            <p:cNvPr id="576" name="Google Shape;576;g28bd97be4f1_0_1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577" name="Google Shape;577;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78" name="Google Shape;578;g28bd97be4f1_0_139"/>
          <p:cNvGrpSpPr/>
          <p:nvPr/>
        </p:nvGrpSpPr>
        <p:grpSpPr>
          <a:xfrm>
            <a:off x="17303677" y="1"/>
            <a:ext cx="3085741" cy="3085741"/>
            <a:chOff x="0" y="0"/>
            <a:chExt cx="812700" cy="812700"/>
          </a:xfrm>
        </p:grpSpPr>
        <p:sp>
          <p:nvSpPr>
            <p:cNvPr id="579" name="Google Shape;579;g28bd97be4f1_0_1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E5E6EE"/>
            </a:solidFill>
            <a:ln>
              <a:noFill/>
            </a:ln>
          </p:spPr>
          <p:txBody>
            <a:bodyPr/>
            <a:lstStyle/>
            <a:p>
              <a:endParaRPr lang="en-US"/>
            </a:p>
          </p:txBody>
        </p:sp>
        <p:sp>
          <p:nvSpPr>
            <p:cNvPr id="580" name="Google Shape;580;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81" name="Google Shape;581;g28bd97be4f1_0_139"/>
          <p:cNvGrpSpPr/>
          <p:nvPr/>
        </p:nvGrpSpPr>
        <p:grpSpPr>
          <a:xfrm>
            <a:off x="17303675" y="608196"/>
            <a:ext cx="1409059" cy="1409059"/>
            <a:chOff x="0" y="0"/>
            <a:chExt cx="812700" cy="812700"/>
          </a:xfrm>
        </p:grpSpPr>
        <p:sp>
          <p:nvSpPr>
            <p:cNvPr id="582" name="Google Shape;582;g28bd97be4f1_0_13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462D78"/>
            </a:solidFill>
            <a:ln>
              <a:noFill/>
            </a:ln>
          </p:spPr>
          <p:txBody>
            <a:bodyPr/>
            <a:lstStyle/>
            <a:p>
              <a:endParaRPr lang="en-US"/>
            </a:p>
          </p:txBody>
        </p:sp>
        <p:sp>
          <p:nvSpPr>
            <p:cNvPr id="583" name="Google Shape;583;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84" name="Google Shape;584;g28bd97be4f1_0_139"/>
          <p:cNvSpPr txBox="1"/>
          <p:nvPr/>
        </p:nvSpPr>
        <p:spPr>
          <a:xfrm>
            <a:off x="6865004" y="2874903"/>
            <a:ext cx="10965600" cy="1108200"/>
          </a:xfrm>
          <a:prstGeom prst="rect">
            <a:avLst/>
          </a:prstGeom>
          <a:noFill/>
          <a:ln>
            <a:noFill/>
          </a:ln>
        </p:spPr>
        <p:txBody>
          <a:bodyPr spcFirstLastPara="1" wrap="square" lIns="0" tIns="0" rIns="0" bIns="0" anchor="t" anchorCtr="0">
            <a:spAutoFit/>
          </a:bodyPr>
          <a:lstStyle/>
          <a:p>
            <a:pPr marL="0" marR="0" lvl="0" indent="0" algn="ctr" rtl="0">
              <a:lnSpc>
                <a:spcPct val="120000"/>
              </a:lnSpc>
              <a:spcBef>
                <a:spcPts val="0"/>
              </a:spcBef>
              <a:spcAft>
                <a:spcPts val="0"/>
              </a:spcAft>
              <a:buClr>
                <a:srgbClr val="000000"/>
              </a:buClr>
              <a:buSzPts val="7200"/>
              <a:buFont typeface="Arial"/>
              <a:buNone/>
            </a:pPr>
            <a:r>
              <a:rPr lang="en-US" sz="7200" b="1" i="0" u="none" strike="noStrike" cap="none">
                <a:solidFill>
                  <a:schemeClr val="lt1"/>
                </a:solidFill>
                <a:latin typeface="Arial"/>
                <a:ea typeface="Arial"/>
                <a:cs typeface="Arial"/>
                <a:sym typeface="Arial"/>
              </a:rPr>
              <a:t>Street Based Count</a:t>
            </a:r>
            <a:endParaRPr sz="1400" b="1" i="0" u="none" strike="noStrike" cap="none">
              <a:solidFill>
                <a:schemeClr val="lt1"/>
              </a:solidFill>
              <a:latin typeface="Arial"/>
              <a:ea typeface="Arial"/>
              <a:cs typeface="Arial"/>
              <a:sym typeface="Arial"/>
            </a:endParaRPr>
          </a:p>
        </p:txBody>
      </p:sp>
      <p:sp>
        <p:nvSpPr>
          <p:cNvPr id="585" name="Google Shape;585;g28bd97be4f1_0_139"/>
          <p:cNvSpPr txBox="1"/>
          <p:nvPr/>
        </p:nvSpPr>
        <p:spPr>
          <a:xfrm>
            <a:off x="1208423" y="706357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Survey </a:t>
            </a:r>
            <a:endParaRPr sz="1400" b="0" i="0" u="none" strike="noStrike" cap="none">
              <a:solidFill>
                <a:srgbClr val="000000"/>
              </a:solidFill>
              <a:latin typeface="Arial"/>
              <a:ea typeface="Arial"/>
              <a:cs typeface="Arial"/>
              <a:sym typeface="Arial"/>
            </a:endParaRPr>
          </a:p>
        </p:txBody>
      </p:sp>
      <p:sp>
        <p:nvSpPr>
          <p:cNvPr id="586" name="Google Shape;586;g28bd97be4f1_0_139"/>
          <p:cNvSpPr txBox="1"/>
          <p:nvPr/>
        </p:nvSpPr>
        <p:spPr>
          <a:xfrm>
            <a:off x="1208423" y="540873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Service Based Count </a:t>
            </a:r>
            <a:endParaRPr sz="1400" b="0" i="0" u="none" strike="noStrike" cap="none">
              <a:solidFill>
                <a:srgbClr val="000000"/>
              </a:solidFill>
              <a:latin typeface="Arial"/>
              <a:ea typeface="Arial"/>
              <a:cs typeface="Arial"/>
              <a:sym typeface="Arial"/>
            </a:endParaRPr>
          </a:p>
        </p:txBody>
      </p:sp>
      <p:sp>
        <p:nvSpPr>
          <p:cNvPr id="587" name="Google Shape;587;g28bd97be4f1_0_139"/>
          <p:cNvSpPr txBox="1"/>
          <p:nvPr/>
        </p:nvSpPr>
        <p:spPr>
          <a:xfrm>
            <a:off x="1208423" y="3753929"/>
            <a:ext cx="3227400" cy="4617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3000"/>
              <a:buFont typeface="Arial"/>
              <a:buNone/>
            </a:pPr>
            <a:r>
              <a:rPr lang="en-US" sz="3000" b="1" i="0" u="none" strike="noStrike" cap="none">
                <a:solidFill>
                  <a:srgbClr val="462D78"/>
                </a:solidFill>
                <a:latin typeface="Arial"/>
                <a:ea typeface="Arial"/>
                <a:cs typeface="Arial"/>
                <a:sym typeface="Arial"/>
              </a:rPr>
              <a:t>Street Count</a:t>
            </a:r>
            <a:endParaRPr sz="3000" b="1" i="0" u="none" strike="noStrike" cap="none">
              <a:solidFill>
                <a:srgbClr val="000000"/>
              </a:solidFill>
              <a:latin typeface="Arial"/>
              <a:ea typeface="Arial"/>
              <a:cs typeface="Arial"/>
              <a:sym typeface="Arial"/>
            </a:endParaRPr>
          </a:p>
        </p:txBody>
      </p:sp>
      <p:sp>
        <p:nvSpPr>
          <p:cNvPr id="588" name="Google Shape;588;g28bd97be4f1_0_139"/>
          <p:cNvSpPr txBox="1"/>
          <p:nvPr/>
        </p:nvSpPr>
        <p:spPr>
          <a:xfrm>
            <a:off x="1132223" y="2072729"/>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PIT Count 101</a:t>
            </a:r>
            <a:endParaRPr sz="2400" b="0" i="0" u="none" strike="noStrike" cap="none">
              <a:solidFill>
                <a:srgbClr val="000000"/>
              </a:solidFill>
              <a:latin typeface="Arial"/>
              <a:ea typeface="Arial"/>
              <a:cs typeface="Arial"/>
              <a:sym typeface="Arial"/>
            </a:endParaRPr>
          </a:p>
        </p:txBody>
      </p:sp>
      <p:grpSp>
        <p:nvGrpSpPr>
          <p:cNvPr id="589" name="Google Shape;589;g28bd97be4f1_0_139"/>
          <p:cNvGrpSpPr/>
          <p:nvPr/>
        </p:nvGrpSpPr>
        <p:grpSpPr>
          <a:xfrm>
            <a:off x="1227123" y="8440304"/>
            <a:ext cx="3227297" cy="3085741"/>
            <a:chOff x="0" y="0"/>
            <a:chExt cx="849982" cy="812700"/>
          </a:xfrm>
        </p:grpSpPr>
        <p:sp>
          <p:nvSpPr>
            <p:cNvPr id="590" name="Google Shape;590;g28bd97be4f1_0_13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591" name="Google Shape;591;g28bd97be4f1_0_13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92" name="Google Shape;592;g28bd97be4f1_0_139"/>
          <p:cNvSpPr txBox="1"/>
          <p:nvPr/>
        </p:nvSpPr>
        <p:spPr>
          <a:xfrm>
            <a:off x="1227073" y="8718404"/>
            <a:ext cx="3227400" cy="443198"/>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dirty="0">
                <a:solidFill>
                  <a:srgbClr val="462D78"/>
                </a:solidFill>
              </a:rPr>
              <a:t>Q&amp;A</a:t>
            </a:r>
            <a:endParaRPr sz="1400" b="0" i="0" u="none" strike="noStrike" cap="none" dirty="0">
              <a:solidFill>
                <a:srgbClr val="000000"/>
              </a:solidFill>
              <a:latin typeface="Arial"/>
              <a:ea typeface="Arial"/>
              <a:cs typeface="Arial"/>
              <a:sym typeface="Arial"/>
            </a:endParaRPr>
          </a:p>
        </p:txBody>
      </p:sp>
      <p:sp>
        <p:nvSpPr>
          <p:cNvPr id="593" name="Google Shape;593;g28bd97be4f1_0_139"/>
          <p:cNvSpPr txBox="1"/>
          <p:nvPr/>
        </p:nvSpPr>
        <p:spPr>
          <a:xfrm>
            <a:off x="8085221" y="4215625"/>
            <a:ext cx="8461902" cy="4542900"/>
          </a:xfrm>
          <a:prstGeom prst="rect">
            <a:avLst/>
          </a:prstGeom>
          <a:noFill/>
          <a:ln>
            <a:noFill/>
          </a:ln>
        </p:spPr>
        <p:txBody>
          <a:bodyPr spcFirstLastPara="1" wrap="square" lIns="91425" tIns="45700" rIns="91425" bIns="45700" anchor="t" anchorCtr="0">
            <a:normAutofit/>
          </a:bodyPr>
          <a:lstStyle/>
          <a:p>
            <a:pPr marL="0" marR="0" lvl="0" indent="0" algn="r" rtl="0">
              <a:lnSpc>
                <a:spcPct val="90000"/>
              </a:lnSpc>
              <a:spcBef>
                <a:spcPts val="1000"/>
              </a:spcBef>
              <a:spcAft>
                <a:spcPts val="0"/>
              </a:spcAft>
              <a:buClr>
                <a:srgbClr val="000000"/>
              </a:buClr>
              <a:buSzPts val="4900"/>
              <a:buFont typeface="Arial"/>
              <a:buNone/>
            </a:pPr>
            <a:r>
              <a:rPr lang="en-US" sz="4900" b="1" i="0" u="none" strike="noStrike" cap="none" dirty="0">
                <a:solidFill>
                  <a:srgbClr val="C9DAF8"/>
                </a:solidFill>
                <a:latin typeface="Calibri"/>
                <a:ea typeface="Calibri"/>
                <a:cs typeface="Calibri"/>
                <a:sym typeface="Calibri"/>
              </a:rPr>
              <a:t>Survey Key Reminders</a:t>
            </a:r>
          </a:p>
          <a:p>
            <a:pPr marL="0" marR="0" lvl="0" indent="0" algn="r" rtl="0">
              <a:lnSpc>
                <a:spcPct val="90000"/>
              </a:lnSpc>
              <a:spcBef>
                <a:spcPts val="1000"/>
              </a:spcBef>
              <a:spcAft>
                <a:spcPts val="0"/>
              </a:spcAft>
              <a:buClr>
                <a:srgbClr val="000000"/>
              </a:buClr>
              <a:buSzPts val="4900"/>
              <a:buFont typeface="Arial"/>
              <a:buNone/>
            </a:pPr>
            <a:r>
              <a:rPr lang="en-US" sz="4900" b="1" i="0" u="none" strike="noStrike" cap="none" dirty="0">
                <a:solidFill>
                  <a:srgbClr val="C9DAF8"/>
                </a:solidFill>
                <a:latin typeface="Calibri"/>
                <a:ea typeface="Calibri"/>
                <a:cs typeface="Calibri"/>
                <a:sym typeface="Calibri"/>
              </a:rPr>
              <a:t>The Interview </a:t>
            </a:r>
            <a:endParaRPr sz="4900" b="1" i="0" u="none" strike="noStrike" cap="none" dirty="0">
              <a:solidFill>
                <a:srgbClr val="C9DAF8"/>
              </a:solidFill>
              <a:latin typeface="Calibri"/>
              <a:ea typeface="Calibri"/>
              <a:cs typeface="Calibri"/>
              <a:sym typeface="Calibri"/>
            </a:endParaRPr>
          </a:p>
          <a:p>
            <a:pPr marL="0" marR="0" lvl="0" indent="0" algn="r" rtl="0">
              <a:lnSpc>
                <a:spcPct val="90000"/>
              </a:lnSpc>
              <a:spcBef>
                <a:spcPts val="1000"/>
              </a:spcBef>
              <a:spcAft>
                <a:spcPts val="0"/>
              </a:spcAft>
              <a:buClr>
                <a:srgbClr val="000000"/>
              </a:buClr>
              <a:buSzPts val="4900"/>
              <a:buFont typeface="Arial"/>
              <a:buNone/>
            </a:pPr>
            <a:r>
              <a:rPr lang="en-US" sz="4900" b="1" i="0" u="none" strike="noStrike" cap="none" dirty="0">
                <a:solidFill>
                  <a:srgbClr val="C9DAF8"/>
                </a:solidFill>
                <a:latin typeface="Calibri"/>
                <a:ea typeface="Calibri"/>
                <a:cs typeface="Calibri"/>
                <a:sym typeface="Calibri"/>
              </a:rPr>
              <a:t>Locations</a:t>
            </a:r>
          </a:p>
          <a:p>
            <a:pPr marL="0" marR="0" lvl="0" indent="0" algn="r" rtl="0">
              <a:lnSpc>
                <a:spcPct val="90000"/>
              </a:lnSpc>
              <a:spcBef>
                <a:spcPts val="1000"/>
              </a:spcBef>
              <a:spcAft>
                <a:spcPts val="0"/>
              </a:spcAft>
              <a:buClr>
                <a:srgbClr val="000000"/>
              </a:buClr>
              <a:buSzPts val="4900"/>
              <a:buFont typeface="Arial"/>
              <a:buNone/>
            </a:pPr>
            <a:r>
              <a:rPr lang="en-US" sz="4900" b="1" i="0" u="none" strike="noStrike" cap="none" dirty="0">
                <a:solidFill>
                  <a:srgbClr val="C9DAF8"/>
                </a:solidFill>
                <a:latin typeface="Calibri"/>
                <a:ea typeface="Calibri"/>
                <a:cs typeface="Calibri"/>
                <a:sym typeface="Calibri"/>
              </a:rPr>
              <a:t>Privacy and Confidentiality </a:t>
            </a:r>
            <a:endParaRPr sz="4900" b="1" i="0" u="none" strike="noStrike" cap="none" dirty="0">
              <a:solidFill>
                <a:srgbClr val="C9DAF8"/>
              </a:solidFill>
              <a:latin typeface="Calibri"/>
              <a:ea typeface="Calibri"/>
              <a:cs typeface="Calibri"/>
              <a:sym typeface="Calibri"/>
            </a:endParaRPr>
          </a:p>
        </p:txBody>
      </p:sp>
      <p:sp>
        <p:nvSpPr>
          <p:cNvPr id="594" name="Google Shape;594;g28bd97be4f1_0_139"/>
          <p:cNvSpPr/>
          <p:nvPr/>
        </p:nvSpPr>
        <p:spPr>
          <a:xfrm>
            <a:off x="323125" y="3753925"/>
            <a:ext cx="809100" cy="461700"/>
          </a:xfrm>
          <a:prstGeom prst="rightArrow">
            <a:avLst>
              <a:gd name="adj1" fmla="val 50000"/>
              <a:gd name="adj2" fmla="val 50000"/>
            </a:avLst>
          </a:prstGeom>
          <a:solidFill>
            <a:srgbClr val="2D175F"/>
          </a:solidFill>
          <a:ln w="9525" cap="flat" cmpd="sng">
            <a:solidFill>
              <a:srgbClr val="2D175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598"/>
        <p:cNvGrpSpPr/>
        <p:nvPr/>
      </p:nvGrpSpPr>
      <p:grpSpPr>
        <a:xfrm>
          <a:off x="0" y="0"/>
          <a:ext cx="0" cy="0"/>
          <a:chOff x="0" y="0"/>
          <a:chExt cx="0" cy="0"/>
        </a:xfrm>
      </p:grpSpPr>
      <p:grpSp>
        <p:nvGrpSpPr>
          <p:cNvPr id="599" name="Google Shape;599;g28bd97be4f1_0_177"/>
          <p:cNvGrpSpPr/>
          <p:nvPr/>
        </p:nvGrpSpPr>
        <p:grpSpPr>
          <a:xfrm>
            <a:off x="5147312" y="-37"/>
            <a:ext cx="13140588" cy="10287066"/>
            <a:chOff x="-71339" y="0"/>
            <a:chExt cx="1138709" cy="2709333"/>
          </a:xfrm>
        </p:grpSpPr>
        <p:sp>
          <p:nvSpPr>
            <p:cNvPr id="600" name="Google Shape;600;g28bd97be4f1_0_177"/>
            <p:cNvSpPr/>
            <p:nvPr/>
          </p:nvSpPr>
          <p:spPr>
            <a:xfrm>
              <a:off x="-71339" y="0"/>
              <a:ext cx="1138709" cy="2709333"/>
            </a:xfrm>
            <a:custGeom>
              <a:avLst/>
              <a:gdLst/>
              <a:ahLst/>
              <a:cxnLst/>
              <a:rect l="l" t="t" r="r" b="b"/>
              <a:pathLst>
                <a:path w="1138709" h="2709333" extrusionOk="0">
                  <a:moveTo>
                    <a:pt x="0" y="0"/>
                  </a:moveTo>
                  <a:lnTo>
                    <a:pt x="1138709" y="0"/>
                  </a:lnTo>
                  <a:lnTo>
                    <a:pt x="1138709" y="2709333"/>
                  </a:lnTo>
                  <a:lnTo>
                    <a:pt x="0" y="2709333"/>
                  </a:lnTo>
                  <a:close/>
                </a:path>
              </a:pathLst>
            </a:custGeom>
            <a:solidFill>
              <a:srgbClr val="2B76C0"/>
            </a:solidFill>
            <a:ln>
              <a:noFill/>
            </a:ln>
          </p:spPr>
          <p:txBody>
            <a:bodyPr/>
            <a:lstStyle/>
            <a:p>
              <a:endParaRPr lang="en-US"/>
            </a:p>
          </p:txBody>
        </p:sp>
        <p:sp>
          <p:nvSpPr>
            <p:cNvPr id="601" name="Google Shape;601;g28bd97be4f1_0_177"/>
            <p:cNvSpPr txBox="1"/>
            <p:nvPr/>
          </p:nvSpPr>
          <p:spPr>
            <a:xfrm>
              <a:off x="0" y="0"/>
              <a:ext cx="812700" cy="812700"/>
            </a:xfrm>
            <a:prstGeom prst="rect">
              <a:avLst/>
            </a:prstGeom>
            <a:solidFill>
              <a:srgbClr val="2B76C0"/>
            </a:solid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602" name="Google Shape;602;g28bd97be4f1_0_177"/>
          <p:cNvSpPr txBox="1"/>
          <p:nvPr/>
        </p:nvSpPr>
        <p:spPr>
          <a:xfrm>
            <a:off x="5820505" y="2120162"/>
            <a:ext cx="12325833" cy="6042680"/>
          </a:xfrm>
          <a:prstGeom prst="rect">
            <a:avLst/>
          </a:prstGeom>
          <a:noFill/>
          <a:ln>
            <a:noFill/>
          </a:ln>
        </p:spPr>
        <p:txBody>
          <a:bodyPr spcFirstLastPara="1" wrap="square" lIns="0" tIns="0" rIns="0" bIns="0" anchor="t" anchorCtr="0">
            <a:spAutoFit/>
          </a:bodyPr>
          <a:lstStyle/>
          <a:p>
            <a:pPr marL="457200" marR="0" lvl="0" indent="-457200" algn="l" rtl="0">
              <a:lnSpc>
                <a:spcPct val="100000"/>
              </a:lnSpc>
              <a:spcBef>
                <a:spcPts val="1000"/>
              </a:spcBef>
              <a:spcAft>
                <a:spcPts val="0"/>
              </a:spcAft>
              <a:buClr>
                <a:schemeClr val="lt1"/>
              </a:buClr>
              <a:buSzPts val="3900"/>
              <a:buFont typeface="Calibri"/>
              <a:buChar char="●"/>
            </a:pPr>
            <a:r>
              <a:rPr lang="en-US" sz="3900" b="0" i="0" u="none" strike="noStrike" cap="none" dirty="0">
                <a:solidFill>
                  <a:schemeClr val="lt1"/>
                </a:solidFill>
                <a:latin typeface="Calibri"/>
                <a:ea typeface="Calibri"/>
                <a:cs typeface="Calibri"/>
                <a:sym typeface="Calibri"/>
              </a:rPr>
              <a:t>You are speaking to highly vulnerable people and asking some very sensitive questions. </a:t>
            </a:r>
          </a:p>
          <a:p>
            <a:pPr marL="457200" marR="0" lvl="0" indent="-457200" algn="l" rtl="0">
              <a:lnSpc>
                <a:spcPct val="100000"/>
              </a:lnSpc>
              <a:spcBef>
                <a:spcPts val="1000"/>
              </a:spcBef>
              <a:spcAft>
                <a:spcPts val="0"/>
              </a:spcAft>
              <a:buClr>
                <a:schemeClr val="lt1"/>
              </a:buClr>
              <a:buSzPts val="3900"/>
              <a:buFont typeface="Calibri"/>
              <a:buChar char="●"/>
            </a:pPr>
            <a:r>
              <a:rPr lang="en-US" sz="3900" b="0" i="0" u="none" strike="noStrike" cap="none" dirty="0">
                <a:solidFill>
                  <a:schemeClr val="lt1"/>
                </a:solidFill>
                <a:latin typeface="Calibri"/>
                <a:ea typeface="Calibri"/>
                <a:cs typeface="Calibri"/>
                <a:sym typeface="Calibri"/>
              </a:rPr>
              <a:t>Always lead with respect</a:t>
            </a:r>
            <a:r>
              <a:rPr lang="en-US" sz="3900" dirty="0">
                <a:solidFill>
                  <a:schemeClr val="lt1"/>
                </a:solidFill>
                <a:latin typeface="Calibri"/>
                <a:ea typeface="Calibri"/>
                <a:cs typeface="Calibri"/>
                <a:sym typeface="Calibri"/>
              </a:rPr>
              <a:t>.</a:t>
            </a:r>
            <a:endParaRPr sz="39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1000"/>
              </a:spcBef>
              <a:spcAft>
                <a:spcPts val="0"/>
              </a:spcAft>
              <a:buClr>
                <a:schemeClr val="lt1"/>
              </a:buClr>
              <a:buSzPts val="3900"/>
              <a:buFont typeface="Calibri"/>
              <a:buChar char="●"/>
            </a:pPr>
            <a:r>
              <a:rPr lang="en-US" sz="3900" b="0" i="0" u="none" strike="noStrike" cap="none" dirty="0">
                <a:solidFill>
                  <a:schemeClr val="lt1"/>
                </a:solidFill>
                <a:latin typeface="Calibri"/>
                <a:ea typeface="Calibri"/>
                <a:cs typeface="Calibri"/>
                <a:sym typeface="Calibri"/>
              </a:rPr>
              <a:t>Everyone has the right to refuse to answer any or all of your questions. </a:t>
            </a:r>
            <a:endParaRPr sz="39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1000"/>
              </a:spcBef>
              <a:spcAft>
                <a:spcPts val="0"/>
              </a:spcAft>
              <a:buClr>
                <a:schemeClr val="lt1"/>
              </a:buClr>
              <a:buSzPts val="3900"/>
              <a:buFont typeface="Calibri"/>
              <a:buChar char="●"/>
            </a:pPr>
            <a:r>
              <a:rPr lang="en-US" sz="3900" b="0" i="0" u="none" strike="noStrike" cap="none" dirty="0">
                <a:solidFill>
                  <a:schemeClr val="lt1"/>
                </a:solidFill>
                <a:latin typeface="Calibri"/>
                <a:ea typeface="Calibri"/>
                <a:cs typeface="Calibri"/>
                <a:sym typeface="Calibri"/>
              </a:rPr>
              <a:t>Ask all questions, unless the person has already given the answer to the question over the course of your conversation.</a:t>
            </a:r>
            <a:endParaRPr sz="39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1000"/>
              </a:spcBef>
              <a:spcAft>
                <a:spcPts val="0"/>
              </a:spcAft>
              <a:buClr>
                <a:schemeClr val="lt1"/>
              </a:buClr>
              <a:buSzPts val="3900"/>
              <a:buFont typeface="Calibri"/>
              <a:buChar char="●"/>
            </a:pPr>
            <a:r>
              <a:rPr lang="en-US" sz="3900" b="0" i="0" u="none" strike="noStrike" cap="none" dirty="0">
                <a:solidFill>
                  <a:schemeClr val="lt1"/>
                </a:solidFill>
                <a:latin typeface="Calibri"/>
                <a:ea typeface="Calibri"/>
                <a:cs typeface="Calibri"/>
                <a:sym typeface="Calibri"/>
              </a:rPr>
              <a:t>Always ask questions </a:t>
            </a:r>
            <a:r>
              <a:rPr lang="en-US" sz="3900" b="1" i="0" u="sng" strike="noStrike" cap="none" dirty="0">
                <a:solidFill>
                  <a:schemeClr val="lt1"/>
                </a:solidFill>
                <a:latin typeface="Calibri"/>
                <a:ea typeface="Calibri"/>
                <a:cs typeface="Calibri"/>
                <a:sym typeface="Calibri"/>
              </a:rPr>
              <a:t>exactly</a:t>
            </a:r>
            <a:r>
              <a:rPr lang="en-US" sz="3900" b="0" i="0" u="none" strike="noStrike" cap="none" dirty="0">
                <a:solidFill>
                  <a:schemeClr val="lt1"/>
                </a:solidFill>
                <a:latin typeface="Calibri"/>
                <a:ea typeface="Calibri"/>
                <a:cs typeface="Calibri"/>
                <a:sym typeface="Calibri"/>
              </a:rPr>
              <a:t> as they are written</a:t>
            </a:r>
            <a:r>
              <a:rPr lang="en-US" sz="3900" dirty="0">
                <a:solidFill>
                  <a:schemeClr val="lt1"/>
                </a:solidFill>
                <a:latin typeface="Calibri"/>
                <a:ea typeface="Calibri"/>
                <a:cs typeface="Calibri"/>
                <a:sym typeface="Calibri"/>
              </a:rPr>
              <a:t>.</a:t>
            </a:r>
          </a:p>
        </p:txBody>
      </p:sp>
      <p:grpSp>
        <p:nvGrpSpPr>
          <p:cNvPr id="603" name="Google Shape;603;g28bd97be4f1_0_177"/>
          <p:cNvGrpSpPr/>
          <p:nvPr/>
        </p:nvGrpSpPr>
        <p:grpSpPr>
          <a:xfrm flipH="1">
            <a:off x="-2252500" y="9307975"/>
            <a:ext cx="3320618" cy="3315886"/>
            <a:chOff x="17259300" y="9258300"/>
            <a:chExt cx="3320618" cy="3315886"/>
          </a:xfrm>
        </p:grpSpPr>
        <p:grpSp>
          <p:nvGrpSpPr>
            <p:cNvPr id="604" name="Google Shape;604;g28bd97be4f1_0_177"/>
            <p:cNvGrpSpPr/>
            <p:nvPr/>
          </p:nvGrpSpPr>
          <p:grpSpPr>
            <a:xfrm>
              <a:off x="17494177" y="9488445"/>
              <a:ext cx="3085741" cy="3085741"/>
              <a:chOff x="0" y="0"/>
              <a:chExt cx="812700" cy="812700"/>
            </a:xfrm>
          </p:grpSpPr>
          <p:sp>
            <p:nvSpPr>
              <p:cNvPr id="605" name="Google Shape;605;g28bd97be4f1_0_177"/>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A5CBE9"/>
              </a:solidFill>
              <a:ln>
                <a:noFill/>
              </a:ln>
            </p:spPr>
            <p:txBody>
              <a:bodyPr/>
              <a:lstStyle/>
              <a:p>
                <a:endParaRPr lang="en-US"/>
              </a:p>
            </p:txBody>
          </p:sp>
          <p:sp>
            <p:nvSpPr>
              <p:cNvPr id="606" name="Google Shape;606;g28bd97be4f1_0_177"/>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607" name="Google Shape;607;g28bd97be4f1_0_177"/>
            <p:cNvGrpSpPr/>
            <p:nvPr/>
          </p:nvGrpSpPr>
          <p:grpSpPr>
            <a:xfrm>
              <a:off x="17259300" y="9258300"/>
              <a:ext cx="1409059" cy="1409059"/>
              <a:chOff x="0" y="0"/>
              <a:chExt cx="812700" cy="812700"/>
            </a:xfrm>
          </p:grpSpPr>
          <p:sp>
            <p:nvSpPr>
              <p:cNvPr id="608" name="Google Shape;608;g28bd97be4f1_0_177"/>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sp>
            <p:nvSpPr>
              <p:cNvPr id="609" name="Google Shape;609;g28bd97be4f1_0_177"/>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grpSp>
        <p:nvGrpSpPr>
          <p:cNvPr id="610" name="Google Shape;610;g28bd97be4f1_0_177"/>
          <p:cNvGrpSpPr/>
          <p:nvPr/>
        </p:nvGrpSpPr>
        <p:grpSpPr>
          <a:xfrm>
            <a:off x="15060598" y="11"/>
            <a:ext cx="3227297" cy="3085741"/>
            <a:chOff x="0" y="0"/>
            <a:chExt cx="849982" cy="812700"/>
          </a:xfrm>
        </p:grpSpPr>
        <p:sp>
          <p:nvSpPr>
            <p:cNvPr id="611" name="Google Shape;611;g28bd97be4f1_0_177"/>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612" name="Google Shape;612;g28bd97be4f1_0_177"/>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613" name="Google Shape;613;g28bd97be4f1_0_177"/>
          <p:cNvSpPr txBox="1"/>
          <p:nvPr/>
        </p:nvSpPr>
        <p:spPr>
          <a:xfrm>
            <a:off x="15060598" y="309704"/>
            <a:ext cx="3227400" cy="369300"/>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a:solidFill>
                  <a:srgbClr val="462D78"/>
                </a:solidFill>
                <a:latin typeface="Arial"/>
                <a:ea typeface="Arial"/>
                <a:cs typeface="Arial"/>
                <a:sym typeface="Arial"/>
              </a:rPr>
              <a:t>Street Based Count</a:t>
            </a:r>
            <a:endParaRPr sz="1400" b="0" i="0" u="none" strike="noStrike" cap="none">
              <a:solidFill>
                <a:srgbClr val="000000"/>
              </a:solidFill>
              <a:latin typeface="Arial"/>
              <a:ea typeface="Arial"/>
              <a:cs typeface="Arial"/>
              <a:sym typeface="Arial"/>
            </a:endParaRPr>
          </a:p>
        </p:txBody>
      </p:sp>
      <p:sp>
        <p:nvSpPr>
          <p:cNvPr id="615" name="Google Shape;615;g28bd97be4f1_0_177"/>
          <p:cNvSpPr txBox="1"/>
          <p:nvPr/>
        </p:nvSpPr>
        <p:spPr>
          <a:xfrm>
            <a:off x="598374" y="3147110"/>
            <a:ext cx="4572802" cy="3988784"/>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7200"/>
              <a:buFont typeface="Arial"/>
              <a:buNone/>
            </a:pPr>
            <a:r>
              <a:rPr lang="en-US" sz="7200" b="0" i="0" u="none" strike="noStrike" cap="none" dirty="0">
                <a:solidFill>
                  <a:srgbClr val="E5E6EE"/>
                </a:solidFill>
                <a:latin typeface="Arial"/>
                <a:ea typeface="Arial"/>
                <a:cs typeface="Arial"/>
                <a:sym typeface="Arial"/>
              </a:rPr>
              <a:t>Survey Key Reminders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62D78"/>
        </a:solidFill>
        <a:effectLst/>
      </p:bgPr>
    </p:bg>
    <p:spTree>
      <p:nvGrpSpPr>
        <p:cNvPr id="1" name="Shape 640"/>
        <p:cNvGrpSpPr/>
        <p:nvPr/>
      </p:nvGrpSpPr>
      <p:grpSpPr>
        <a:xfrm>
          <a:off x="0" y="0"/>
          <a:ext cx="0" cy="0"/>
          <a:chOff x="0" y="0"/>
          <a:chExt cx="0" cy="0"/>
        </a:xfrm>
      </p:grpSpPr>
      <p:sp>
        <p:nvSpPr>
          <p:cNvPr id="641" name="Google Shape;641;g28bd97be4f1_0_259"/>
          <p:cNvSpPr txBox="1"/>
          <p:nvPr/>
        </p:nvSpPr>
        <p:spPr>
          <a:xfrm>
            <a:off x="833241" y="2739117"/>
            <a:ext cx="7083538" cy="5057795"/>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1000"/>
              </a:spcBef>
              <a:spcAft>
                <a:spcPts val="0"/>
              </a:spcAft>
              <a:buClr>
                <a:schemeClr val="dk1"/>
              </a:buClr>
              <a:buSzPts val="1100"/>
              <a:buFont typeface="Arial"/>
              <a:buNone/>
            </a:pPr>
            <a:r>
              <a:rPr lang="en-US" sz="3200" b="1" i="0" u="sng" strike="noStrike" cap="none" dirty="0">
                <a:solidFill>
                  <a:schemeClr val="lt1"/>
                </a:solidFill>
                <a:latin typeface="Calibri"/>
                <a:ea typeface="Calibri"/>
                <a:cs typeface="Calibri"/>
                <a:sym typeface="Calibri"/>
              </a:rPr>
              <a:t>Step 1: </a:t>
            </a:r>
            <a:r>
              <a:rPr lang="en-US" sz="3200" b="1" i="0" u="none" strike="noStrike" cap="none" dirty="0">
                <a:solidFill>
                  <a:schemeClr val="lt1"/>
                </a:solidFill>
                <a:latin typeface="Calibri"/>
                <a:ea typeface="Calibri"/>
                <a:cs typeface="Calibri"/>
                <a:sym typeface="Calibri"/>
              </a:rPr>
              <a:t>Approach &amp; Introduction</a:t>
            </a:r>
            <a:endParaRPr sz="3200" b="1"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100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Approach the person and introduce yourself</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Ask if the person has a few minutes to answer some questions</a:t>
            </a:r>
            <a:endParaRPr sz="2800" b="0" i="0" u="none" strike="noStrike" cap="none" dirty="0">
              <a:solidFill>
                <a:schemeClr val="lt1"/>
              </a:solidFill>
              <a:latin typeface="Calibri"/>
              <a:ea typeface="Calibri"/>
              <a:cs typeface="Calibri"/>
              <a:sym typeface="Calibri"/>
            </a:endParaRPr>
          </a:p>
          <a:p>
            <a:pPr marL="457200" marR="0" lvl="0" indent="-457200" algn="l" rtl="0">
              <a:lnSpc>
                <a:spcPct val="100000"/>
              </a:lnSpc>
              <a:spcBef>
                <a:spcPts val="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Keep in mind:</a:t>
            </a:r>
            <a:endParaRPr sz="2800" b="0" i="0" u="none" strike="noStrike" cap="none" dirty="0">
              <a:solidFill>
                <a:schemeClr val="lt1"/>
              </a:solidFill>
              <a:latin typeface="Calibri"/>
              <a:ea typeface="Calibri"/>
              <a:cs typeface="Calibri"/>
              <a:sym typeface="Calibri"/>
            </a:endParaRPr>
          </a:p>
          <a:p>
            <a:pPr marL="914400" marR="0" lvl="1" indent="-527050" algn="l" rtl="0">
              <a:lnSpc>
                <a:spcPct val="100000"/>
              </a:lnSpc>
              <a:spcBef>
                <a:spcPts val="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Do not sneak up on or startle people. Never shine flashlights in people’s faces.</a:t>
            </a:r>
            <a:endParaRPr sz="2800" b="0" i="0" u="none" strike="noStrike" cap="none" dirty="0">
              <a:solidFill>
                <a:schemeClr val="lt1"/>
              </a:solidFill>
              <a:latin typeface="Calibri"/>
              <a:ea typeface="Calibri"/>
              <a:cs typeface="Calibri"/>
              <a:sym typeface="Calibri"/>
            </a:endParaRPr>
          </a:p>
          <a:p>
            <a:pPr marL="914400" marR="0" lvl="1" indent="-527050" algn="l" rtl="0">
              <a:lnSpc>
                <a:spcPct val="100000"/>
              </a:lnSpc>
              <a:spcBef>
                <a:spcPts val="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Maintain eye contact (if possible) and an open stance with your hands visible. </a:t>
            </a:r>
          </a:p>
          <a:p>
            <a:pPr marL="914400" marR="0" lvl="1" indent="-527050" algn="l" rtl="0">
              <a:lnSpc>
                <a:spcPct val="100000"/>
              </a:lnSpc>
              <a:spcBef>
                <a:spcPts val="0"/>
              </a:spcBef>
              <a:spcAft>
                <a:spcPts val="0"/>
              </a:spcAft>
              <a:buClr>
                <a:schemeClr val="lt1"/>
              </a:buClr>
              <a:buSzPts val="4700"/>
              <a:buFont typeface="Calibri"/>
              <a:buChar char="○"/>
            </a:pPr>
            <a:r>
              <a:rPr lang="en-US" sz="2800" b="0" i="0" u="none" strike="noStrike" cap="none" dirty="0">
                <a:solidFill>
                  <a:schemeClr val="lt1"/>
                </a:solidFill>
                <a:latin typeface="Calibri"/>
                <a:ea typeface="Calibri"/>
                <a:cs typeface="Calibri"/>
                <a:sym typeface="Calibri"/>
              </a:rPr>
              <a:t>Use a tone of voice that’s approachable. Speak slowly, be polite, and don’t shout.</a:t>
            </a:r>
            <a:endParaRPr sz="2800" b="0" i="0" u="none" strike="noStrike" cap="none" dirty="0">
              <a:solidFill>
                <a:schemeClr val="lt1"/>
              </a:solidFill>
              <a:latin typeface="Calibri"/>
              <a:ea typeface="Calibri"/>
              <a:cs typeface="Calibri"/>
              <a:sym typeface="Calibri"/>
            </a:endParaRPr>
          </a:p>
        </p:txBody>
      </p:sp>
      <p:grpSp>
        <p:nvGrpSpPr>
          <p:cNvPr id="642" name="Google Shape;642;g28bd97be4f1_0_259"/>
          <p:cNvGrpSpPr/>
          <p:nvPr/>
        </p:nvGrpSpPr>
        <p:grpSpPr>
          <a:xfrm flipH="1">
            <a:off x="-2252500" y="9307975"/>
            <a:ext cx="3320618" cy="3315886"/>
            <a:chOff x="17259300" y="9258300"/>
            <a:chExt cx="3320618" cy="3315886"/>
          </a:xfrm>
        </p:grpSpPr>
        <p:grpSp>
          <p:nvGrpSpPr>
            <p:cNvPr id="643" name="Google Shape;643;g28bd97be4f1_0_259"/>
            <p:cNvGrpSpPr/>
            <p:nvPr/>
          </p:nvGrpSpPr>
          <p:grpSpPr>
            <a:xfrm>
              <a:off x="17494177" y="9488445"/>
              <a:ext cx="3085741" cy="3085741"/>
              <a:chOff x="0" y="0"/>
              <a:chExt cx="812700" cy="812700"/>
            </a:xfrm>
          </p:grpSpPr>
          <p:sp>
            <p:nvSpPr>
              <p:cNvPr id="644" name="Google Shape;644;g28bd97be4f1_0_25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A5CBE9"/>
              </a:solidFill>
              <a:ln>
                <a:noFill/>
              </a:ln>
            </p:spPr>
            <p:txBody>
              <a:bodyPr/>
              <a:lstStyle/>
              <a:p>
                <a:endParaRPr lang="en-US"/>
              </a:p>
            </p:txBody>
          </p:sp>
          <p:sp>
            <p:nvSpPr>
              <p:cNvPr id="645" name="Google Shape;645;g28bd97be4f1_0_25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646" name="Google Shape;646;g28bd97be4f1_0_259"/>
            <p:cNvGrpSpPr/>
            <p:nvPr/>
          </p:nvGrpSpPr>
          <p:grpSpPr>
            <a:xfrm>
              <a:off x="17259300" y="9258300"/>
              <a:ext cx="1409059" cy="1409059"/>
              <a:chOff x="0" y="0"/>
              <a:chExt cx="812700" cy="812700"/>
            </a:xfrm>
          </p:grpSpPr>
          <p:sp>
            <p:nvSpPr>
              <p:cNvPr id="647" name="Google Shape;647;g28bd97be4f1_0_259"/>
              <p:cNvSpPr/>
              <p:nvPr/>
            </p:nvSpPr>
            <p:spPr>
              <a:xfrm>
                <a:off x="0" y="0"/>
                <a:ext cx="270933" cy="265476"/>
              </a:xfrm>
              <a:custGeom>
                <a:avLst/>
                <a:gdLst/>
                <a:ahLst/>
                <a:cxnLst/>
                <a:rect l="l" t="t" r="r" b="b"/>
                <a:pathLst>
                  <a:path w="270933" h="265476" extrusionOk="0">
                    <a:moveTo>
                      <a:pt x="0" y="0"/>
                    </a:moveTo>
                    <a:lnTo>
                      <a:pt x="270933" y="0"/>
                    </a:lnTo>
                    <a:lnTo>
                      <a:pt x="270933" y="265476"/>
                    </a:lnTo>
                    <a:lnTo>
                      <a:pt x="0" y="265476"/>
                    </a:lnTo>
                    <a:close/>
                  </a:path>
                </a:pathLst>
              </a:custGeom>
              <a:solidFill>
                <a:srgbClr val="2B76C0"/>
              </a:solidFill>
              <a:ln>
                <a:noFill/>
              </a:ln>
            </p:spPr>
            <p:txBody>
              <a:bodyPr/>
              <a:lstStyle/>
              <a:p>
                <a:endParaRPr lang="en-US"/>
              </a:p>
            </p:txBody>
          </p:sp>
          <p:sp>
            <p:nvSpPr>
              <p:cNvPr id="648" name="Google Shape;648;g28bd97be4f1_0_25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grpSp>
        <p:nvGrpSpPr>
          <p:cNvPr id="649" name="Google Shape;649;g28bd97be4f1_0_259"/>
          <p:cNvGrpSpPr/>
          <p:nvPr/>
        </p:nvGrpSpPr>
        <p:grpSpPr>
          <a:xfrm>
            <a:off x="15060598" y="11"/>
            <a:ext cx="3227297" cy="3085741"/>
            <a:chOff x="0" y="0"/>
            <a:chExt cx="849982" cy="812700"/>
          </a:xfrm>
        </p:grpSpPr>
        <p:sp>
          <p:nvSpPr>
            <p:cNvPr id="650" name="Google Shape;650;g28bd97be4f1_0_259"/>
            <p:cNvSpPr/>
            <p:nvPr/>
          </p:nvSpPr>
          <p:spPr>
            <a:xfrm>
              <a:off x="0" y="0"/>
              <a:ext cx="849982" cy="254563"/>
            </a:xfrm>
            <a:custGeom>
              <a:avLst/>
              <a:gdLst/>
              <a:ahLst/>
              <a:cxnLst/>
              <a:rect l="l" t="t" r="r" b="b"/>
              <a:pathLst>
                <a:path w="849982" h="254563" extrusionOk="0">
                  <a:moveTo>
                    <a:pt x="0" y="0"/>
                  </a:moveTo>
                  <a:lnTo>
                    <a:pt x="849982" y="0"/>
                  </a:lnTo>
                  <a:lnTo>
                    <a:pt x="849982" y="254563"/>
                  </a:lnTo>
                  <a:lnTo>
                    <a:pt x="0" y="254563"/>
                  </a:lnTo>
                  <a:close/>
                </a:path>
              </a:pathLst>
            </a:custGeom>
            <a:solidFill>
              <a:srgbClr val="E5E6EE"/>
            </a:solidFill>
            <a:ln>
              <a:noFill/>
            </a:ln>
          </p:spPr>
          <p:txBody>
            <a:bodyPr/>
            <a:lstStyle/>
            <a:p>
              <a:endParaRPr lang="en-US"/>
            </a:p>
          </p:txBody>
        </p:sp>
        <p:sp>
          <p:nvSpPr>
            <p:cNvPr id="651" name="Google Shape;651;g28bd97be4f1_0_259"/>
            <p:cNvSpPr txBox="1"/>
            <p:nvPr/>
          </p:nvSpPr>
          <p:spPr>
            <a:xfrm>
              <a:off x="0" y="0"/>
              <a:ext cx="812700" cy="812700"/>
            </a:xfrm>
            <a:prstGeom prst="rect">
              <a:avLst/>
            </a:prstGeom>
            <a:noFill/>
            <a:ln>
              <a:noFill/>
            </a:ln>
          </p:spPr>
          <p:txBody>
            <a:bodyPr spcFirstLastPara="1" wrap="square" lIns="50800" tIns="50800" rIns="50800" bIns="50800" anchor="ctr" anchorCtr="0">
              <a:noAutofit/>
            </a:bodyPr>
            <a:lstStyle/>
            <a:p>
              <a:pPr marL="0" marR="0" lvl="0" indent="0" algn="ctr" rtl="0">
                <a:lnSpc>
                  <a:spcPct val="159944"/>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652" name="Google Shape;652;g28bd97be4f1_0_259"/>
          <p:cNvSpPr txBox="1"/>
          <p:nvPr/>
        </p:nvSpPr>
        <p:spPr>
          <a:xfrm>
            <a:off x="15060598" y="111232"/>
            <a:ext cx="3227400" cy="886397"/>
          </a:xfrm>
          <a:prstGeom prst="rect">
            <a:avLst/>
          </a:prstGeom>
          <a:noFill/>
          <a:ln>
            <a:noFill/>
          </a:ln>
        </p:spPr>
        <p:txBody>
          <a:bodyPr spcFirstLastPara="1" wrap="square" lIns="0" tIns="0" rIns="0" bIns="0" anchor="t" anchorCtr="0">
            <a:spAutoFit/>
          </a:bodyPr>
          <a:lstStyle/>
          <a:p>
            <a:pPr marL="0" marR="0" lvl="0" indent="0" algn="ctr" rtl="0">
              <a:lnSpc>
                <a:spcPct val="119958"/>
              </a:lnSpc>
              <a:spcBef>
                <a:spcPts val="0"/>
              </a:spcBef>
              <a:spcAft>
                <a:spcPts val="0"/>
              </a:spcAft>
              <a:buClr>
                <a:srgbClr val="000000"/>
              </a:buClr>
              <a:buSzPts val="2400"/>
              <a:buFont typeface="Arial"/>
              <a:buNone/>
            </a:pPr>
            <a:r>
              <a:rPr lang="en-US" sz="2400" b="0" i="0" u="none" strike="noStrike" cap="none" dirty="0">
                <a:solidFill>
                  <a:srgbClr val="462D78"/>
                </a:solidFill>
                <a:latin typeface="Arial"/>
                <a:ea typeface="Arial"/>
                <a:cs typeface="Arial"/>
                <a:sym typeface="Arial"/>
              </a:rPr>
              <a:t>Street Based Count The Interview</a:t>
            </a:r>
            <a:endParaRPr sz="1400" b="0" i="0" u="none" strike="noStrike" cap="none" dirty="0">
              <a:solidFill>
                <a:srgbClr val="000000"/>
              </a:solidFill>
              <a:latin typeface="Arial"/>
              <a:ea typeface="Arial"/>
              <a:cs typeface="Arial"/>
              <a:sym typeface="Arial"/>
            </a:endParaRPr>
          </a:p>
        </p:txBody>
      </p:sp>
      <p:sp>
        <p:nvSpPr>
          <p:cNvPr id="658" name="Google Shape;658;g28bd97be4f1_0_259"/>
          <p:cNvSpPr txBox="1"/>
          <p:nvPr/>
        </p:nvSpPr>
        <p:spPr>
          <a:xfrm>
            <a:off x="432950" y="193925"/>
            <a:ext cx="14499300" cy="1034129"/>
          </a:xfrm>
          <a:prstGeom prst="rect">
            <a:avLst/>
          </a:prstGeom>
          <a:noFill/>
          <a:ln>
            <a:noFill/>
          </a:ln>
        </p:spPr>
        <p:txBody>
          <a:bodyPr spcFirstLastPara="1" wrap="square" lIns="0" tIns="0" rIns="0" bIns="0" anchor="t" anchorCtr="0">
            <a:spAutoFit/>
          </a:bodyPr>
          <a:lstStyle/>
          <a:p>
            <a:pPr marL="0" marR="0" lvl="0" indent="0" algn="l" rtl="0">
              <a:lnSpc>
                <a:spcPct val="120000"/>
              </a:lnSpc>
              <a:spcBef>
                <a:spcPts val="0"/>
              </a:spcBef>
              <a:spcAft>
                <a:spcPts val="0"/>
              </a:spcAft>
              <a:buClr>
                <a:srgbClr val="000000"/>
              </a:buClr>
              <a:buSzPts val="1100"/>
              <a:buFont typeface="Arial"/>
              <a:buNone/>
            </a:pPr>
            <a:r>
              <a:rPr lang="en-US" sz="5600" b="0" i="0" u="none" strike="noStrike" cap="none" dirty="0">
                <a:solidFill>
                  <a:srgbClr val="E5E6EE"/>
                </a:solidFill>
                <a:latin typeface="Arial"/>
                <a:ea typeface="Arial"/>
                <a:cs typeface="Arial"/>
                <a:sym typeface="Arial"/>
              </a:rPr>
              <a:t>The Interview</a:t>
            </a:r>
            <a:endParaRPr sz="5600" b="0" i="0" u="none" strike="noStrike" cap="none" dirty="0">
              <a:solidFill>
                <a:srgbClr val="E5E6EE"/>
              </a:solidFill>
              <a:latin typeface="Arial"/>
              <a:ea typeface="Arial"/>
              <a:cs typeface="Arial"/>
              <a:sym typeface="Arial"/>
            </a:endParaRPr>
          </a:p>
        </p:txBody>
      </p:sp>
      <p:sp>
        <p:nvSpPr>
          <p:cNvPr id="2" name="Google Shape;726;g28bd97be4f1_0_327">
            <a:extLst>
              <a:ext uri="{FF2B5EF4-FFF2-40B4-BE49-F238E27FC236}">
                <a16:creationId xmlns:a16="http://schemas.microsoft.com/office/drawing/2014/main" id="{62F24078-6AAB-E451-1C9C-C50A9C50B1D4}"/>
              </a:ext>
            </a:extLst>
          </p:cNvPr>
          <p:cNvSpPr/>
          <p:nvPr/>
        </p:nvSpPr>
        <p:spPr>
          <a:xfrm>
            <a:off x="9272636" y="5629899"/>
            <a:ext cx="8582413" cy="3440735"/>
          </a:xfrm>
          <a:prstGeom prst="wedgeRoundRectCallout">
            <a:avLst>
              <a:gd name="adj1" fmla="val -40606"/>
              <a:gd name="adj2" fmla="val 69704"/>
              <a:gd name="adj3" fmla="val 0"/>
            </a:avLst>
          </a:prstGeom>
          <a:solidFill>
            <a:schemeClr val="lt2"/>
          </a:solidFill>
          <a:ln w="38100" cap="flat" cmpd="sng">
            <a:solidFill>
              <a:srgbClr val="2B76C0"/>
            </a:solidFill>
            <a:prstDash val="solid"/>
            <a:round/>
            <a:headEnd type="none" w="sm" len="sm"/>
            <a:tailEnd type="none" w="sm" len="sm"/>
          </a:ln>
        </p:spPr>
        <p:txBody>
          <a:bodyPr spcFirstLastPara="1" wrap="square" lIns="91425" tIns="91425" rIns="91425" bIns="91425" anchor="ctr" anchorCtr="0">
            <a:noAutofit/>
          </a:bodyPr>
          <a:lstStyle/>
          <a:p>
            <a:pPr lvl="0">
              <a:lnSpc>
                <a:spcPct val="90000"/>
              </a:lnSpc>
              <a:buClr>
                <a:schemeClr val="dk1"/>
              </a:buClr>
              <a:buSzPts val="2100"/>
            </a:pPr>
            <a:r>
              <a:rPr lang="en-US" sz="2800" dirty="0">
                <a:solidFill>
                  <a:schemeClr val="dk1"/>
                </a:solidFill>
                <a:latin typeface="Calibri"/>
                <a:ea typeface="Calibri"/>
                <a:cs typeface="Calibri"/>
                <a:sym typeface="Calibri"/>
              </a:rPr>
              <a:t>Hi, my name is [name]. We’re out here trying to talk to individuals who might not have a place to sleep tonight. Do you have a place to sleep tonight? Do you know where I might find some people around here who don’t?</a:t>
            </a:r>
            <a:endParaRPr sz="2800" b="0" i="0" u="none" strike="noStrike" cap="none" dirty="0">
              <a:solidFill>
                <a:srgbClr val="000000"/>
              </a:solidFill>
              <a:latin typeface="Calibri"/>
              <a:ea typeface="Calibri"/>
              <a:cs typeface="Calibri"/>
              <a:sym typeface="Calibri"/>
            </a:endParaRPr>
          </a:p>
        </p:txBody>
      </p:sp>
      <p:sp>
        <p:nvSpPr>
          <p:cNvPr id="3" name="Google Shape;726;g28bd97be4f1_0_327">
            <a:extLst>
              <a:ext uri="{FF2B5EF4-FFF2-40B4-BE49-F238E27FC236}">
                <a16:creationId xmlns:a16="http://schemas.microsoft.com/office/drawing/2014/main" id="{05E40517-9895-2C24-6E29-71A0E17DC085}"/>
              </a:ext>
            </a:extLst>
          </p:cNvPr>
          <p:cNvSpPr/>
          <p:nvPr/>
        </p:nvSpPr>
        <p:spPr>
          <a:xfrm>
            <a:off x="9272636" y="1226381"/>
            <a:ext cx="8582413" cy="3440735"/>
          </a:xfrm>
          <a:prstGeom prst="wedgeRoundRectCallout">
            <a:avLst>
              <a:gd name="adj1" fmla="val -40606"/>
              <a:gd name="adj2" fmla="val 69704"/>
              <a:gd name="adj3" fmla="val 0"/>
            </a:avLst>
          </a:prstGeom>
          <a:solidFill>
            <a:schemeClr val="lt2"/>
          </a:solidFill>
          <a:ln w="38100" cap="flat" cmpd="sng">
            <a:solidFill>
              <a:srgbClr val="2B76C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90000"/>
              </a:lnSpc>
              <a:spcBef>
                <a:spcPts val="0"/>
              </a:spcBef>
              <a:spcAft>
                <a:spcPts val="0"/>
              </a:spcAft>
              <a:buClr>
                <a:schemeClr val="dk1"/>
              </a:buClr>
              <a:buSzPts val="2100"/>
              <a:buFont typeface="Arial"/>
              <a:buNone/>
            </a:pPr>
            <a:r>
              <a:rPr lang="en-US" sz="2800" b="0" i="0" u="none" strike="noStrike" cap="none" dirty="0">
                <a:solidFill>
                  <a:schemeClr val="dk1"/>
                </a:solidFill>
                <a:latin typeface="Calibri"/>
                <a:ea typeface="Calibri"/>
                <a:cs typeface="Calibri"/>
                <a:sym typeface="Calibri"/>
              </a:rPr>
              <a:t>We’re conducting a survey, and your participation will help the community provide better services and resources for people who might not have a</a:t>
            </a:r>
            <a:r>
              <a:rPr lang="en-US" sz="2800" dirty="0">
                <a:solidFill>
                  <a:schemeClr val="dk1"/>
                </a:solidFill>
                <a:latin typeface="Calibri"/>
                <a:ea typeface="Calibri"/>
                <a:cs typeface="Calibri"/>
                <a:sym typeface="Calibri"/>
              </a:rPr>
              <a:t> </a:t>
            </a:r>
            <a:r>
              <a:rPr lang="en-US" sz="2800" b="0" i="0" u="none" strike="noStrike" cap="none" dirty="0">
                <a:solidFill>
                  <a:schemeClr val="dk1"/>
                </a:solidFill>
                <a:latin typeface="Calibri"/>
                <a:ea typeface="Calibri"/>
                <a:cs typeface="Calibri"/>
                <a:sym typeface="Calibri"/>
              </a:rPr>
              <a:t>safe home to sleep at night. It’ll take about 4-5 minutes, you don’t have to answer any questions you don’t want to answer, and it’s all anonymous – meaning your name won’t be used. Are you willing to answer these questions?</a:t>
            </a:r>
            <a:endParaRPr sz="2800" b="0" i="0" u="none" strike="noStrike" cap="none" dirty="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725</TotalTime>
  <Words>2170</Words>
  <Application>Microsoft Office PowerPoint</Application>
  <PresentationFormat>Custom</PresentationFormat>
  <Paragraphs>244</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Leah Woods</dc:creator>
  <cp:lastModifiedBy>Sumner, Michelle</cp:lastModifiedBy>
  <cp:revision>16</cp:revision>
  <dcterms:created xsi:type="dcterms:W3CDTF">2006-08-16T00:00:00Z</dcterms:created>
  <dcterms:modified xsi:type="dcterms:W3CDTF">2026-01-08T20:40:52Z</dcterms:modified>
</cp:coreProperties>
</file>