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7"/>
  </p:notesMasterIdLst>
  <p:sldIdLst>
    <p:sldId id="258" r:id="rId2"/>
    <p:sldId id="260" r:id="rId3"/>
    <p:sldId id="261" r:id="rId4"/>
    <p:sldId id="262" r:id="rId5"/>
    <p:sldId id="263" r:id="rId6"/>
    <p:sldId id="325"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1"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20" r:id="rId60"/>
    <p:sldId id="317" r:id="rId61"/>
    <p:sldId id="318" r:id="rId62"/>
    <p:sldId id="321" r:id="rId63"/>
    <p:sldId id="319" r:id="rId64"/>
    <p:sldId id="322" r:id="rId65"/>
    <p:sldId id="323" r:id="rId6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hKfAYC6K3D7MW/TMH9mCQKnwoc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FA625-3A23-4A13-8EDE-F6F14A758B72}" v="1" dt="2025-01-03T17:29:41.147"/>
  </p1510:revLst>
</p1510:revInfo>
</file>

<file path=ppt/tableStyles.xml><?xml version="1.0" encoding="utf-8"?>
<a:tblStyleLst xmlns:a="http://schemas.openxmlformats.org/drawingml/2006/main" def="{39A3D482-E24B-49DC-A4E0-E6B036B4A466}">
  <a:tblStyle styleId="{39A3D482-E24B-49DC-A4E0-E6B036B4A46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3557" autoAdjust="0"/>
  </p:normalViewPr>
  <p:slideViewPr>
    <p:cSldViewPr snapToGrid="0">
      <p:cViewPr varScale="1">
        <p:scale>
          <a:sx n="52" d="100"/>
          <a:sy n="52" d="100"/>
        </p:scale>
        <p:origin x="59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c3e86c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287c3e86c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8b30182ee5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g28b30182ee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8b30182ee5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“Many people wonder why we conduct the PIT count at night. In short, it’s because our data quality won’t be as good if we do it, for instance, in the afternoon or evening and ask about where people will sleep that night. There are a few reasons for this: </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First, there may be people who will sleep in unsheltered locations who are not yet out for the night. Perhaps they work during the day or spend daylight hours elsewhere for another reason. </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Second, we do not want to ask people where they </a:t>
            </a:r>
            <a:r>
              <a:rPr lang="en-US" sz="1200" i="1">
                <a:solidFill>
                  <a:schemeClr val="dk1"/>
                </a:solidFill>
                <a:latin typeface="Calibri"/>
                <a:ea typeface="Calibri"/>
                <a:cs typeface="Calibri"/>
                <a:sym typeface="Calibri"/>
              </a:rPr>
              <a:t>plan</a:t>
            </a:r>
            <a:r>
              <a:rPr lang="en-US" sz="1200">
                <a:solidFill>
                  <a:schemeClr val="dk1"/>
                </a:solidFill>
                <a:latin typeface="Calibri"/>
                <a:ea typeface="Calibri"/>
                <a:cs typeface="Calibri"/>
                <a:sym typeface="Calibri"/>
              </a:rPr>
              <a:t> to sleep at a future time, even if that time is only a few hours away. Plans can change, and we want to make sure we’re getting the most accurate information possible.</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Finally, many people who meet HUD’s definition of experiencing homelessness may not “look” the way many people assume those experiencing homelessness must look. So, during daylight hours, when it would be impossible to survey every single person who’s out and about, we might overlook them. At night, it is more reasonable to interview everyone who is out, regardless of whether they “look” homeless or not. We’ll talk more about what we mean by this part later on in the training.”</a:t>
            </a:r>
            <a:endParaRPr/>
          </a:p>
        </p:txBody>
      </p:sp>
      <p:sp>
        <p:nvSpPr>
          <p:cNvPr id="408" name="Google Shape;408;g28b30182ee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8b30182ee5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County Coordinators coordinate volunteers to perform the survey and ensure surveys are completed accurately and submitted on-time</a:t>
            </a:r>
            <a:endParaRPr/>
          </a:p>
          <a:p>
            <a:pPr marL="0" lvl="0" indent="0" algn="l" rtl="0">
              <a:lnSpc>
                <a:spcPct val="100000"/>
              </a:lnSpc>
              <a:spcBef>
                <a:spcPts val="0"/>
              </a:spcBef>
              <a:spcAft>
                <a:spcPts val="0"/>
              </a:spcAft>
              <a:buSzPts val="1100"/>
              <a:buNone/>
            </a:pPr>
            <a:r>
              <a:rPr lang="en-US"/>
              <a:t>Web-based survey helps quickly submit data. Paper forms will be made available if internet service is not available in remote areas. </a:t>
            </a:r>
            <a:endParaRPr/>
          </a:p>
        </p:txBody>
      </p:sp>
      <p:sp>
        <p:nvSpPr>
          <p:cNvPr id="431" name="Google Shape;431;g28b30182ee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8bd97be4f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g28bd97be4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8bd97be4f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g28bd97be4f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8bd97be4f1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g28bd97be4f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8bd97be4f1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g28bd97be4f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8bd97be4f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g28bd97be4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8bd97be4f1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28bd97be4f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7c3e86c82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87c3e86c8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8bd97be4f1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g28bd97be4f1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8bd97be4f1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6" name="Google Shape;706;g28bd97be4f1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8bd97be4f1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1" name="Google Shape;661;g28bd97be4f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8bd97be4f1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4" name="Google Shape;684;g28bd97be4f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8bd97be4f1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9" name="Google Shape;729;g28bd97be4f1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8bd97be4f1_0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1" name="Google Shape;751;g28bd97be4f1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8bd97be4f1_0_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3" name="Google Shape;773;g28bd97be4f1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8bd97be4f1_0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g28bd97be4f1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8bd97be4f1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4" name="Google Shape;814;g28bd97be4f1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3" name="Google Shape;8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4" name="Google Shape;84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4" name="Google Shape;90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0" name="Google Shape;9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3" name="Google Shape;98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133350" algn="l" rtl="0">
              <a:lnSpc>
                <a:spcPct val="90000"/>
              </a:lnSpc>
              <a:spcBef>
                <a:spcPts val="750"/>
              </a:spcBef>
              <a:spcAft>
                <a:spcPts val="0"/>
              </a:spcAft>
              <a:buClr>
                <a:schemeClr val="dk1"/>
              </a:buClr>
              <a:buSzPts val="1500"/>
              <a:buChar char="•"/>
            </a:pPr>
            <a:r>
              <a:rPr lang="en-US" sz="1500" dirty="0"/>
              <a:t>May only be conducted in 7 days following the count</a:t>
            </a:r>
            <a:endParaRPr dirty="0"/>
          </a:p>
          <a:p>
            <a:pPr marL="685800" lvl="1" indent="-190500" algn="l" rtl="0">
              <a:lnSpc>
                <a:spcPct val="90000"/>
              </a:lnSpc>
              <a:spcBef>
                <a:spcPts val="375"/>
              </a:spcBef>
              <a:spcAft>
                <a:spcPts val="0"/>
              </a:spcAft>
              <a:buClr>
                <a:schemeClr val="dk1"/>
              </a:buClr>
              <a:buSzPts val="1200"/>
              <a:buChar char="•"/>
            </a:pPr>
            <a:r>
              <a:rPr lang="en-US" dirty="0"/>
              <a:t>January 26-February 1</a:t>
            </a:r>
            <a:endParaRPr dirty="0"/>
          </a:p>
          <a:p>
            <a:pPr marL="685800" lvl="1" indent="-228600" algn="l" rtl="0">
              <a:lnSpc>
                <a:spcPct val="90000"/>
              </a:lnSpc>
              <a:spcBef>
                <a:spcPts val="375"/>
              </a:spcBef>
              <a:spcAft>
                <a:spcPts val="0"/>
              </a:spcAft>
              <a:buClr>
                <a:schemeClr val="dk1"/>
              </a:buClr>
              <a:buSzPts val="1800"/>
              <a:buChar char="•"/>
            </a:pPr>
            <a:r>
              <a:rPr lang="en-US" dirty="0"/>
              <a:t>Best practice is to conduct service based counts the day of or day after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Breakfast and working with local community– how do you organize that? </a:t>
            </a:r>
            <a:br>
              <a:rPr lang="en-US" dirty="0"/>
            </a:br>
            <a:r>
              <a:rPr lang="en-US" dirty="0"/>
              <a:t>Project Homeless connect the day after the count. Start planning in Sept. Funding– get donations from area businesses that want to have homelessness helped. A one stop shop– for all needs of an unhoused person. Non-profit options for costs. Area extensions office and brings a healthy lunch. Key resources– local health dept (vaccines and flu shots, WIC info, ) Social Services, Senior Services, License Office, 4-5 employment opportunities, area churches, income based medical facility, Diaper resource center, pregnancy resource center, VA, chiropractor, Eye exams, laundry vouchers, </a:t>
            </a:r>
            <a:br>
              <a:rPr lang="en-US" dirty="0"/>
            </a:br>
            <a:r>
              <a:rPr lang="en-US" dirty="0"/>
              <a:t>ISSUE: transportation from other counties to the event </a:t>
            </a:r>
            <a:endParaRPr dirty="0"/>
          </a:p>
          <a:p>
            <a:pPr marL="0" lvl="0" indent="0" algn="l" rtl="0">
              <a:lnSpc>
                <a:spcPct val="100000"/>
              </a:lnSpc>
              <a:spcBef>
                <a:spcPts val="0"/>
              </a:spcBef>
              <a:spcAft>
                <a:spcPts val="0"/>
              </a:spcAft>
              <a:buClr>
                <a:schemeClr val="dk1"/>
              </a:buClr>
              <a:buSzPts val="1400"/>
              <a:buFont typeface="Arial"/>
              <a:buNone/>
            </a:pPr>
            <a:r>
              <a:rPr lang="en-US" dirty="0"/>
              <a:t>Doesn’t have to be called project homeless connect. (it's a sign up, trademark thing) </a:t>
            </a:r>
            <a:endParaRPr dirty="0"/>
          </a:p>
          <a:p>
            <a:pPr marL="0" lvl="0" indent="0" algn="l" rtl="0">
              <a:lnSpc>
                <a:spcPct val="100000"/>
              </a:lnSpc>
              <a:spcBef>
                <a:spcPts val="0"/>
              </a:spcBef>
              <a:spcAft>
                <a:spcPts val="0"/>
              </a:spcAft>
              <a:buClr>
                <a:schemeClr val="dk1"/>
              </a:buClr>
              <a:buSzPts val="1400"/>
              <a:buFont typeface="Arial"/>
              <a:buNone/>
            </a:pPr>
            <a:r>
              <a:rPr lang="en-US" dirty="0" err="1"/>
              <a:t>Doesnt</a:t>
            </a:r>
            <a:r>
              <a:rPr lang="en-US" dirty="0"/>
              <a:t> have to be from a service provider, it could just be an event. Breakfast, backpack give away, etc. </a:t>
            </a:r>
            <a:endParaRPr dirty="0"/>
          </a:p>
        </p:txBody>
      </p:sp>
      <p:sp>
        <p:nvSpPr>
          <p:cNvPr id="994" name="Google Shape;9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07" name="Google Shape;100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20" name="Google Shape;102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31" name="Google Shape;103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7c3e86c8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287c3e86c8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43" name="Google Shape;104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53" name="Google Shape;105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294b6e16064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66" name="Google Shape;1066;g294b6e1606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94b6e160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79" name="Google Shape;1079;g294b6e160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94b6e1606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090" name="Google Shape;1090;g294b6e1606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94b6e16064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117" name="Google Shape;1117;g294b6e1606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294b6e16064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127" name="Google Shape;1127;g294b6e1606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294b6e0cc7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137" name="Google Shape;1137;g294b6e0cc7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24fa01ec59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7" name="Google Shape;1147;g24fa01ec59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24fa01ec593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6" name="Google Shape;1186;g24fa01ec593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4fa01ec593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2" name="Google Shape;1212;g24fa01ec59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Make sure to use correct Online survey link&gt; https://icamissouri.formstack.com/forms/bosunsheltered_2025</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
        <p:nvSpPr>
          <p:cNvPr id="1238" name="Google Shape;1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294b6e0cc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3" name="Google Shape;1253;g294b6e0c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24fa01ec593_2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4" name="Google Shape;1264;g24fa01ec593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24fa01ec593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7" name="Google Shape;1277;g24fa01ec593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4fa01ec593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2" name="Google Shape;1292;g24fa01ec593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7" name="Google Shape;13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94b6e0cc7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9" name="Google Shape;1319;g294b6e0cc7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294b6e0cc7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3" name="Google Shape;1333;g294b6e0cc7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9" name="Google Shape;14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49ED9C5C-8989-5E64-DE89-0A79401BA4F2}"/>
            </a:ext>
          </a:extLst>
        </p:cNvPr>
        <p:cNvGrpSpPr/>
        <p:nvPr/>
      </p:nvGrpSpPr>
      <p:grpSpPr>
        <a:xfrm>
          <a:off x="0" y="0"/>
          <a:ext cx="0" cy="0"/>
          <a:chOff x="0" y="0"/>
          <a:chExt cx="0" cy="0"/>
        </a:xfrm>
      </p:grpSpPr>
      <p:sp>
        <p:nvSpPr>
          <p:cNvPr id="247" name="Google Shape;247;p4:notes">
            <a:extLst>
              <a:ext uri="{FF2B5EF4-FFF2-40B4-BE49-F238E27FC236}">
                <a16:creationId xmlns:a16="http://schemas.microsoft.com/office/drawing/2014/main" id="{115DC583-E7A4-17E2-9972-8FE5663F8C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8" name="Google Shape;248;p4:notes">
            <a:extLst>
              <a:ext uri="{FF2B5EF4-FFF2-40B4-BE49-F238E27FC236}">
                <a16:creationId xmlns:a16="http://schemas.microsoft.com/office/drawing/2014/main" id="{9384917F-17E1-4E27-1AB4-DC0BD6A9A7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1700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4fa01ec593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2" name="Google Shape;1372;g24fa01ec593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24fa01ec593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9" name="Google Shape;1409;g24fa01ec593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0" name="Google Shape;14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Your PIT Count Team</a:t>
            </a:r>
            <a:br>
              <a:rPr lang="en-US" dirty="0"/>
            </a:br>
            <a:r>
              <a:rPr lang="sv-SE" sz="1100" b="0" i="0" u="none" strike="noStrike" cap="none" dirty="0">
                <a:solidFill>
                  <a:srgbClr val="E5E6EE"/>
                </a:solidFill>
                <a:latin typeface="Arial"/>
                <a:ea typeface="Arial"/>
                <a:cs typeface="Arial"/>
                <a:sym typeface="Arial"/>
              </a:rPr>
              <a:t>Ann Gosnell-Hopkins: anngosnell@lexingtonhouseofhope.org</a:t>
            </a:r>
          </a:p>
          <a:p>
            <a:pPr marL="0" lvl="0" indent="0" algn="l" rtl="0">
              <a:lnSpc>
                <a:spcPct val="100000"/>
              </a:lnSpc>
              <a:spcBef>
                <a:spcPts val="0"/>
              </a:spcBef>
              <a:spcAft>
                <a:spcPts val="0"/>
              </a:spcAft>
              <a:buSzPts val="1100"/>
              <a:buNone/>
            </a:pPr>
            <a:r>
              <a:rPr lang="en-US" dirty="0"/>
              <a:t>April Redman callawaycares@outlook.com</a:t>
            </a:r>
            <a:endParaRPr dirty="0"/>
          </a:p>
        </p:txBody>
      </p:sp>
      <p:sp>
        <p:nvSpPr>
          <p:cNvPr id="1428" name="Google Shape;14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94b6e0cc7d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4" name="Google Shape;1494;g294b6e0cc7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3" name="Google Shape;15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7c3e86c82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287c3e86c8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4b6e1606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1" name="Google Shape;281;g294b6e1606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oboscoc.org/resources/point-in-time-count-resourc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hudexchange.info/resources/documents/HEARTH_HomelessDefinition_FinalRule.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icamissouri.formstack.com/forms/bosunsheltered_2025"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missourihelpscoutfiles.s3.us-east-1.amazonaws.com/2025+PIT+HIC/BoS+Unsheltered+PIT+Paper+Form+2025.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oboscoc.org/wp-content/uploads/2022/12/DV-Script-and-Tip-Sheet.docx"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hyperlink" Target="https://www.hudexchange.info/resource/4036/point-in-time-count-methodology-guide/" TargetMode="External"/><Relationship Id="rId4" Type="http://schemas.openxmlformats.org/officeDocument/2006/relationships/hyperlink" Target="https://www.hudexchange.info/homelessness-assistance/ahar/#2017-repor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events.teams.microsoft.com/event/1b312b33-4c42-4498-9fe2-53b5f47d65fa@3b15e087-efda-4a6f-8dbc-a52a12ee1ab5" TargetMode="External"/><Relationship Id="rId3" Type="http://schemas.openxmlformats.org/officeDocument/2006/relationships/image" Target="../media/image7.png"/><Relationship Id="rId7" Type="http://schemas.openxmlformats.org/officeDocument/2006/relationships/hyperlink" Target="https://events.teams.microsoft.com/event/496d9b8c-2be3-4a3f-b6f2-29115d0ad534@3b15e087-efda-4a6f-8dbc-a52a12ee1ab5" TargetMode="External"/><Relationship Id="rId12" Type="http://schemas.openxmlformats.org/officeDocument/2006/relationships/hyperlink" Target="mailto:mohmis@icalliances.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nam10.safelinks.protection.outlook.com/?url=https%3A%2F%2Ficalliances.us11.list-manage.com%2Ftrack%2Fclick%3Fu%3Deef031e465e4c687f6307727c%26id%3D5521a056ab%26e%3D032abc7150&amp;data=05%7C02%7Cleah.woods%40icalliances.org%7C918e1e73ccc54fd4935a08dd1eda36b1%7C3b15e087efda4a6f8dbca52a12ee1ab5%7C0%7C0%7C638700644765523486%7CUnknown%7CTWFpbGZsb3d8eyJFbXB0eU1hcGkiOnRydWUsIlYiOiIwLjAuMDAwMCIsIlAiOiJXaW4zMiIsIkFOIjoiTWFpbCIsIldUIjoyfQ%3D%3D%7C0%7C%7C%7C&amp;sdata=BxnW3RMXWfZVRIaEM2kNkTwa9TjFgaLa6s6QK0pCN90%3D&amp;reserved=0" TargetMode="External"/><Relationship Id="rId11" Type="http://schemas.openxmlformats.org/officeDocument/2006/relationships/hyperlink" Target="mailto:diana.kilguss@icalliances.org" TargetMode="External"/><Relationship Id="rId5" Type="http://schemas.openxmlformats.org/officeDocument/2006/relationships/hyperlink" Target="https://nam10.safelinks.protection.outlook.com/?url=https%3A%2F%2Ficalliances.us11.list-manage.com%2Ftrack%2Fclick%3Fu%3Deef031e465e4c687f6307727c%26id%3D263689fc80%26e%3D032abc7150&amp;data=05%7C02%7Cleah.woods%40icalliances.org%7C918e1e73ccc54fd4935a08dd1eda36b1%7C3b15e087efda4a6f8dbca52a12ee1ab5%7C0%7C0%7C638700644765509470%7CUnknown%7CTWFpbGZsb3d8eyJFbXB0eU1hcGkiOnRydWUsIlYiOiIwLjAuMDAwMCIsIlAiOiJXaW4zMiIsIkFOIjoiTWFpbCIsIldUIjoyfQ%3D%3D%7C0%7C%7C%7C&amp;sdata=c4tznhkq4%2FgqcMB%2F81Ljd4IzK6g%2FoaQMnLLP8y1f2Iw%3D&amp;reserved=0" TargetMode="External"/><Relationship Id="rId10" Type="http://schemas.openxmlformats.org/officeDocument/2006/relationships/hyperlink" Target="mailto:ben.cohen@icalliances.org" TargetMode="External"/><Relationship Id="rId4" Type="http://schemas.openxmlformats.org/officeDocument/2006/relationships/hyperlink" Target="https://icamissouri.helpscoutdocs.com/article/1472-pit-hic" TargetMode="External"/><Relationship Id="rId9" Type="http://schemas.openxmlformats.org/officeDocument/2006/relationships/hyperlink" Target="mailto:georgie.reedy@icalliance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87c3e86c82_0_1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8380" r="-18382"/>
            </a:stretch>
          </a:blipFill>
          <a:ln>
            <a:noFill/>
          </a:ln>
        </p:spPr>
        <p:txBody>
          <a:bodyPr/>
          <a:lstStyle/>
          <a:p>
            <a:endParaRPr lang="en-US"/>
          </a:p>
        </p:txBody>
      </p:sp>
      <p:sp>
        <p:nvSpPr>
          <p:cNvPr id="111" name="Google Shape;111;g287c3e86c82_0_15"/>
          <p:cNvSpPr/>
          <p:nvPr/>
        </p:nvSpPr>
        <p:spPr>
          <a:xfrm>
            <a:off x="1028700" y="1028700"/>
            <a:ext cx="503760" cy="503760"/>
          </a:xfrm>
          <a:custGeom>
            <a:avLst/>
            <a:gdLst/>
            <a:ahLst/>
            <a:cxnLst/>
            <a:rect l="l" t="t" r="r" b="b"/>
            <a:pathLst>
              <a:path w="503760" h="503760" extrusionOk="0">
                <a:moveTo>
                  <a:pt x="0" y="0"/>
                </a:moveTo>
                <a:lnTo>
                  <a:pt x="503760" y="0"/>
                </a:lnTo>
                <a:lnTo>
                  <a:pt x="503760" y="503760"/>
                </a:lnTo>
                <a:lnTo>
                  <a:pt x="0" y="503760"/>
                </a:lnTo>
                <a:lnTo>
                  <a:pt x="0" y="0"/>
                </a:lnTo>
                <a:close/>
              </a:path>
            </a:pathLst>
          </a:custGeom>
          <a:blipFill rotWithShape="1">
            <a:blip r:embed="rId4">
              <a:alphaModFix/>
            </a:blip>
            <a:stretch>
              <a:fillRect/>
            </a:stretch>
          </a:blipFill>
          <a:ln>
            <a:noFill/>
          </a:ln>
        </p:spPr>
        <p:txBody>
          <a:bodyPr/>
          <a:lstStyle/>
          <a:p>
            <a:endParaRPr lang="en-US"/>
          </a:p>
        </p:txBody>
      </p:sp>
      <p:grpSp>
        <p:nvGrpSpPr>
          <p:cNvPr id="112" name="Google Shape;112;g287c3e86c82_0_15"/>
          <p:cNvGrpSpPr/>
          <p:nvPr/>
        </p:nvGrpSpPr>
        <p:grpSpPr>
          <a:xfrm>
            <a:off x="0" y="8858156"/>
            <a:ext cx="18288118" cy="3085741"/>
            <a:chOff x="0" y="0"/>
            <a:chExt cx="4816592" cy="812700"/>
          </a:xfrm>
        </p:grpSpPr>
        <p:sp>
          <p:nvSpPr>
            <p:cNvPr id="113" name="Google Shape;113;g287c3e86c82_0_15"/>
            <p:cNvSpPr/>
            <p:nvPr/>
          </p:nvSpPr>
          <p:spPr>
            <a:xfrm>
              <a:off x="0" y="0"/>
              <a:ext cx="4816592" cy="376321"/>
            </a:xfrm>
            <a:custGeom>
              <a:avLst/>
              <a:gdLst/>
              <a:ahLst/>
              <a:cxnLst/>
              <a:rect l="l" t="t" r="r" b="b"/>
              <a:pathLst>
                <a:path w="4816592" h="376321" extrusionOk="0">
                  <a:moveTo>
                    <a:pt x="0" y="0"/>
                  </a:moveTo>
                  <a:lnTo>
                    <a:pt x="4816592" y="0"/>
                  </a:lnTo>
                  <a:lnTo>
                    <a:pt x="4816592" y="376321"/>
                  </a:lnTo>
                  <a:lnTo>
                    <a:pt x="0" y="376321"/>
                  </a:lnTo>
                  <a:close/>
                </a:path>
              </a:pathLst>
            </a:custGeom>
            <a:solidFill>
              <a:srgbClr val="462D78"/>
            </a:solidFill>
            <a:ln>
              <a:noFill/>
            </a:ln>
          </p:spPr>
          <p:txBody>
            <a:bodyPr/>
            <a:lstStyle/>
            <a:p>
              <a:endParaRPr lang="en-US"/>
            </a:p>
          </p:txBody>
        </p:sp>
        <p:sp>
          <p:nvSpPr>
            <p:cNvPr id="114" name="Google Shape;114;g287c3e86c82_0_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5" name="Google Shape;115;g287c3e86c82_0_15"/>
          <p:cNvSpPr/>
          <p:nvPr/>
        </p:nvSpPr>
        <p:spPr>
          <a:xfrm>
            <a:off x="368150" y="760925"/>
            <a:ext cx="11091259" cy="9526072"/>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5">
              <a:alphaModFix/>
            </a:blip>
            <a:stretch>
              <a:fillRect/>
            </a:stretch>
          </a:blipFill>
          <a:ln>
            <a:noFill/>
          </a:ln>
        </p:spPr>
        <p:txBody>
          <a:bodyPr/>
          <a:lstStyle/>
          <a:p>
            <a:endParaRPr lang="en-US"/>
          </a:p>
        </p:txBody>
      </p:sp>
      <p:sp>
        <p:nvSpPr>
          <p:cNvPr id="116" name="Google Shape;116;g287c3e86c82_0_15"/>
          <p:cNvSpPr txBox="1"/>
          <p:nvPr/>
        </p:nvSpPr>
        <p:spPr>
          <a:xfrm>
            <a:off x="8980572" y="2658900"/>
            <a:ext cx="7049400" cy="3768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rgbClr val="462D78"/>
                </a:solidFill>
                <a:latin typeface="Arial"/>
                <a:ea typeface="Arial"/>
                <a:cs typeface="Arial"/>
                <a:sym typeface="Arial"/>
              </a:rPr>
              <a:t>Unsheltered Point in Time Count (PITC)</a:t>
            </a:r>
            <a:endParaRPr sz="1400" b="1" i="0" u="none" strike="noStrike" cap="none">
              <a:solidFill>
                <a:srgbClr val="000000"/>
              </a:solidFill>
              <a:latin typeface="Arial"/>
              <a:ea typeface="Arial"/>
              <a:cs typeface="Arial"/>
              <a:sym typeface="Arial"/>
            </a:endParaRPr>
          </a:p>
        </p:txBody>
      </p:sp>
      <p:sp>
        <p:nvSpPr>
          <p:cNvPr id="117" name="Google Shape;117;g287c3e86c82_0_15"/>
          <p:cNvSpPr txBox="1"/>
          <p:nvPr/>
        </p:nvSpPr>
        <p:spPr>
          <a:xfrm>
            <a:off x="4235112" y="9405946"/>
            <a:ext cx="9817800" cy="323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E5E6EE"/>
                </a:solidFill>
                <a:latin typeface="Arial"/>
                <a:ea typeface="Arial"/>
                <a:cs typeface="Arial"/>
                <a:sym typeface="Arial"/>
              </a:rPr>
              <a:t>MO BoS CoC PITC 202</a:t>
            </a:r>
            <a:r>
              <a:rPr lang="en-US" sz="2100">
                <a:solidFill>
                  <a:srgbClr val="E5E6EE"/>
                </a:solidFill>
              </a:rPr>
              <a:t>5</a:t>
            </a:r>
            <a:endParaRPr sz="1400" b="0" i="0" u="none" strike="noStrike" cap="none">
              <a:solidFill>
                <a:srgbClr val="000000"/>
              </a:solidFill>
              <a:latin typeface="Arial"/>
              <a:ea typeface="Arial"/>
              <a:cs typeface="Arial"/>
              <a:sym typeface="Arial"/>
            </a:endParaRPr>
          </a:p>
        </p:txBody>
      </p:sp>
      <p:sp>
        <p:nvSpPr>
          <p:cNvPr id="118" name="Google Shape;118;g287c3e86c82_0_15"/>
          <p:cNvSpPr txBox="1"/>
          <p:nvPr/>
        </p:nvSpPr>
        <p:spPr>
          <a:xfrm>
            <a:off x="8736996" y="6624900"/>
            <a:ext cx="7049400" cy="38779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100"/>
              <a:buFont typeface="Arial"/>
              <a:buNone/>
            </a:pPr>
            <a:r>
              <a:rPr lang="en-US" sz="2100" dirty="0">
                <a:solidFill>
                  <a:srgbClr val="462D78"/>
                </a:solidFill>
              </a:rPr>
              <a:t>Coordinator</a:t>
            </a:r>
            <a:r>
              <a:rPr lang="en-US" sz="2100" b="0" i="0" u="none" strike="noStrike" cap="none" dirty="0">
                <a:solidFill>
                  <a:srgbClr val="462D78"/>
                </a:solidFill>
                <a:latin typeface="Arial"/>
                <a:ea typeface="Arial"/>
                <a:cs typeface="Arial"/>
                <a:sym typeface="Arial"/>
              </a:rPr>
              <a:t> Training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34"/>
        <p:cNvGrpSpPr/>
        <p:nvPr/>
      </p:nvGrpSpPr>
      <p:grpSpPr>
        <a:xfrm>
          <a:off x="0" y="0"/>
          <a:ext cx="0" cy="0"/>
          <a:chOff x="0" y="0"/>
          <a:chExt cx="0" cy="0"/>
        </a:xfrm>
      </p:grpSpPr>
      <p:sp>
        <p:nvSpPr>
          <p:cNvPr id="335" name="Google Shape;335;p5"/>
          <p:cNvSpPr/>
          <p:nvPr/>
        </p:nvSpPr>
        <p:spPr>
          <a:xfrm>
            <a:off x="971400" y="4284264"/>
            <a:ext cx="6749546" cy="5203286"/>
          </a:xfrm>
          <a:custGeom>
            <a:avLst/>
            <a:gdLst/>
            <a:ahLst/>
            <a:cxnLst/>
            <a:rect l="l" t="t" r="r" b="b"/>
            <a:pathLst>
              <a:path w="6749546" h="5203286" extrusionOk="0">
                <a:moveTo>
                  <a:pt x="0" y="0"/>
                </a:moveTo>
                <a:lnTo>
                  <a:pt x="6749546" y="0"/>
                </a:lnTo>
                <a:lnTo>
                  <a:pt x="6749546" y="5203286"/>
                </a:lnTo>
                <a:lnTo>
                  <a:pt x="0" y="5203286"/>
                </a:lnTo>
                <a:lnTo>
                  <a:pt x="0" y="0"/>
                </a:lnTo>
                <a:close/>
              </a:path>
            </a:pathLst>
          </a:custGeom>
          <a:blipFill rotWithShape="1">
            <a:blip r:embed="rId3">
              <a:alphaModFix/>
            </a:blip>
            <a:stretch>
              <a:fillRect/>
            </a:stretch>
          </a:blipFill>
          <a:ln>
            <a:noFill/>
          </a:ln>
        </p:spPr>
        <p:txBody>
          <a:bodyPr/>
          <a:lstStyle/>
          <a:p>
            <a:endParaRPr lang="en-US"/>
          </a:p>
        </p:txBody>
      </p:sp>
      <p:sp>
        <p:nvSpPr>
          <p:cNvPr id="336" name="Google Shape;336;p5"/>
          <p:cNvSpPr txBox="1"/>
          <p:nvPr/>
        </p:nvSpPr>
        <p:spPr>
          <a:xfrm>
            <a:off x="598875" y="1440325"/>
            <a:ext cx="83976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1" i="0" u="none" strike="noStrike" cap="none">
                <a:solidFill>
                  <a:srgbClr val="2D175F"/>
                </a:solidFill>
                <a:latin typeface="Arial"/>
                <a:ea typeface="Arial"/>
                <a:cs typeface="Arial"/>
                <a:sym typeface="Arial"/>
              </a:rPr>
              <a:t>Frequently Asked Questions</a:t>
            </a: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37" name="Google Shape;337;p5"/>
          <p:cNvGrpSpPr/>
          <p:nvPr/>
        </p:nvGrpSpPr>
        <p:grpSpPr>
          <a:xfrm flipH="1">
            <a:off x="-2149033" y="-41299"/>
            <a:ext cx="3320981" cy="3085717"/>
            <a:chOff x="17259300" y="-209424"/>
            <a:chExt cx="3320981" cy="3085717"/>
          </a:xfrm>
        </p:grpSpPr>
        <p:grpSp>
          <p:nvGrpSpPr>
            <p:cNvPr id="338" name="Google Shape;338;p5"/>
            <p:cNvGrpSpPr/>
            <p:nvPr/>
          </p:nvGrpSpPr>
          <p:grpSpPr>
            <a:xfrm>
              <a:off x="17494177" y="-209424"/>
              <a:ext cx="3086104" cy="3085717"/>
              <a:chOff x="0" y="0"/>
              <a:chExt cx="812800" cy="812700"/>
            </a:xfrm>
          </p:grpSpPr>
          <p:sp>
            <p:nvSpPr>
              <p:cNvPr id="339" name="Google Shape;339;p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340" name="Google Shape;340;p5"/>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5"/>
            <p:cNvGrpSpPr/>
            <p:nvPr/>
          </p:nvGrpSpPr>
          <p:grpSpPr>
            <a:xfrm>
              <a:off x="17259300" y="568409"/>
              <a:ext cx="1409261" cy="1409259"/>
              <a:chOff x="0" y="0"/>
              <a:chExt cx="812800" cy="812800"/>
            </a:xfrm>
          </p:grpSpPr>
          <p:sp>
            <p:nvSpPr>
              <p:cNvPr id="342" name="Google Shape;342;p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343" name="Google Shape;343;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44" name="Google Shape;344;p5"/>
          <p:cNvGrpSpPr/>
          <p:nvPr/>
        </p:nvGrpSpPr>
        <p:grpSpPr>
          <a:xfrm>
            <a:off x="15060598" y="-41289"/>
            <a:ext cx="3227400" cy="3085741"/>
            <a:chOff x="15289198" y="-152389"/>
            <a:chExt cx="3227400" cy="3085741"/>
          </a:xfrm>
        </p:grpSpPr>
        <p:grpSp>
          <p:nvGrpSpPr>
            <p:cNvPr id="345" name="Google Shape;345;p5"/>
            <p:cNvGrpSpPr/>
            <p:nvPr/>
          </p:nvGrpSpPr>
          <p:grpSpPr>
            <a:xfrm>
              <a:off x="15289198" y="-152389"/>
              <a:ext cx="3227297" cy="3085741"/>
              <a:chOff x="0" y="0"/>
              <a:chExt cx="849982" cy="812700"/>
            </a:xfrm>
          </p:grpSpPr>
          <p:sp>
            <p:nvSpPr>
              <p:cNvPr id="346" name="Google Shape;346;p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347" name="Google Shape;347;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5"/>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349" name="Google Shape;349;p5"/>
          <p:cNvGrpSpPr/>
          <p:nvPr/>
        </p:nvGrpSpPr>
        <p:grpSpPr>
          <a:xfrm>
            <a:off x="8767252" y="966680"/>
            <a:ext cx="7833024" cy="10388990"/>
            <a:chOff x="9426327" y="1682553"/>
            <a:chExt cx="7833024" cy="9915341"/>
          </a:xfrm>
        </p:grpSpPr>
        <p:grpSp>
          <p:nvGrpSpPr>
            <p:cNvPr id="350" name="Google Shape;350;p5"/>
            <p:cNvGrpSpPr/>
            <p:nvPr/>
          </p:nvGrpSpPr>
          <p:grpSpPr>
            <a:xfrm>
              <a:off x="9426327" y="3075085"/>
              <a:ext cx="7833024" cy="3086120"/>
              <a:chOff x="0" y="0"/>
              <a:chExt cx="2063005" cy="812800"/>
            </a:xfrm>
          </p:grpSpPr>
          <p:sp>
            <p:nvSpPr>
              <p:cNvPr id="351" name="Google Shape;351;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52" name="Google Shape;352;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3" name="Google Shape;353;p5"/>
            <p:cNvGrpSpPr/>
            <p:nvPr/>
          </p:nvGrpSpPr>
          <p:grpSpPr>
            <a:xfrm>
              <a:off x="9426327" y="4465987"/>
              <a:ext cx="7833024" cy="3086120"/>
              <a:chOff x="0" y="0"/>
              <a:chExt cx="2063005" cy="812800"/>
            </a:xfrm>
          </p:grpSpPr>
          <p:sp>
            <p:nvSpPr>
              <p:cNvPr id="354" name="Google Shape;354;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55" name="Google Shape;355;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6" name="Google Shape;356;p5"/>
            <p:cNvGrpSpPr/>
            <p:nvPr/>
          </p:nvGrpSpPr>
          <p:grpSpPr>
            <a:xfrm>
              <a:off x="9426327" y="5856888"/>
              <a:ext cx="7833024" cy="3086120"/>
              <a:chOff x="0" y="0"/>
              <a:chExt cx="2063005" cy="812800"/>
            </a:xfrm>
          </p:grpSpPr>
          <p:sp>
            <p:nvSpPr>
              <p:cNvPr id="357" name="Google Shape;357;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58" name="Google Shape;358;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9" name="Google Shape;359;p5"/>
            <p:cNvSpPr/>
            <p:nvPr/>
          </p:nvSpPr>
          <p:spPr>
            <a:xfrm>
              <a:off x="16170264" y="3300693"/>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360" name="Google Shape;360;p5"/>
            <p:cNvSpPr/>
            <p:nvPr/>
          </p:nvSpPr>
          <p:spPr>
            <a:xfrm>
              <a:off x="16170264" y="4692389"/>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361" name="Google Shape;361;p5"/>
            <p:cNvSpPr/>
            <p:nvPr/>
          </p:nvSpPr>
          <p:spPr>
            <a:xfrm>
              <a:off x="16170264" y="6092757"/>
              <a:ext cx="577735" cy="577735"/>
            </a:xfrm>
            <a:custGeom>
              <a:avLst/>
              <a:gdLst/>
              <a:ahLst/>
              <a:cxnLst/>
              <a:rect l="l" t="t" r="r" b="b"/>
              <a:pathLst>
                <a:path w="577735" h="577735" extrusionOk="0">
                  <a:moveTo>
                    <a:pt x="0" y="0"/>
                  </a:moveTo>
                  <a:lnTo>
                    <a:pt x="577736" y="0"/>
                  </a:lnTo>
                  <a:lnTo>
                    <a:pt x="577736" y="577735"/>
                  </a:lnTo>
                  <a:lnTo>
                    <a:pt x="0" y="577735"/>
                  </a:lnTo>
                  <a:lnTo>
                    <a:pt x="0" y="0"/>
                  </a:lnTo>
                  <a:close/>
                </a:path>
              </a:pathLst>
            </a:custGeom>
            <a:blipFill rotWithShape="1">
              <a:blip r:embed="rId4">
                <a:alphaModFix/>
              </a:blip>
              <a:stretch>
                <a:fillRect/>
              </a:stretch>
            </a:blipFill>
            <a:ln>
              <a:noFill/>
            </a:ln>
          </p:spPr>
          <p:txBody>
            <a:bodyPr/>
            <a:lstStyle/>
            <a:p>
              <a:endParaRPr lang="en-US"/>
            </a:p>
          </p:txBody>
        </p:sp>
        <p:grpSp>
          <p:nvGrpSpPr>
            <p:cNvPr id="362" name="Google Shape;362;p5"/>
            <p:cNvGrpSpPr/>
            <p:nvPr/>
          </p:nvGrpSpPr>
          <p:grpSpPr>
            <a:xfrm>
              <a:off x="9426327" y="1682553"/>
              <a:ext cx="7832973" cy="3086094"/>
              <a:chOff x="9426327" y="4044753"/>
              <a:chExt cx="7832973" cy="3086094"/>
            </a:xfrm>
          </p:grpSpPr>
          <p:grpSp>
            <p:nvGrpSpPr>
              <p:cNvPr id="363" name="Google Shape;363;p5"/>
              <p:cNvGrpSpPr/>
              <p:nvPr/>
            </p:nvGrpSpPr>
            <p:grpSpPr>
              <a:xfrm>
                <a:off x="9426327" y="4044753"/>
                <a:ext cx="7832973" cy="3086094"/>
                <a:chOff x="0" y="0"/>
                <a:chExt cx="2063005" cy="812800"/>
              </a:xfrm>
            </p:grpSpPr>
            <p:sp>
              <p:nvSpPr>
                <p:cNvPr id="364" name="Google Shape;364;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65" name="Google Shape;365;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6" name="Google Shape;366;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367" name="Google Shape;367;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Why in the winter? </a:t>
                </a:r>
                <a:endParaRPr sz="1400" b="0" i="0" u="none" strike="noStrike" cap="none">
                  <a:solidFill>
                    <a:srgbClr val="000000"/>
                  </a:solidFill>
                  <a:latin typeface="Arial"/>
                  <a:ea typeface="Arial"/>
                  <a:cs typeface="Arial"/>
                  <a:sym typeface="Arial"/>
                </a:endParaRPr>
              </a:p>
            </p:txBody>
          </p:sp>
        </p:grpSp>
        <p:sp>
          <p:nvSpPr>
            <p:cNvPr id="368" name="Google Shape;368;p5"/>
            <p:cNvSpPr txBox="1"/>
            <p:nvPr/>
          </p:nvSpPr>
          <p:spPr>
            <a:xfrm>
              <a:off x="10068245" y="3408642"/>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Does it have to be at night?</a:t>
              </a:r>
              <a:endParaRPr sz="1400" b="0" i="0" u="none" strike="noStrike" cap="none">
                <a:solidFill>
                  <a:srgbClr val="000000"/>
                </a:solidFill>
                <a:latin typeface="Arial"/>
                <a:ea typeface="Arial"/>
                <a:cs typeface="Arial"/>
                <a:sym typeface="Arial"/>
              </a:endParaRPr>
            </a:p>
          </p:txBody>
        </p:sp>
        <p:sp>
          <p:nvSpPr>
            <p:cNvPr id="369" name="Google Shape;369;p5"/>
            <p:cNvSpPr txBox="1"/>
            <p:nvPr/>
          </p:nvSpPr>
          <p:spPr>
            <a:xfrm>
              <a:off x="10068245" y="4623754"/>
              <a:ext cx="5665200" cy="8127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How do we conduct an unsheltered PIT Count? </a:t>
              </a:r>
              <a:endParaRPr sz="1400" b="0" i="0" u="none" strike="noStrike" cap="none">
                <a:solidFill>
                  <a:srgbClr val="000000"/>
                </a:solidFill>
                <a:latin typeface="Arial"/>
                <a:ea typeface="Arial"/>
                <a:cs typeface="Arial"/>
                <a:sym typeface="Arial"/>
              </a:endParaRPr>
            </a:p>
          </p:txBody>
        </p:sp>
        <p:sp>
          <p:nvSpPr>
            <p:cNvPr id="370" name="Google Shape;370;p5"/>
            <p:cNvSpPr txBox="1"/>
            <p:nvPr/>
          </p:nvSpPr>
          <p:spPr>
            <a:xfrm>
              <a:off x="10068245" y="6200705"/>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dirty="0">
                  <a:solidFill>
                    <a:srgbClr val="E5E6EE"/>
                  </a:solidFill>
                  <a:latin typeface="Arial"/>
                  <a:ea typeface="Arial"/>
                  <a:cs typeface="Arial"/>
                  <a:sym typeface="Arial"/>
                </a:rPr>
                <a:t>When do we count?</a:t>
              </a:r>
              <a:endParaRPr sz="1400" b="0" i="0" u="none" strike="noStrike" cap="none" dirty="0">
                <a:solidFill>
                  <a:srgbClr val="000000"/>
                </a:solidFill>
                <a:latin typeface="Arial"/>
                <a:ea typeface="Arial"/>
                <a:cs typeface="Arial"/>
                <a:sym typeface="Arial"/>
              </a:endParaRPr>
            </a:p>
          </p:txBody>
        </p:sp>
        <p:grpSp>
          <p:nvGrpSpPr>
            <p:cNvPr id="371" name="Google Shape;371;p5"/>
            <p:cNvGrpSpPr/>
            <p:nvPr/>
          </p:nvGrpSpPr>
          <p:grpSpPr>
            <a:xfrm>
              <a:off x="9426327" y="7201253"/>
              <a:ext cx="7833024" cy="3085741"/>
              <a:chOff x="9426327" y="4044753"/>
              <a:chExt cx="7833024" cy="3085741"/>
            </a:xfrm>
          </p:grpSpPr>
          <p:grpSp>
            <p:nvGrpSpPr>
              <p:cNvPr id="372" name="Google Shape;372;p5"/>
              <p:cNvGrpSpPr/>
              <p:nvPr/>
            </p:nvGrpSpPr>
            <p:grpSpPr>
              <a:xfrm>
                <a:off x="9426327" y="4044753"/>
                <a:ext cx="7833024" cy="3085741"/>
                <a:chOff x="0" y="0"/>
                <a:chExt cx="2063005" cy="812700"/>
              </a:xfrm>
            </p:grpSpPr>
            <p:sp>
              <p:nvSpPr>
                <p:cNvPr id="373" name="Google Shape;373;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74" name="Google Shape;374;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5" name="Google Shape;375;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376" name="Google Shape;376;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Who do we count?</a:t>
                </a:r>
                <a:endParaRPr sz="1400" b="0" i="0" u="none" strike="noStrike" cap="none">
                  <a:solidFill>
                    <a:srgbClr val="000000"/>
                  </a:solidFill>
                  <a:latin typeface="Arial"/>
                  <a:ea typeface="Arial"/>
                  <a:cs typeface="Arial"/>
                  <a:sym typeface="Arial"/>
                </a:endParaRPr>
              </a:p>
            </p:txBody>
          </p:sp>
        </p:grpSp>
        <p:grpSp>
          <p:nvGrpSpPr>
            <p:cNvPr id="377" name="Google Shape;377;p5"/>
            <p:cNvGrpSpPr/>
            <p:nvPr/>
          </p:nvGrpSpPr>
          <p:grpSpPr>
            <a:xfrm>
              <a:off x="9426327" y="8512153"/>
              <a:ext cx="7833024" cy="3085741"/>
              <a:chOff x="9426327" y="4044753"/>
              <a:chExt cx="7833024" cy="3085741"/>
            </a:xfrm>
          </p:grpSpPr>
          <p:grpSp>
            <p:nvGrpSpPr>
              <p:cNvPr id="378" name="Google Shape;378;p5"/>
              <p:cNvGrpSpPr/>
              <p:nvPr/>
            </p:nvGrpSpPr>
            <p:grpSpPr>
              <a:xfrm>
                <a:off x="9426327" y="4044753"/>
                <a:ext cx="7833024" cy="3085741"/>
                <a:chOff x="0" y="0"/>
                <a:chExt cx="2063005" cy="812700"/>
              </a:xfrm>
            </p:grpSpPr>
            <p:sp>
              <p:nvSpPr>
                <p:cNvPr id="379" name="Google Shape;379;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380" name="Google Shape;380;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1" name="Google Shape;381;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382" name="Google Shape;382;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dirty="0">
                    <a:solidFill>
                      <a:srgbClr val="E5E6EE"/>
                    </a:solidFill>
                    <a:latin typeface="Arial"/>
                    <a:ea typeface="Arial"/>
                    <a:cs typeface="Arial"/>
                    <a:sym typeface="Arial"/>
                  </a:rPr>
                  <a:t>Who do we NOT count?</a:t>
                </a:r>
                <a:endParaRPr sz="1400" b="0" i="0" u="none" strike="noStrike" cap="none" dirty="0">
                  <a:solidFill>
                    <a:srgbClr val="000000"/>
                  </a:solidFill>
                  <a:latin typeface="Arial"/>
                  <a:ea typeface="Arial"/>
                  <a:cs typeface="Arial"/>
                  <a:sym typeface="Arial"/>
                </a:endParaRPr>
              </a:p>
            </p:txBody>
          </p:sp>
        </p:grpSp>
      </p:grpSp>
      <p:sp>
        <p:nvSpPr>
          <p:cNvPr id="3" name="Google Shape;379;p5">
            <a:extLst>
              <a:ext uri="{FF2B5EF4-FFF2-40B4-BE49-F238E27FC236}">
                <a16:creationId xmlns:a16="http://schemas.microsoft.com/office/drawing/2014/main" id="{A0B9D77D-8BA7-033D-C20B-40AA070F6DD5}"/>
              </a:ext>
            </a:extLst>
          </p:cNvPr>
          <p:cNvSpPr/>
          <p:nvPr/>
        </p:nvSpPr>
        <p:spPr>
          <a:xfrm>
            <a:off x="8767201" y="9418003"/>
            <a:ext cx="7833024" cy="894617"/>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sz="2400" dirty="0"/>
          </a:p>
        </p:txBody>
      </p:sp>
      <p:sp>
        <p:nvSpPr>
          <p:cNvPr id="4" name="Google Shape;381;p5">
            <a:extLst>
              <a:ext uri="{FF2B5EF4-FFF2-40B4-BE49-F238E27FC236}">
                <a16:creationId xmlns:a16="http://schemas.microsoft.com/office/drawing/2014/main" id="{01174278-8624-BB0C-DA93-165EA2B85560}"/>
              </a:ext>
            </a:extLst>
          </p:cNvPr>
          <p:cNvSpPr/>
          <p:nvPr/>
        </p:nvSpPr>
        <p:spPr>
          <a:xfrm>
            <a:off x="15511188" y="9608458"/>
            <a:ext cx="577735" cy="605333"/>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txBody>
          <a:bodyPr/>
          <a:lstStyle/>
          <a:p>
            <a:endParaRPr lang="en-US"/>
          </a:p>
        </p:txBody>
      </p:sp>
      <p:sp>
        <p:nvSpPr>
          <p:cNvPr id="6" name="TextBox 5">
            <a:extLst>
              <a:ext uri="{FF2B5EF4-FFF2-40B4-BE49-F238E27FC236}">
                <a16:creationId xmlns:a16="http://schemas.microsoft.com/office/drawing/2014/main" id="{DC05397C-2AD8-DBA6-3E4C-9B9CE499743F}"/>
              </a:ext>
            </a:extLst>
          </p:cNvPr>
          <p:cNvSpPr txBox="1"/>
          <p:nvPr/>
        </p:nvSpPr>
        <p:spPr>
          <a:xfrm>
            <a:off x="9329672" y="9629166"/>
            <a:ext cx="6066434" cy="461665"/>
          </a:xfrm>
          <a:prstGeom prst="rect">
            <a:avLst/>
          </a:prstGeom>
          <a:noFill/>
        </p:spPr>
        <p:txBody>
          <a:bodyPr wrap="square" rtlCol="0">
            <a:spAutoFit/>
          </a:bodyPr>
          <a:lstStyle/>
          <a:p>
            <a:r>
              <a:rPr lang="en-US" sz="2400" i="0" u="none" strike="noStrike" cap="none" dirty="0">
                <a:solidFill>
                  <a:schemeClr val="bg1"/>
                </a:solidFill>
                <a:latin typeface="Arial"/>
                <a:ea typeface="Arial"/>
                <a:cs typeface="Arial"/>
                <a:sym typeface="Arial"/>
              </a:rPr>
              <a:t>What constitutes sheltered vs unsheltered?</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86"/>
        <p:cNvGrpSpPr/>
        <p:nvPr/>
      </p:nvGrpSpPr>
      <p:grpSpPr>
        <a:xfrm>
          <a:off x="0" y="0"/>
          <a:ext cx="0" cy="0"/>
          <a:chOff x="0" y="0"/>
          <a:chExt cx="0" cy="0"/>
        </a:xfrm>
      </p:grpSpPr>
      <p:sp>
        <p:nvSpPr>
          <p:cNvPr id="387" name="Google Shape;387;g28b30182ee5_0_61"/>
          <p:cNvSpPr txBox="1"/>
          <p:nvPr/>
        </p:nvSpPr>
        <p:spPr>
          <a:xfrm>
            <a:off x="598875" y="1719300"/>
            <a:ext cx="6224400" cy="4029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100"/>
              <a:buFont typeface="Arial"/>
              <a:buNone/>
            </a:pPr>
            <a:r>
              <a:rPr lang="en-US" sz="4100" b="1" i="0" u="none" strike="noStrike" cap="none">
                <a:solidFill>
                  <a:srgbClr val="2D175F"/>
                </a:solidFill>
                <a:latin typeface="Arial"/>
                <a:ea typeface="Arial"/>
                <a:cs typeface="Arial"/>
                <a:sym typeface="Arial"/>
              </a:rPr>
              <a:t>FAQ: Why does the Point In Time Count take place </a:t>
            </a:r>
            <a:endParaRPr sz="41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100"/>
              <a:buFont typeface="Arial"/>
              <a:buNone/>
            </a:pPr>
            <a:r>
              <a:rPr lang="en-US" sz="4100" b="1" i="0" u="none" strike="noStrike" cap="none">
                <a:solidFill>
                  <a:srgbClr val="2D175F"/>
                </a:solidFill>
                <a:latin typeface="Arial"/>
                <a:ea typeface="Arial"/>
                <a:cs typeface="Arial"/>
                <a:sym typeface="Arial"/>
              </a:rPr>
              <a:t>during the winter months?</a:t>
            </a:r>
            <a:endParaRPr sz="41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6500"/>
              <a:buFont typeface="Arial"/>
              <a:buNone/>
            </a:pPr>
            <a:r>
              <a:rPr lang="en-US" sz="6500" b="0" i="0" u="none" strike="noStrike" cap="none">
                <a:solidFill>
                  <a:srgbClr val="2D175F"/>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grpSp>
        <p:nvGrpSpPr>
          <p:cNvPr id="388" name="Google Shape;388;g28b30182ee5_0_61"/>
          <p:cNvGrpSpPr/>
          <p:nvPr/>
        </p:nvGrpSpPr>
        <p:grpSpPr>
          <a:xfrm flipH="1">
            <a:off x="-2149050" y="-41299"/>
            <a:ext cx="3320997" cy="3085741"/>
            <a:chOff x="17259300" y="-209424"/>
            <a:chExt cx="3320997" cy="3085741"/>
          </a:xfrm>
        </p:grpSpPr>
        <p:grpSp>
          <p:nvGrpSpPr>
            <p:cNvPr id="389" name="Google Shape;389;g28b30182ee5_0_61"/>
            <p:cNvGrpSpPr/>
            <p:nvPr/>
          </p:nvGrpSpPr>
          <p:grpSpPr>
            <a:xfrm>
              <a:off x="17494177" y="-209424"/>
              <a:ext cx="3086120" cy="3085741"/>
              <a:chOff x="0" y="0"/>
              <a:chExt cx="812800" cy="812700"/>
            </a:xfrm>
          </p:grpSpPr>
          <p:sp>
            <p:nvSpPr>
              <p:cNvPr id="390" name="Google Shape;390;g28b30182ee5_0_6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391" name="Google Shape;391;g28b30182ee5_0_6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2" name="Google Shape;392;g28b30182ee5_0_61"/>
            <p:cNvGrpSpPr/>
            <p:nvPr/>
          </p:nvGrpSpPr>
          <p:grpSpPr>
            <a:xfrm>
              <a:off x="17259300" y="568409"/>
              <a:ext cx="1409059" cy="1409059"/>
              <a:chOff x="0" y="0"/>
              <a:chExt cx="812700" cy="812700"/>
            </a:xfrm>
          </p:grpSpPr>
          <p:sp>
            <p:nvSpPr>
              <p:cNvPr id="393" name="Google Shape;393;g28b30182ee5_0_6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394" name="Google Shape;394;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95" name="Google Shape;395;g28b30182ee5_0_61"/>
          <p:cNvGrpSpPr/>
          <p:nvPr/>
        </p:nvGrpSpPr>
        <p:grpSpPr>
          <a:xfrm>
            <a:off x="15060598" y="-41289"/>
            <a:ext cx="3227400" cy="3085741"/>
            <a:chOff x="15289198" y="-152389"/>
            <a:chExt cx="3227400" cy="3085741"/>
          </a:xfrm>
        </p:grpSpPr>
        <p:grpSp>
          <p:nvGrpSpPr>
            <p:cNvPr id="396" name="Google Shape;396;g28b30182ee5_0_61"/>
            <p:cNvGrpSpPr/>
            <p:nvPr/>
          </p:nvGrpSpPr>
          <p:grpSpPr>
            <a:xfrm>
              <a:off x="15289198" y="-152389"/>
              <a:ext cx="3227297" cy="3085741"/>
              <a:chOff x="0" y="0"/>
              <a:chExt cx="849982" cy="812700"/>
            </a:xfrm>
          </p:grpSpPr>
          <p:sp>
            <p:nvSpPr>
              <p:cNvPr id="397" name="Google Shape;397;g28b30182ee5_0_6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398" name="Google Shape;398;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9" name="Google Shape;399;g28b30182ee5_0_6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00" name="Google Shape;400;g28b30182ee5_0_61"/>
          <p:cNvGrpSpPr/>
          <p:nvPr/>
        </p:nvGrpSpPr>
        <p:grpSpPr>
          <a:xfrm>
            <a:off x="7148073" y="1440325"/>
            <a:ext cx="10856564" cy="8388224"/>
            <a:chOff x="0" y="0"/>
            <a:chExt cx="2063005" cy="813001"/>
          </a:xfrm>
        </p:grpSpPr>
        <p:sp>
          <p:nvSpPr>
            <p:cNvPr id="401" name="Google Shape;401;g28b30182ee5_0_61"/>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402" name="Google Shape;402;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3" name="Google Shape;403;g28b30182ee5_0_61"/>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404" name="Google Shape;404;g28b30182ee5_0_61"/>
          <p:cNvSpPr txBox="1"/>
          <p:nvPr/>
        </p:nvSpPr>
        <p:spPr>
          <a:xfrm>
            <a:off x="7460600" y="1719300"/>
            <a:ext cx="10231500" cy="8844600"/>
          </a:xfrm>
          <a:prstGeom prst="rect">
            <a:avLst/>
          </a:prstGeom>
          <a:noFill/>
          <a:ln>
            <a:noFill/>
          </a:ln>
        </p:spPr>
        <p:txBody>
          <a:bodyPr spcFirstLastPara="1" wrap="square" lIns="0" tIns="0" rIns="0" bIns="0" anchor="t" anchorCtr="0">
            <a:spAutoFit/>
          </a:bodyPr>
          <a:lstStyle/>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Same timeframe for every community ensures consistency across the U.S.</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Same timeframe year after year ensures that trends are monitored appropriately</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Set for a night in winter because then each CoC is likely maximizing its resources to serve people's needs. Thus, this timing can provide a more precise picture of who is unable to access emergency shelter or other crisis response assistance.</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End of the month to ensure that people who can only pay for temporary housing for part of the month are generally included in the count. For example, some people can afford to stay in a motel, but only for the first few weeks after receiving their public benefits payment at the beginning of the month</a:t>
            </a:r>
            <a:endParaRPr sz="29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chemeClr val="dk1"/>
              </a:buClr>
              <a:buSzPts val="1100"/>
              <a:buFont typeface="Arial"/>
              <a:buNone/>
            </a:pP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405" name="Google Shape;405;g28b30182ee5_0_61"/>
          <p:cNvSpPr/>
          <p:nvPr/>
        </p:nvSpPr>
        <p:spPr>
          <a:xfrm>
            <a:off x="1666071" y="5002722"/>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09"/>
        <p:cNvGrpSpPr/>
        <p:nvPr/>
      </p:nvGrpSpPr>
      <p:grpSpPr>
        <a:xfrm>
          <a:off x="0" y="0"/>
          <a:ext cx="0" cy="0"/>
          <a:chOff x="0" y="0"/>
          <a:chExt cx="0" cy="0"/>
        </a:xfrm>
      </p:grpSpPr>
      <p:sp>
        <p:nvSpPr>
          <p:cNvPr id="410" name="Google Shape;410;g28b30182ee5_0_115"/>
          <p:cNvSpPr txBox="1"/>
          <p:nvPr/>
        </p:nvSpPr>
        <p:spPr>
          <a:xfrm>
            <a:off x="598875" y="1719300"/>
            <a:ext cx="7133700" cy="365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Why do we have to do the PIT count at night?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11" name="Google Shape;411;g28b30182ee5_0_115"/>
          <p:cNvGrpSpPr/>
          <p:nvPr/>
        </p:nvGrpSpPr>
        <p:grpSpPr>
          <a:xfrm flipH="1">
            <a:off x="-2149050" y="-41299"/>
            <a:ext cx="3320997" cy="3085741"/>
            <a:chOff x="17259300" y="-209424"/>
            <a:chExt cx="3320997" cy="3085741"/>
          </a:xfrm>
        </p:grpSpPr>
        <p:grpSp>
          <p:nvGrpSpPr>
            <p:cNvPr id="412" name="Google Shape;412;g28b30182ee5_0_115"/>
            <p:cNvGrpSpPr/>
            <p:nvPr/>
          </p:nvGrpSpPr>
          <p:grpSpPr>
            <a:xfrm>
              <a:off x="17494177" y="-209424"/>
              <a:ext cx="3086120" cy="3085741"/>
              <a:chOff x="0" y="0"/>
              <a:chExt cx="812800" cy="812700"/>
            </a:xfrm>
          </p:grpSpPr>
          <p:sp>
            <p:nvSpPr>
              <p:cNvPr id="413" name="Google Shape;413;g28b30182ee5_0_11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414" name="Google Shape;414;g28b30182ee5_0_115"/>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5" name="Google Shape;415;g28b30182ee5_0_115"/>
            <p:cNvGrpSpPr/>
            <p:nvPr/>
          </p:nvGrpSpPr>
          <p:grpSpPr>
            <a:xfrm>
              <a:off x="17259300" y="568409"/>
              <a:ext cx="1409059" cy="1409059"/>
              <a:chOff x="0" y="0"/>
              <a:chExt cx="812700" cy="812700"/>
            </a:xfrm>
          </p:grpSpPr>
          <p:sp>
            <p:nvSpPr>
              <p:cNvPr id="416" name="Google Shape;416;g28b30182ee5_0_11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417" name="Google Shape;417;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18" name="Google Shape;418;g28b30182ee5_0_115"/>
          <p:cNvGrpSpPr/>
          <p:nvPr/>
        </p:nvGrpSpPr>
        <p:grpSpPr>
          <a:xfrm>
            <a:off x="15060598" y="-41289"/>
            <a:ext cx="3227400" cy="3085741"/>
            <a:chOff x="15289198" y="-152389"/>
            <a:chExt cx="3227400" cy="3085741"/>
          </a:xfrm>
        </p:grpSpPr>
        <p:grpSp>
          <p:nvGrpSpPr>
            <p:cNvPr id="419" name="Google Shape;419;g28b30182ee5_0_115"/>
            <p:cNvGrpSpPr/>
            <p:nvPr/>
          </p:nvGrpSpPr>
          <p:grpSpPr>
            <a:xfrm>
              <a:off x="15289198" y="-152389"/>
              <a:ext cx="3227297" cy="3085741"/>
              <a:chOff x="0" y="0"/>
              <a:chExt cx="849982" cy="812700"/>
            </a:xfrm>
          </p:grpSpPr>
          <p:sp>
            <p:nvSpPr>
              <p:cNvPr id="420" name="Google Shape;420;g28b30182ee5_0_11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421" name="Google Shape;421;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2" name="Google Shape;422;g28b30182ee5_0_115"/>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23" name="Google Shape;423;g28b30182ee5_0_115"/>
          <p:cNvGrpSpPr/>
          <p:nvPr/>
        </p:nvGrpSpPr>
        <p:grpSpPr>
          <a:xfrm>
            <a:off x="7602673" y="1440325"/>
            <a:ext cx="10401878" cy="8388224"/>
            <a:chOff x="0" y="0"/>
            <a:chExt cx="2063005" cy="813001"/>
          </a:xfrm>
        </p:grpSpPr>
        <p:sp>
          <p:nvSpPr>
            <p:cNvPr id="424" name="Google Shape;424;g28b30182ee5_0_115"/>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425" name="Google Shape;425;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6" name="Google Shape;426;g28b30182ee5_0_115"/>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427" name="Google Shape;427;g28b30182ee5_0_115"/>
          <p:cNvSpPr txBox="1"/>
          <p:nvPr/>
        </p:nvSpPr>
        <p:spPr>
          <a:xfrm>
            <a:off x="7948413" y="1719300"/>
            <a:ext cx="9710400" cy="7053600"/>
          </a:xfrm>
          <a:prstGeom prst="rect">
            <a:avLst/>
          </a:prstGeom>
          <a:noFill/>
          <a:ln>
            <a:noFill/>
          </a:ln>
        </p:spPr>
        <p:txBody>
          <a:bodyPr spcFirstLastPara="1" wrap="square" lIns="0" tIns="0" rIns="0" bIns="0" anchor="t" anchorCtr="0">
            <a:spAutoFit/>
          </a:bodyPr>
          <a:lstStyle/>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The PIT count is a count of where people are sleeping o</a:t>
            </a:r>
            <a:r>
              <a:rPr lang="en-US" sz="3100" b="1" i="0" u="none" strike="noStrike" cap="none">
                <a:solidFill>
                  <a:srgbClr val="E5E6EE"/>
                </a:solidFill>
                <a:latin typeface="Arial"/>
                <a:ea typeface="Arial"/>
                <a:cs typeface="Arial"/>
                <a:sym typeface="Arial"/>
              </a:rPr>
              <a:t>n the night designated for the count. </a:t>
            </a:r>
            <a:r>
              <a:rPr lang="en-US" sz="3100" b="0" i="0" u="none" strike="noStrike" cap="none">
                <a:solidFill>
                  <a:srgbClr val="E5E6EE"/>
                </a:solidFill>
                <a:latin typeface="Arial"/>
                <a:ea typeface="Arial"/>
                <a:cs typeface="Arial"/>
                <a:sym typeface="Arial"/>
              </a:rPr>
              <a:t>If we sent volunteers out before nighttime, we would not get the most accurate data for a few reasons. </a:t>
            </a:r>
            <a:endParaRPr sz="3100" b="0" i="0" u="none" strike="noStrike" cap="none">
              <a:solidFill>
                <a:srgbClr val="E5E6EE"/>
              </a:solidFill>
              <a:latin typeface="Arial"/>
              <a:ea typeface="Arial"/>
              <a:cs typeface="Arial"/>
              <a:sym typeface="Arial"/>
            </a:endParaRPr>
          </a:p>
          <a:p>
            <a:pPr marL="914400" marR="0" lvl="1"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There may be people who will sleep in unsheltered locations who are not yet out for the night. </a:t>
            </a:r>
            <a:endParaRPr sz="3100" b="0" i="0" u="none" strike="noStrike" cap="none">
              <a:solidFill>
                <a:srgbClr val="E5E6EE"/>
              </a:solidFill>
              <a:latin typeface="Arial"/>
              <a:ea typeface="Arial"/>
              <a:cs typeface="Arial"/>
              <a:sym typeface="Arial"/>
            </a:endParaRPr>
          </a:p>
          <a:p>
            <a:pPr marL="914400" marR="0" lvl="1"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We want to capture people’s actual sleeping arrangement, not where they plan to sleep at a future time. </a:t>
            </a:r>
            <a:endParaRPr sz="31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800"/>
              <a:buFont typeface="Arial"/>
              <a:buNone/>
            </a:pPr>
            <a:endParaRPr sz="28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1100"/>
              <a:buFont typeface="Arial"/>
              <a:buNone/>
            </a:pP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428" name="Google Shape;428;g28b30182ee5_0_115"/>
          <p:cNvSpPr/>
          <p:nvPr/>
        </p:nvSpPr>
        <p:spPr>
          <a:xfrm>
            <a:off x="1385324" y="4371100"/>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32"/>
        <p:cNvGrpSpPr/>
        <p:nvPr/>
      </p:nvGrpSpPr>
      <p:grpSpPr>
        <a:xfrm>
          <a:off x="0" y="0"/>
          <a:ext cx="0" cy="0"/>
          <a:chOff x="0" y="0"/>
          <a:chExt cx="0" cy="0"/>
        </a:xfrm>
      </p:grpSpPr>
      <p:sp>
        <p:nvSpPr>
          <p:cNvPr id="433" name="Google Shape;433;g28b30182ee5_0_139"/>
          <p:cNvSpPr txBox="1"/>
          <p:nvPr/>
        </p:nvSpPr>
        <p:spPr>
          <a:xfrm>
            <a:off x="598875" y="1719300"/>
            <a:ext cx="6722400" cy="365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How do we conduct an unsheltered PIT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34" name="Google Shape;434;g28b30182ee5_0_139"/>
          <p:cNvGrpSpPr/>
          <p:nvPr/>
        </p:nvGrpSpPr>
        <p:grpSpPr>
          <a:xfrm flipH="1">
            <a:off x="-2149050" y="-41299"/>
            <a:ext cx="3320997" cy="3085741"/>
            <a:chOff x="17259300" y="-209424"/>
            <a:chExt cx="3320997" cy="3085741"/>
          </a:xfrm>
        </p:grpSpPr>
        <p:grpSp>
          <p:nvGrpSpPr>
            <p:cNvPr id="435" name="Google Shape;435;g28b30182ee5_0_139"/>
            <p:cNvGrpSpPr/>
            <p:nvPr/>
          </p:nvGrpSpPr>
          <p:grpSpPr>
            <a:xfrm>
              <a:off x="17494177" y="-209424"/>
              <a:ext cx="3086120" cy="3085741"/>
              <a:chOff x="0" y="0"/>
              <a:chExt cx="812800" cy="812700"/>
            </a:xfrm>
          </p:grpSpPr>
          <p:sp>
            <p:nvSpPr>
              <p:cNvPr id="436" name="Google Shape;436;g28b30182ee5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437" name="Google Shape;437;g28b30182ee5_0_139"/>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8" name="Google Shape;438;g28b30182ee5_0_139"/>
            <p:cNvGrpSpPr/>
            <p:nvPr/>
          </p:nvGrpSpPr>
          <p:grpSpPr>
            <a:xfrm>
              <a:off x="17259300" y="568409"/>
              <a:ext cx="1409059" cy="1409059"/>
              <a:chOff x="0" y="0"/>
              <a:chExt cx="812700" cy="812700"/>
            </a:xfrm>
          </p:grpSpPr>
          <p:sp>
            <p:nvSpPr>
              <p:cNvPr id="439" name="Google Shape;439;g28b30182ee5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440" name="Google Shape;440;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41" name="Google Shape;441;g28b30182ee5_0_139"/>
          <p:cNvGrpSpPr/>
          <p:nvPr/>
        </p:nvGrpSpPr>
        <p:grpSpPr>
          <a:xfrm>
            <a:off x="15060598" y="-41289"/>
            <a:ext cx="3227400" cy="3085741"/>
            <a:chOff x="15289198" y="-152389"/>
            <a:chExt cx="3227400" cy="3085741"/>
          </a:xfrm>
        </p:grpSpPr>
        <p:grpSp>
          <p:nvGrpSpPr>
            <p:cNvPr id="442" name="Google Shape;442;g28b30182ee5_0_139"/>
            <p:cNvGrpSpPr/>
            <p:nvPr/>
          </p:nvGrpSpPr>
          <p:grpSpPr>
            <a:xfrm>
              <a:off x="15289198" y="-152389"/>
              <a:ext cx="3227297" cy="3085741"/>
              <a:chOff x="0" y="0"/>
              <a:chExt cx="849982" cy="812700"/>
            </a:xfrm>
          </p:grpSpPr>
          <p:sp>
            <p:nvSpPr>
              <p:cNvPr id="443" name="Google Shape;443;g28b30182ee5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444" name="Google Shape;444;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5" name="Google Shape;445;g28b30182ee5_0_139"/>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46" name="Google Shape;446;g28b30182ee5_0_139"/>
          <p:cNvGrpSpPr/>
          <p:nvPr/>
        </p:nvGrpSpPr>
        <p:grpSpPr>
          <a:xfrm>
            <a:off x="7321248" y="1440325"/>
            <a:ext cx="10683271" cy="8388224"/>
            <a:chOff x="0" y="0"/>
            <a:chExt cx="2063005" cy="813001"/>
          </a:xfrm>
        </p:grpSpPr>
        <p:sp>
          <p:nvSpPr>
            <p:cNvPr id="447" name="Google Shape;447;g28b30182ee5_0_139"/>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448" name="Google Shape;448;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9" name="Google Shape;449;g28b30182ee5_0_139"/>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450" name="Google Shape;450;g28b30182ee5_0_139"/>
          <p:cNvSpPr txBox="1"/>
          <p:nvPr/>
        </p:nvSpPr>
        <p:spPr>
          <a:xfrm>
            <a:off x="7516100" y="1827525"/>
            <a:ext cx="10098900" cy="8087400"/>
          </a:xfrm>
          <a:prstGeom prst="rect">
            <a:avLst/>
          </a:prstGeom>
          <a:noFill/>
          <a:ln>
            <a:noFill/>
          </a:ln>
        </p:spPr>
        <p:txBody>
          <a:bodyPr spcFirstLastPara="1" wrap="square" lIns="0" tIns="0" rIns="0" bIns="0" anchor="t" anchorCtr="0">
            <a:spAutoFit/>
          </a:bodyPr>
          <a:lstStyle/>
          <a:p>
            <a:pPr marL="457200" marR="0" lvl="0" indent="-412750" algn="l" rtl="0">
              <a:lnSpc>
                <a:spcPct val="119958"/>
              </a:lnSpc>
              <a:spcBef>
                <a:spcPts val="0"/>
              </a:spcBef>
              <a:spcAft>
                <a:spcPts val="0"/>
              </a:spcAft>
              <a:buClr>
                <a:srgbClr val="E5E6EE"/>
              </a:buClr>
              <a:buSzPts val="2900"/>
              <a:buFont typeface="Arial"/>
              <a:buChar char="●"/>
            </a:pPr>
            <a:r>
              <a:rPr lang="en-US" sz="2900" b="1" i="0" u="none" strike="noStrike" cap="none" dirty="0">
                <a:solidFill>
                  <a:srgbClr val="E5E6EE"/>
                </a:solidFill>
                <a:latin typeface="Arial"/>
                <a:ea typeface="Arial"/>
                <a:cs typeface="Arial"/>
                <a:sym typeface="Arial"/>
              </a:rPr>
              <a:t>Street Count </a:t>
            </a:r>
            <a:endParaRPr sz="2900" b="1" i="0" u="none" strike="noStrike" cap="none" dirty="0">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dirty="0">
                <a:solidFill>
                  <a:srgbClr val="E5E6EE"/>
                </a:solidFill>
                <a:latin typeface="Arial"/>
                <a:ea typeface="Arial"/>
                <a:cs typeface="Arial"/>
                <a:sym typeface="Arial"/>
              </a:rPr>
              <a:t>Interview on the Night of the Count (January 22 @5pm-January 2</a:t>
            </a:r>
            <a:r>
              <a:rPr lang="en-US" sz="2900" dirty="0">
                <a:solidFill>
                  <a:srgbClr val="E5E6EE"/>
                </a:solidFill>
              </a:rPr>
              <a:t>3</a:t>
            </a:r>
            <a:r>
              <a:rPr lang="en-US" sz="2900" b="0" i="0" u="none" strike="noStrike" cap="none" dirty="0">
                <a:solidFill>
                  <a:srgbClr val="E5E6EE"/>
                </a:solidFill>
                <a:latin typeface="Arial"/>
                <a:ea typeface="Arial"/>
                <a:cs typeface="Arial"/>
                <a:sym typeface="Arial"/>
              </a:rPr>
              <a:t> @7am)</a:t>
            </a:r>
            <a:endParaRPr sz="2900" b="0" i="0" u="none" strike="noStrike" cap="none" dirty="0">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1" i="0" u="none" strike="noStrike" cap="none" dirty="0">
                <a:solidFill>
                  <a:srgbClr val="E5E6EE"/>
                </a:solidFill>
                <a:latin typeface="Arial"/>
                <a:ea typeface="Arial"/>
                <a:cs typeface="Arial"/>
                <a:sym typeface="Arial"/>
              </a:rPr>
              <a:t>Service -Based Count </a:t>
            </a:r>
            <a:endParaRPr sz="2900" b="1" i="0" u="none" strike="noStrike" cap="none" dirty="0">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dirty="0">
                <a:solidFill>
                  <a:srgbClr val="E5E6EE"/>
                </a:solidFill>
                <a:latin typeface="Arial"/>
                <a:ea typeface="Arial"/>
                <a:cs typeface="Arial"/>
                <a:sym typeface="Arial"/>
              </a:rPr>
              <a:t>In-person events </a:t>
            </a:r>
            <a:endParaRPr sz="2900" b="0" i="0" u="none" strike="noStrike" cap="none" dirty="0">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dirty="0">
                <a:solidFill>
                  <a:srgbClr val="E5E6EE"/>
                </a:solidFill>
                <a:latin typeface="Arial"/>
                <a:ea typeface="Arial"/>
                <a:cs typeface="Arial"/>
                <a:sym typeface="Arial"/>
              </a:rPr>
              <a:t>Phone</a:t>
            </a:r>
            <a:endParaRPr sz="2900" b="0" i="0" u="none" strike="noStrike" cap="none" dirty="0">
              <a:solidFill>
                <a:srgbClr val="E5E6EE"/>
              </a:solidFill>
              <a:latin typeface="Arial"/>
              <a:ea typeface="Arial"/>
              <a:cs typeface="Arial"/>
              <a:sym typeface="Arial"/>
            </a:endParaRPr>
          </a:p>
          <a:p>
            <a:pPr marL="1371600" marR="0" lvl="2" indent="-412750" algn="l" rtl="0">
              <a:lnSpc>
                <a:spcPct val="119958"/>
              </a:lnSpc>
              <a:spcBef>
                <a:spcPts val="0"/>
              </a:spcBef>
              <a:spcAft>
                <a:spcPts val="0"/>
              </a:spcAft>
              <a:buClr>
                <a:srgbClr val="E5E6EE"/>
              </a:buClr>
              <a:buSzPts val="2900"/>
              <a:buFont typeface="Arial"/>
              <a:buChar char="■"/>
            </a:pPr>
            <a:r>
              <a:rPr lang="en-US" sz="2900" b="0" i="0" u="none" strike="noStrike" cap="none" dirty="0">
                <a:solidFill>
                  <a:srgbClr val="E5E6EE"/>
                </a:solidFill>
                <a:latin typeface="Arial"/>
                <a:ea typeface="Arial"/>
                <a:cs typeface="Arial"/>
                <a:sym typeface="Arial"/>
              </a:rPr>
              <a:t>after the ‘Street Count’ window is closed</a:t>
            </a:r>
            <a:endParaRPr sz="2900" b="0" i="0" u="none" strike="noStrike" cap="none" dirty="0">
              <a:solidFill>
                <a:srgbClr val="E5E6EE"/>
              </a:solidFill>
              <a:latin typeface="Arial"/>
              <a:ea typeface="Arial"/>
              <a:cs typeface="Arial"/>
              <a:sym typeface="Arial"/>
            </a:endParaRPr>
          </a:p>
          <a:p>
            <a:pPr marL="1371600" marR="0" lvl="2" indent="-412750" algn="l" rtl="0">
              <a:lnSpc>
                <a:spcPct val="119958"/>
              </a:lnSpc>
              <a:spcBef>
                <a:spcPts val="0"/>
              </a:spcBef>
              <a:spcAft>
                <a:spcPts val="0"/>
              </a:spcAft>
              <a:buClr>
                <a:srgbClr val="E5E6EE"/>
              </a:buClr>
              <a:buSzPts val="2900"/>
              <a:buFont typeface="Arial"/>
              <a:buChar char="■"/>
            </a:pPr>
            <a:r>
              <a:rPr lang="en-US" sz="2900" b="0" i="0" u="none" strike="noStrike" cap="none" dirty="0">
                <a:solidFill>
                  <a:srgbClr val="E5E6EE"/>
                </a:solidFill>
                <a:latin typeface="Arial"/>
                <a:ea typeface="Arial"/>
                <a:cs typeface="Arial"/>
                <a:sym typeface="Arial"/>
              </a:rPr>
              <a:t>Take place the 7 days following the Count </a:t>
            </a:r>
            <a:endParaRPr sz="2900" b="0" i="0" u="none" strike="noStrike" cap="none" dirty="0">
              <a:solidFill>
                <a:srgbClr val="E5E6EE"/>
              </a:solidFill>
              <a:latin typeface="Arial"/>
              <a:ea typeface="Arial"/>
              <a:cs typeface="Arial"/>
              <a:sym typeface="Arial"/>
            </a:endParaRPr>
          </a:p>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dirty="0">
                <a:solidFill>
                  <a:srgbClr val="E5E6EE"/>
                </a:solidFill>
                <a:latin typeface="Arial"/>
                <a:ea typeface="Arial"/>
                <a:cs typeface="Arial"/>
                <a:sym typeface="Arial"/>
              </a:rPr>
              <a:t>All surveys are to be conducted in person to person interview style.</a:t>
            </a:r>
            <a:r>
              <a:rPr lang="en-US" sz="3100" b="1" i="0" u="none" strike="noStrike" cap="none" dirty="0">
                <a:solidFill>
                  <a:srgbClr val="E5E6EE"/>
                </a:solidFill>
                <a:latin typeface="Arial"/>
                <a:ea typeface="Arial"/>
                <a:cs typeface="Arial"/>
                <a:sym typeface="Arial"/>
              </a:rPr>
              <a:t> </a:t>
            </a:r>
            <a:r>
              <a:rPr lang="en-US" sz="3100" b="1" i="0" u="sng" strike="noStrike" cap="none" dirty="0">
                <a:solidFill>
                  <a:srgbClr val="E5E6EE"/>
                </a:solidFill>
                <a:latin typeface="Arial"/>
                <a:ea typeface="Arial"/>
                <a:cs typeface="Arial"/>
                <a:sym typeface="Arial"/>
              </a:rPr>
              <a:t>Do not hand the client a paper copy of the survey to complete on their own</a:t>
            </a:r>
            <a:endParaRPr sz="3100" b="1" i="0" u="sng" strike="noStrike" cap="none" dirty="0">
              <a:solidFill>
                <a:srgbClr val="E5E6EE"/>
              </a:solidFill>
              <a:latin typeface="Arial"/>
              <a:ea typeface="Arial"/>
              <a:cs typeface="Arial"/>
              <a:sym typeface="Arial"/>
            </a:endParaRPr>
          </a:p>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dirty="0">
                <a:solidFill>
                  <a:srgbClr val="E5E6EE"/>
                </a:solidFill>
                <a:latin typeface="Arial"/>
                <a:ea typeface="Arial"/>
                <a:cs typeface="Arial"/>
                <a:sym typeface="Arial"/>
              </a:rPr>
              <a:t>For in person events with incentives, do not force client to complete the survey before gaining access to resources </a:t>
            </a:r>
            <a:endParaRPr sz="2400" b="0" i="0" u="none" strike="noStrike" cap="none" dirty="0">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dirty="0">
              <a:solidFill>
                <a:srgbClr val="E5E6EE"/>
              </a:solidFill>
              <a:latin typeface="Arial"/>
              <a:ea typeface="Arial"/>
              <a:cs typeface="Arial"/>
              <a:sym typeface="Arial"/>
            </a:endParaRPr>
          </a:p>
        </p:txBody>
      </p:sp>
      <p:sp>
        <p:nvSpPr>
          <p:cNvPr id="451" name="Google Shape;451;g28b30182ee5_0_139"/>
          <p:cNvSpPr/>
          <p:nvPr/>
        </p:nvSpPr>
        <p:spPr>
          <a:xfrm>
            <a:off x="1471899" y="4600800"/>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55"/>
        <p:cNvGrpSpPr/>
        <p:nvPr/>
      </p:nvGrpSpPr>
      <p:grpSpPr>
        <a:xfrm>
          <a:off x="0" y="0"/>
          <a:ext cx="0" cy="0"/>
          <a:chOff x="0" y="0"/>
          <a:chExt cx="0" cy="0"/>
        </a:xfrm>
      </p:grpSpPr>
      <p:sp>
        <p:nvSpPr>
          <p:cNvPr id="456" name="Google Shape;456;g28bd97be4f1_0_1"/>
          <p:cNvSpPr/>
          <p:nvPr/>
        </p:nvSpPr>
        <p:spPr>
          <a:xfrm>
            <a:off x="-275" y="1902162"/>
            <a:ext cx="18288539" cy="6840718"/>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grpSp>
        <p:nvGrpSpPr>
          <p:cNvPr id="457" name="Google Shape;457;g28bd97be4f1_0_1"/>
          <p:cNvGrpSpPr/>
          <p:nvPr/>
        </p:nvGrpSpPr>
        <p:grpSpPr>
          <a:xfrm flipH="1">
            <a:off x="-2149050" y="-41299"/>
            <a:ext cx="3320997" cy="3085741"/>
            <a:chOff x="17259300" y="-209424"/>
            <a:chExt cx="3320997" cy="3085741"/>
          </a:xfrm>
        </p:grpSpPr>
        <p:grpSp>
          <p:nvGrpSpPr>
            <p:cNvPr id="458" name="Google Shape;458;g28bd97be4f1_0_1"/>
            <p:cNvGrpSpPr/>
            <p:nvPr/>
          </p:nvGrpSpPr>
          <p:grpSpPr>
            <a:xfrm>
              <a:off x="17494177" y="-209424"/>
              <a:ext cx="3086120" cy="3085741"/>
              <a:chOff x="0" y="0"/>
              <a:chExt cx="812800" cy="812700"/>
            </a:xfrm>
          </p:grpSpPr>
          <p:sp>
            <p:nvSpPr>
              <p:cNvPr id="459" name="Google Shape;459;g28bd97be4f1_0_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460" name="Google Shape;460;g28bd97be4f1_0_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1" name="Google Shape;461;g28bd97be4f1_0_1"/>
            <p:cNvGrpSpPr/>
            <p:nvPr/>
          </p:nvGrpSpPr>
          <p:grpSpPr>
            <a:xfrm>
              <a:off x="17259300" y="568409"/>
              <a:ext cx="1409059" cy="1409059"/>
              <a:chOff x="0" y="0"/>
              <a:chExt cx="812700" cy="812700"/>
            </a:xfrm>
          </p:grpSpPr>
          <p:sp>
            <p:nvSpPr>
              <p:cNvPr id="462" name="Google Shape;462;g28bd97be4f1_0_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463" name="Google Shape;463;g28bd97be4f1_0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64" name="Google Shape;464;g28bd97be4f1_0_1"/>
          <p:cNvGrpSpPr/>
          <p:nvPr/>
        </p:nvGrpSpPr>
        <p:grpSpPr>
          <a:xfrm>
            <a:off x="15060598" y="-41289"/>
            <a:ext cx="3227400" cy="3085741"/>
            <a:chOff x="15289198" y="-152389"/>
            <a:chExt cx="3227400" cy="3085741"/>
          </a:xfrm>
        </p:grpSpPr>
        <p:grpSp>
          <p:nvGrpSpPr>
            <p:cNvPr id="465" name="Google Shape;465;g28bd97be4f1_0_1"/>
            <p:cNvGrpSpPr/>
            <p:nvPr/>
          </p:nvGrpSpPr>
          <p:grpSpPr>
            <a:xfrm>
              <a:off x="15289198" y="-152389"/>
              <a:ext cx="3227297" cy="3085741"/>
              <a:chOff x="0" y="0"/>
              <a:chExt cx="849982" cy="812700"/>
            </a:xfrm>
          </p:grpSpPr>
          <p:sp>
            <p:nvSpPr>
              <p:cNvPr id="466" name="Google Shape;466;g28bd97be4f1_0_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467" name="Google Shape;467;g28bd97be4f1_0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8" name="Google Shape;468;g28bd97be4f1_0_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69" name="Google Shape;469;g28bd97be4f1_0_1"/>
          <p:cNvGrpSpPr/>
          <p:nvPr/>
        </p:nvGrpSpPr>
        <p:grpSpPr>
          <a:xfrm>
            <a:off x="4923705" y="522675"/>
            <a:ext cx="8440590" cy="1065300"/>
            <a:chOff x="3881260" y="522675"/>
            <a:chExt cx="8440590" cy="1065300"/>
          </a:xfrm>
        </p:grpSpPr>
        <p:sp>
          <p:nvSpPr>
            <p:cNvPr id="470" name="Google Shape;470;g28bd97be4f1_0_1"/>
            <p:cNvSpPr txBox="1"/>
            <p:nvPr/>
          </p:nvSpPr>
          <p:spPr>
            <a:xfrm>
              <a:off x="5166550" y="522675"/>
              <a:ext cx="7155300" cy="106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When do we count? </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g28bd97be4f1_0_1"/>
            <p:cNvSpPr/>
            <p:nvPr/>
          </p:nvSpPr>
          <p:spPr>
            <a:xfrm>
              <a:off x="3881260" y="522677"/>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grpSp>
      <p:sp>
        <p:nvSpPr>
          <p:cNvPr id="472" name="Google Shape;472;g28bd97be4f1_0_1"/>
          <p:cNvSpPr/>
          <p:nvPr/>
        </p:nvSpPr>
        <p:spPr>
          <a:xfrm>
            <a:off x="6260525" y="3108350"/>
            <a:ext cx="6035100" cy="1388400"/>
          </a:xfrm>
          <a:prstGeom prst="rightArrow">
            <a:avLst>
              <a:gd name="adj1" fmla="val 50000"/>
              <a:gd name="adj2" fmla="val 50000"/>
            </a:avLst>
          </a:prstGeom>
          <a:solidFill>
            <a:srgbClr val="C9DAF8">
              <a:alpha val="88627"/>
            </a:srgbClr>
          </a:solidFill>
          <a:ln w="9525" cap="flat" cmpd="sng">
            <a:solidFill>
              <a:srgbClr val="D04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3" name="Google Shape;473;g28bd97be4f1_0_1"/>
          <p:cNvSpPr txBox="1"/>
          <p:nvPr/>
        </p:nvSpPr>
        <p:spPr>
          <a:xfrm>
            <a:off x="6882999" y="3367281"/>
            <a:ext cx="37224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1" i="0" u="none" strike="noStrike" cap="none">
                <a:solidFill>
                  <a:srgbClr val="2D175F"/>
                </a:solidFill>
                <a:latin typeface="Calibri"/>
                <a:ea typeface="Calibri"/>
                <a:cs typeface="Calibri"/>
                <a:sym typeface="Calibri"/>
              </a:rPr>
              <a:t>Street Count</a:t>
            </a:r>
            <a:endParaRPr sz="4100" b="1" i="0" u="none" strike="noStrike" cap="none">
              <a:solidFill>
                <a:srgbClr val="2D175F"/>
              </a:solidFill>
              <a:latin typeface="Calibri"/>
              <a:ea typeface="Calibri"/>
              <a:cs typeface="Calibri"/>
              <a:sym typeface="Calibri"/>
            </a:endParaRPr>
          </a:p>
        </p:txBody>
      </p:sp>
      <p:sp>
        <p:nvSpPr>
          <p:cNvPr id="474" name="Google Shape;474;g28bd97be4f1_0_1"/>
          <p:cNvSpPr/>
          <p:nvPr/>
        </p:nvSpPr>
        <p:spPr>
          <a:xfrm flipH="1">
            <a:off x="13828500" y="3354700"/>
            <a:ext cx="4459500" cy="2229900"/>
          </a:xfrm>
          <a:prstGeom prst="wedgeEllipseCallout">
            <a:avLst>
              <a:gd name="adj1" fmla="val -37775"/>
              <a:gd name="adj2" fmla="val 71769"/>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 name="Google Shape;475;g28bd97be4f1_0_1"/>
          <p:cNvSpPr txBox="1"/>
          <p:nvPr/>
        </p:nvSpPr>
        <p:spPr>
          <a:xfrm>
            <a:off x="612450" y="8904650"/>
            <a:ext cx="17063100" cy="1229024"/>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1300"/>
              <a:buFont typeface="Arial"/>
              <a:buNone/>
            </a:pPr>
            <a:r>
              <a:rPr lang="en-US" sz="3400" b="1" i="0" u="none" strike="noStrike" cap="none" dirty="0">
                <a:solidFill>
                  <a:srgbClr val="2D175F"/>
                </a:solidFill>
                <a:latin typeface="Calibri"/>
                <a:ea typeface="Calibri"/>
                <a:cs typeface="Calibri"/>
                <a:sym typeface="Calibri"/>
              </a:rPr>
              <a:t>*Note it is not recommended to ask interviewees more that 2-3 days after the count to complete a survey, as they may not remember correctly and could skew the data collection</a:t>
            </a:r>
            <a:endParaRPr sz="3400" b="1" i="0" u="none" strike="noStrike" cap="none" dirty="0">
              <a:solidFill>
                <a:srgbClr val="2D175F"/>
              </a:solidFill>
              <a:latin typeface="Arial"/>
              <a:ea typeface="Arial"/>
              <a:cs typeface="Arial"/>
              <a:sym typeface="Arial"/>
            </a:endParaRPr>
          </a:p>
        </p:txBody>
      </p:sp>
      <p:sp>
        <p:nvSpPr>
          <p:cNvPr id="476" name="Google Shape;476;g28bd97be4f1_0_1"/>
          <p:cNvSpPr txBox="1"/>
          <p:nvPr/>
        </p:nvSpPr>
        <p:spPr>
          <a:xfrm>
            <a:off x="13886096" y="3788977"/>
            <a:ext cx="4344300" cy="1126800"/>
          </a:xfrm>
          <a:prstGeom prst="rect">
            <a:avLst/>
          </a:prstGeom>
          <a:noFill/>
          <a:ln>
            <a:noFill/>
          </a:ln>
        </p:spPr>
        <p:txBody>
          <a:bodyPr spcFirstLastPara="1" wrap="square" lIns="91425" tIns="91425" rIns="91425" bIns="91425" anchor="t" anchorCtr="0">
            <a:spAutoFit/>
          </a:bodyPr>
          <a:lstStyle/>
          <a:p>
            <a:pPr marL="109728" marR="0" lvl="0" indent="0" algn="ctr" rtl="0">
              <a:lnSpc>
                <a:spcPct val="90000"/>
              </a:lnSpc>
              <a:spcBef>
                <a:spcPts val="750"/>
              </a:spcBef>
              <a:spcAft>
                <a:spcPts val="0"/>
              </a:spcAft>
              <a:buClr>
                <a:srgbClr val="000000"/>
              </a:buClr>
              <a:buSzPts val="2100"/>
              <a:buFont typeface="Arial"/>
              <a:buNone/>
            </a:pPr>
            <a:r>
              <a:rPr lang="en-US" sz="3400" b="0" i="0" u="none" strike="noStrike" cap="none">
                <a:solidFill>
                  <a:schemeClr val="lt1"/>
                </a:solidFill>
                <a:latin typeface="Calibri"/>
                <a:ea typeface="Calibri"/>
                <a:cs typeface="Calibri"/>
                <a:sym typeface="Calibri"/>
              </a:rPr>
              <a:t>Asking: “Where </a:t>
            </a:r>
            <a:r>
              <a:rPr lang="en-US" sz="3400" b="1" i="1" u="sng" strike="noStrike" cap="none">
                <a:solidFill>
                  <a:schemeClr val="lt1"/>
                </a:solidFill>
                <a:latin typeface="Calibri"/>
                <a:ea typeface="Calibri"/>
                <a:cs typeface="Calibri"/>
                <a:sym typeface="Calibri"/>
              </a:rPr>
              <a:t>did </a:t>
            </a:r>
            <a:r>
              <a:rPr lang="en-US" sz="3400" b="0" i="0" u="none" strike="noStrike" cap="none">
                <a:solidFill>
                  <a:schemeClr val="lt1"/>
                </a:solidFill>
                <a:latin typeface="Calibri"/>
                <a:ea typeface="Calibri"/>
                <a:cs typeface="Calibri"/>
                <a:sym typeface="Calibri"/>
              </a:rPr>
              <a:t>you sleep last night?”</a:t>
            </a:r>
            <a:endParaRPr sz="2700" b="0" i="0" u="none" strike="noStrike" cap="none">
              <a:solidFill>
                <a:schemeClr val="lt1"/>
              </a:solidFill>
              <a:latin typeface="Arial"/>
              <a:ea typeface="Arial"/>
              <a:cs typeface="Arial"/>
              <a:sym typeface="Arial"/>
            </a:endParaRPr>
          </a:p>
        </p:txBody>
      </p:sp>
      <p:sp>
        <p:nvSpPr>
          <p:cNvPr id="477" name="Google Shape;477;g28bd97be4f1_0_1"/>
          <p:cNvSpPr/>
          <p:nvPr/>
        </p:nvSpPr>
        <p:spPr>
          <a:xfrm>
            <a:off x="6658330" y="5203589"/>
            <a:ext cx="5239500" cy="876000"/>
          </a:xfrm>
          <a:prstGeom prst="rect">
            <a:avLst/>
          </a:prstGeom>
          <a:solidFill>
            <a:srgbClr val="C9DAF8">
              <a:alpha val="88627"/>
            </a:srgbClr>
          </a:solidFill>
          <a:ln w="9525" cap="flat" cmpd="sng">
            <a:solidFill>
              <a:srgbClr val="D04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8" name="Google Shape;478;g28bd97be4f1_0_1"/>
          <p:cNvSpPr txBox="1"/>
          <p:nvPr/>
        </p:nvSpPr>
        <p:spPr>
          <a:xfrm>
            <a:off x="6390181" y="6099940"/>
            <a:ext cx="5660100" cy="655800"/>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2400"/>
              <a:buFont typeface="Arial"/>
              <a:buNone/>
            </a:pPr>
            <a:r>
              <a:rPr lang="en-US" sz="3400" b="0" i="0" u="none" strike="noStrike" cap="none">
                <a:solidFill>
                  <a:schemeClr val="lt1"/>
                </a:solidFill>
                <a:highlight>
                  <a:srgbClr val="462D78"/>
                </a:highlight>
                <a:latin typeface="Calibri"/>
                <a:ea typeface="Calibri"/>
                <a:cs typeface="Calibri"/>
                <a:sym typeface="Calibri"/>
              </a:rPr>
              <a:t>After 7am on the 2</a:t>
            </a:r>
            <a:r>
              <a:rPr lang="en-US" sz="3400">
                <a:solidFill>
                  <a:schemeClr val="lt1"/>
                </a:solidFill>
                <a:highlight>
                  <a:srgbClr val="462D78"/>
                </a:highlight>
                <a:latin typeface="Calibri"/>
                <a:ea typeface="Calibri"/>
                <a:cs typeface="Calibri"/>
                <a:sym typeface="Calibri"/>
              </a:rPr>
              <a:t>4</a:t>
            </a:r>
            <a:r>
              <a:rPr lang="en-US" sz="3400" b="0" i="0" u="none" strike="noStrike" cap="none">
                <a:solidFill>
                  <a:schemeClr val="lt1"/>
                </a:solidFill>
                <a:highlight>
                  <a:srgbClr val="462D78"/>
                </a:highlight>
                <a:latin typeface="Calibri"/>
                <a:ea typeface="Calibri"/>
                <a:cs typeface="Calibri"/>
                <a:sym typeface="Calibri"/>
              </a:rPr>
              <a:t>th to 31st</a:t>
            </a:r>
            <a:endParaRPr sz="3400" b="0" i="0" u="none" strike="noStrike" cap="none">
              <a:solidFill>
                <a:schemeClr val="lt1"/>
              </a:solidFill>
              <a:highlight>
                <a:srgbClr val="462D78"/>
              </a:highlight>
              <a:latin typeface="Arial"/>
              <a:ea typeface="Arial"/>
              <a:cs typeface="Arial"/>
              <a:sym typeface="Arial"/>
            </a:endParaRPr>
          </a:p>
        </p:txBody>
      </p:sp>
      <p:sp>
        <p:nvSpPr>
          <p:cNvPr id="479" name="Google Shape;479;g28bd97be4f1_0_1"/>
          <p:cNvSpPr txBox="1"/>
          <p:nvPr/>
        </p:nvSpPr>
        <p:spPr>
          <a:xfrm>
            <a:off x="6797075" y="5203610"/>
            <a:ext cx="49620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1" i="0" u="none" strike="noStrike" cap="none">
                <a:solidFill>
                  <a:srgbClr val="2D175F"/>
                </a:solidFill>
                <a:latin typeface="Calibri"/>
                <a:ea typeface="Calibri"/>
                <a:cs typeface="Calibri"/>
                <a:sym typeface="Calibri"/>
              </a:rPr>
              <a:t>Service Based Count</a:t>
            </a:r>
            <a:endParaRPr sz="4100" b="1" i="0" u="none" strike="noStrike" cap="none">
              <a:solidFill>
                <a:srgbClr val="2D175F"/>
              </a:solidFill>
              <a:latin typeface="Calibri"/>
              <a:ea typeface="Calibri"/>
              <a:cs typeface="Calibri"/>
              <a:sym typeface="Calibri"/>
            </a:endParaRPr>
          </a:p>
        </p:txBody>
      </p:sp>
      <p:sp>
        <p:nvSpPr>
          <p:cNvPr id="480" name="Google Shape;480;g28bd97be4f1_0_1"/>
          <p:cNvSpPr/>
          <p:nvPr/>
        </p:nvSpPr>
        <p:spPr>
          <a:xfrm>
            <a:off x="6313950" y="6941663"/>
            <a:ext cx="5660100" cy="1388400"/>
          </a:xfrm>
          <a:prstGeom prst="wedgeRectCallout">
            <a:avLst>
              <a:gd name="adj1" fmla="val -40471"/>
              <a:gd name="adj2" fmla="val 748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 name="Google Shape;481;g28bd97be4f1_0_1"/>
          <p:cNvSpPr txBox="1"/>
          <p:nvPr/>
        </p:nvSpPr>
        <p:spPr>
          <a:xfrm>
            <a:off x="6260524" y="7100213"/>
            <a:ext cx="6035100" cy="1071300"/>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2100"/>
              <a:buFont typeface="Arial"/>
              <a:buNone/>
            </a:pPr>
            <a:r>
              <a:rPr lang="en-US" sz="3200" b="0" i="0" u="none" strike="noStrike" cap="none">
                <a:solidFill>
                  <a:schemeClr val="lt1"/>
                </a:solidFill>
                <a:latin typeface="Calibri"/>
                <a:ea typeface="Calibri"/>
                <a:cs typeface="Calibri"/>
                <a:sym typeface="Calibri"/>
              </a:rPr>
              <a:t>Asking: “Where did you sleep on </a:t>
            </a:r>
            <a:r>
              <a:rPr lang="en-US" sz="3200" b="1" i="1" u="sng" strike="noStrike" cap="none">
                <a:solidFill>
                  <a:schemeClr val="lt1"/>
                </a:solidFill>
                <a:latin typeface="Calibri"/>
                <a:ea typeface="Calibri"/>
                <a:cs typeface="Calibri"/>
                <a:sym typeface="Calibri"/>
              </a:rPr>
              <a:t>Wednesday night</a:t>
            </a:r>
            <a:r>
              <a:rPr lang="en-US" sz="3200" b="0" i="0" u="none" strike="noStrike" cap="none">
                <a:solidFill>
                  <a:schemeClr val="lt1"/>
                </a:solidFill>
                <a:latin typeface="Calibri"/>
                <a:ea typeface="Calibri"/>
                <a:cs typeface="Calibri"/>
                <a:sym typeface="Calibri"/>
              </a:rPr>
              <a:t>?”</a:t>
            </a:r>
            <a:endParaRPr sz="3200" b="0" i="0" u="none" strike="noStrike" cap="none">
              <a:solidFill>
                <a:schemeClr val="lt1"/>
              </a:solidFill>
              <a:latin typeface="Arial"/>
              <a:ea typeface="Arial"/>
              <a:cs typeface="Arial"/>
              <a:sym typeface="Arial"/>
            </a:endParaRPr>
          </a:p>
        </p:txBody>
      </p:sp>
      <p:sp>
        <p:nvSpPr>
          <p:cNvPr id="482" name="Google Shape;482;g28bd97be4f1_0_1"/>
          <p:cNvSpPr/>
          <p:nvPr/>
        </p:nvSpPr>
        <p:spPr>
          <a:xfrm>
            <a:off x="1139800" y="3237413"/>
            <a:ext cx="4459500" cy="2229900"/>
          </a:xfrm>
          <a:prstGeom prst="wedgeEllipseCallout">
            <a:avLst>
              <a:gd name="adj1" fmla="val -37775"/>
              <a:gd name="adj2" fmla="val 71769"/>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 name="Google Shape;483;g28bd97be4f1_0_1"/>
          <p:cNvSpPr txBox="1"/>
          <p:nvPr/>
        </p:nvSpPr>
        <p:spPr>
          <a:xfrm>
            <a:off x="1043913" y="3788975"/>
            <a:ext cx="4344300" cy="1126800"/>
          </a:xfrm>
          <a:prstGeom prst="rect">
            <a:avLst/>
          </a:prstGeom>
          <a:noFill/>
          <a:ln>
            <a:noFill/>
          </a:ln>
        </p:spPr>
        <p:txBody>
          <a:bodyPr spcFirstLastPara="1" wrap="square" lIns="91425" tIns="91425" rIns="91425" bIns="91425" anchor="t" anchorCtr="0">
            <a:spAutoFit/>
          </a:bodyPr>
          <a:lstStyle/>
          <a:p>
            <a:pPr marL="109728" marR="0" lvl="0" indent="0" algn="ctr" rtl="0">
              <a:lnSpc>
                <a:spcPct val="90000"/>
              </a:lnSpc>
              <a:spcBef>
                <a:spcPts val="750"/>
              </a:spcBef>
              <a:spcAft>
                <a:spcPts val="0"/>
              </a:spcAft>
              <a:buClr>
                <a:srgbClr val="000000"/>
              </a:buClr>
              <a:buSzPts val="2100"/>
              <a:buFont typeface="Arial"/>
              <a:buNone/>
            </a:pPr>
            <a:r>
              <a:rPr lang="en-US" sz="3400" b="0" i="0" u="none" strike="noStrike" cap="none">
                <a:solidFill>
                  <a:schemeClr val="lt1"/>
                </a:solidFill>
                <a:latin typeface="Calibri"/>
                <a:ea typeface="Calibri"/>
                <a:cs typeface="Calibri"/>
                <a:sym typeface="Calibri"/>
              </a:rPr>
              <a:t>Asking: “Where </a:t>
            </a:r>
            <a:r>
              <a:rPr lang="en-US" sz="3400" b="1" i="1" u="sng" strike="noStrike" cap="none">
                <a:solidFill>
                  <a:schemeClr val="lt1"/>
                </a:solidFill>
                <a:latin typeface="Calibri"/>
                <a:ea typeface="Calibri"/>
                <a:cs typeface="Calibri"/>
                <a:sym typeface="Calibri"/>
              </a:rPr>
              <a:t>will </a:t>
            </a:r>
            <a:r>
              <a:rPr lang="en-US" sz="3400" b="0" i="0" u="none" strike="noStrike" cap="none">
                <a:solidFill>
                  <a:schemeClr val="lt1"/>
                </a:solidFill>
                <a:latin typeface="Calibri"/>
                <a:ea typeface="Calibri"/>
                <a:cs typeface="Calibri"/>
                <a:sym typeface="Calibri"/>
              </a:rPr>
              <a:t>you sleep tonight?”</a:t>
            </a:r>
            <a:endParaRPr sz="3400" b="0" i="0" u="none" strike="noStrike" cap="none">
              <a:solidFill>
                <a:schemeClr val="lt1"/>
              </a:solidFill>
              <a:latin typeface="Arial"/>
              <a:ea typeface="Arial"/>
              <a:cs typeface="Arial"/>
              <a:sym typeface="Arial"/>
            </a:endParaRPr>
          </a:p>
        </p:txBody>
      </p:sp>
      <p:sp>
        <p:nvSpPr>
          <p:cNvPr id="484" name="Google Shape;484;g28bd97be4f1_0_1"/>
          <p:cNvSpPr txBox="1"/>
          <p:nvPr/>
        </p:nvSpPr>
        <p:spPr>
          <a:xfrm>
            <a:off x="12087537" y="2342075"/>
            <a:ext cx="4344300" cy="1446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January 2</a:t>
            </a:r>
            <a:r>
              <a:rPr lang="en-US" sz="4100">
                <a:solidFill>
                  <a:schemeClr val="lt1"/>
                </a:solidFill>
                <a:highlight>
                  <a:srgbClr val="462D78"/>
                </a:highlight>
                <a:latin typeface="Calibri"/>
                <a:ea typeface="Calibri"/>
                <a:cs typeface="Calibri"/>
                <a:sym typeface="Calibri"/>
              </a:rPr>
              <a:t>3</a:t>
            </a:r>
            <a:r>
              <a:rPr lang="en-US" sz="4100" b="0" i="0" u="none" strike="noStrike" cap="none">
                <a:solidFill>
                  <a:schemeClr val="lt1"/>
                </a:solidFill>
                <a:highlight>
                  <a:srgbClr val="462D78"/>
                </a:highlight>
                <a:latin typeface="Calibri"/>
                <a:ea typeface="Calibri"/>
                <a:cs typeface="Calibri"/>
                <a:sym typeface="Calibri"/>
              </a:rPr>
              <a:t>, 202</a:t>
            </a:r>
            <a:r>
              <a:rPr lang="en-US" sz="4100">
                <a:solidFill>
                  <a:schemeClr val="lt1"/>
                </a:solidFill>
                <a:highlight>
                  <a:srgbClr val="462D78"/>
                </a:highlight>
                <a:latin typeface="Calibri"/>
                <a:ea typeface="Calibri"/>
                <a:cs typeface="Calibri"/>
                <a:sym typeface="Calibri"/>
              </a:rPr>
              <a:t>5</a:t>
            </a:r>
            <a:endParaRPr sz="4100" b="0" i="0" u="none" strike="noStrike" cap="none">
              <a:solidFill>
                <a:schemeClr val="lt1"/>
              </a:solidFill>
              <a:highlight>
                <a:srgbClr val="462D78"/>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@7am</a:t>
            </a:r>
            <a:endParaRPr sz="4100" b="0" i="0" u="none" strike="noStrike" cap="none">
              <a:solidFill>
                <a:schemeClr val="lt1"/>
              </a:solidFill>
              <a:highlight>
                <a:srgbClr val="462D78"/>
              </a:highlight>
              <a:latin typeface="Calibri"/>
              <a:ea typeface="Calibri"/>
              <a:cs typeface="Calibri"/>
              <a:sym typeface="Calibri"/>
            </a:endParaRPr>
          </a:p>
        </p:txBody>
      </p:sp>
      <p:sp>
        <p:nvSpPr>
          <p:cNvPr id="485" name="Google Shape;485;g28bd97be4f1_0_1"/>
          <p:cNvSpPr txBox="1"/>
          <p:nvPr/>
        </p:nvSpPr>
        <p:spPr>
          <a:xfrm>
            <a:off x="1139788" y="2330425"/>
            <a:ext cx="5571300" cy="1446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January 2</a:t>
            </a:r>
            <a:r>
              <a:rPr lang="en-US" sz="4100">
                <a:solidFill>
                  <a:schemeClr val="lt1"/>
                </a:solidFill>
                <a:highlight>
                  <a:srgbClr val="462D78"/>
                </a:highlight>
                <a:latin typeface="Calibri"/>
                <a:ea typeface="Calibri"/>
                <a:cs typeface="Calibri"/>
                <a:sym typeface="Calibri"/>
              </a:rPr>
              <a:t>2</a:t>
            </a:r>
            <a:r>
              <a:rPr lang="en-US" sz="4100" b="0" i="0" u="none" strike="noStrike" cap="none">
                <a:solidFill>
                  <a:schemeClr val="lt1"/>
                </a:solidFill>
                <a:highlight>
                  <a:srgbClr val="462D78"/>
                </a:highlight>
                <a:latin typeface="Calibri"/>
                <a:ea typeface="Calibri"/>
                <a:cs typeface="Calibri"/>
                <a:sym typeface="Calibri"/>
              </a:rPr>
              <a:t>, 2025 </a:t>
            </a:r>
            <a:endParaRPr sz="4100" b="0" i="0" u="none" strike="noStrike" cap="none">
              <a:solidFill>
                <a:schemeClr val="lt1"/>
              </a:solidFill>
              <a:highlight>
                <a:srgbClr val="462D78"/>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@5pm</a:t>
            </a:r>
            <a:endParaRPr sz="4100" b="0" i="0" u="none" strike="noStrike" cap="none">
              <a:solidFill>
                <a:schemeClr val="lt1"/>
              </a:solidFill>
              <a:highlight>
                <a:srgbClr val="462D78"/>
              </a:highlight>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89"/>
        <p:cNvGrpSpPr/>
        <p:nvPr/>
      </p:nvGrpSpPr>
      <p:grpSpPr>
        <a:xfrm>
          <a:off x="0" y="0"/>
          <a:ext cx="0" cy="0"/>
          <a:chOff x="0" y="0"/>
          <a:chExt cx="0" cy="0"/>
        </a:xfrm>
      </p:grpSpPr>
      <p:sp>
        <p:nvSpPr>
          <p:cNvPr id="490" name="Google Shape;490;g28bd97be4f1_0_52"/>
          <p:cNvSpPr txBox="1"/>
          <p:nvPr/>
        </p:nvSpPr>
        <p:spPr>
          <a:xfrm>
            <a:off x="598875" y="1719300"/>
            <a:ext cx="6397800" cy="1957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Who to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91" name="Google Shape;491;g28bd97be4f1_0_52"/>
          <p:cNvGrpSpPr/>
          <p:nvPr/>
        </p:nvGrpSpPr>
        <p:grpSpPr>
          <a:xfrm flipH="1">
            <a:off x="-2149050" y="-41299"/>
            <a:ext cx="3320997" cy="3085741"/>
            <a:chOff x="17259300" y="-209424"/>
            <a:chExt cx="3320997" cy="3085741"/>
          </a:xfrm>
        </p:grpSpPr>
        <p:grpSp>
          <p:nvGrpSpPr>
            <p:cNvPr id="492" name="Google Shape;492;g28bd97be4f1_0_52"/>
            <p:cNvGrpSpPr/>
            <p:nvPr/>
          </p:nvGrpSpPr>
          <p:grpSpPr>
            <a:xfrm>
              <a:off x="17494177" y="-209424"/>
              <a:ext cx="3086120" cy="3085741"/>
              <a:chOff x="0" y="0"/>
              <a:chExt cx="812800" cy="812700"/>
            </a:xfrm>
          </p:grpSpPr>
          <p:sp>
            <p:nvSpPr>
              <p:cNvPr id="493" name="Google Shape;493;g28bd97be4f1_0_5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494" name="Google Shape;494;g28bd97be4f1_0_52"/>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5" name="Google Shape;495;g28bd97be4f1_0_52"/>
            <p:cNvGrpSpPr/>
            <p:nvPr/>
          </p:nvGrpSpPr>
          <p:grpSpPr>
            <a:xfrm>
              <a:off x="17259300" y="568409"/>
              <a:ext cx="1409059" cy="1409059"/>
              <a:chOff x="0" y="0"/>
              <a:chExt cx="812700" cy="812700"/>
            </a:xfrm>
          </p:grpSpPr>
          <p:sp>
            <p:nvSpPr>
              <p:cNvPr id="496" name="Google Shape;496;g28bd97be4f1_0_5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497" name="Google Shape;497;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98" name="Google Shape;498;g28bd97be4f1_0_52"/>
          <p:cNvGrpSpPr/>
          <p:nvPr/>
        </p:nvGrpSpPr>
        <p:grpSpPr>
          <a:xfrm>
            <a:off x="15060598" y="-41289"/>
            <a:ext cx="3227400" cy="3085741"/>
            <a:chOff x="15289198" y="-152389"/>
            <a:chExt cx="3227400" cy="3085741"/>
          </a:xfrm>
        </p:grpSpPr>
        <p:grpSp>
          <p:nvGrpSpPr>
            <p:cNvPr id="499" name="Google Shape;499;g28bd97be4f1_0_52"/>
            <p:cNvGrpSpPr/>
            <p:nvPr/>
          </p:nvGrpSpPr>
          <p:grpSpPr>
            <a:xfrm>
              <a:off x="15289198" y="-152389"/>
              <a:ext cx="3227297" cy="3085741"/>
              <a:chOff x="0" y="0"/>
              <a:chExt cx="849982" cy="812700"/>
            </a:xfrm>
          </p:grpSpPr>
          <p:sp>
            <p:nvSpPr>
              <p:cNvPr id="500" name="Google Shape;500;g28bd97be4f1_0_5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01" name="Google Shape;501;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2" name="Google Shape;502;g28bd97be4f1_0_52"/>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03" name="Google Shape;503;g28bd97be4f1_0_52"/>
          <p:cNvGrpSpPr/>
          <p:nvPr/>
        </p:nvGrpSpPr>
        <p:grpSpPr>
          <a:xfrm>
            <a:off x="7321250" y="1440325"/>
            <a:ext cx="10683271" cy="7314005"/>
            <a:chOff x="0" y="0"/>
            <a:chExt cx="2063005" cy="813001"/>
          </a:xfrm>
        </p:grpSpPr>
        <p:sp>
          <p:nvSpPr>
            <p:cNvPr id="504" name="Google Shape;504;g28bd97be4f1_0_52"/>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505" name="Google Shape;505;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6" name="Google Shape;506;g28bd97be4f1_0_52"/>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507" name="Google Shape;507;g28bd97be4f1_0_52"/>
          <p:cNvSpPr txBox="1"/>
          <p:nvPr/>
        </p:nvSpPr>
        <p:spPr>
          <a:xfrm>
            <a:off x="7613438" y="2366700"/>
            <a:ext cx="10098900" cy="66474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4500"/>
              <a:buFont typeface="Arial"/>
              <a:buNone/>
            </a:pPr>
            <a:r>
              <a:rPr lang="en-US" sz="4500" b="1" i="0" u="none" strike="noStrike" cap="none">
                <a:solidFill>
                  <a:srgbClr val="E5E6EE"/>
                </a:solidFill>
                <a:latin typeface="Arial"/>
                <a:ea typeface="Arial"/>
                <a:cs typeface="Arial"/>
                <a:sym typeface="Arial"/>
              </a:rPr>
              <a:t>Unsheltered Homeless Definition</a:t>
            </a:r>
            <a:endParaRPr sz="4500" b="1"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900"/>
              <a:buFont typeface="Arial"/>
              <a:buNone/>
            </a:pPr>
            <a:endParaRPr sz="2900" b="1" i="0" u="none" strike="noStrike" cap="none">
              <a:solidFill>
                <a:srgbClr val="E5E6EE"/>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1100"/>
              <a:buFont typeface="Arial"/>
              <a:buNone/>
            </a:pPr>
            <a:r>
              <a:rPr lang="en-US" sz="3800" b="0" i="0" u="none" strike="noStrike" cap="none">
                <a:solidFill>
                  <a:srgbClr val="E5E6EE"/>
                </a:solidFill>
                <a:latin typeface="Arial"/>
                <a:ea typeface="Arial"/>
                <a:cs typeface="Arial"/>
                <a:sym typeface="Arial"/>
              </a:rPr>
              <a:t>“Individuals and families with a primary nighttime residence that is a public or private place not designed for or ordinarily used as a regular sleeping accommodation for human beings, including a car, park, abandoned building, bus or train station, airport, or camping ground”</a:t>
            </a: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508" name="Google Shape;508;g28bd97be4f1_0_52"/>
          <p:cNvSpPr/>
          <p:nvPr/>
        </p:nvSpPr>
        <p:spPr>
          <a:xfrm>
            <a:off x="891874" y="3537225"/>
            <a:ext cx="4650283" cy="5702167"/>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pic>
        <p:nvPicPr>
          <p:cNvPr id="509" name="Google Shape;509;g28bd97be4f1_0_52"/>
          <p:cNvPicPr preferRelativeResize="0"/>
          <p:nvPr/>
        </p:nvPicPr>
        <p:blipFill rotWithShape="1">
          <a:blip r:embed="rId5">
            <a:alphaModFix/>
          </a:blip>
          <a:srcRect l="17987" t="8803" r="17077" b="8613"/>
          <a:stretch/>
        </p:blipFill>
        <p:spPr>
          <a:xfrm flipH="1">
            <a:off x="7321251" y="938700"/>
            <a:ext cx="1233924" cy="1315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513"/>
        <p:cNvGrpSpPr/>
        <p:nvPr/>
      </p:nvGrpSpPr>
      <p:grpSpPr>
        <a:xfrm>
          <a:off x="0" y="0"/>
          <a:ext cx="0" cy="0"/>
          <a:chOff x="0" y="0"/>
          <a:chExt cx="0" cy="0"/>
        </a:xfrm>
      </p:grpSpPr>
      <p:sp>
        <p:nvSpPr>
          <p:cNvPr id="514" name="Google Shape;514;g28bd97be4f1_0_77"/>
          <p:cNvSpPr txBox="1"/>
          <p:nvPr/>
        </p:nvSpPr>
        <p:spPr>
          <a:xfrm>
            <a:off x="598875" y="1719300"/>
            <a:ext cx="6397800" cy="2807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Who to NOT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15" name="Google Shape;515;g28bd97be4f1_0_77"/>
          <p:cNvGrpSpPr/>
          <p:nvPr/>
        </p:nvGrpSpPr>
        <p:grpSpPr>
          <a:xfrm flipH="1">
            <a:off x="-2149050" y="-41299"/>
            <a:ext cx="3320997" cy="3085741"/>
            <a:chOff x="17259300" y="-209424"/>
            <a:chExt cx="3320997" cy="3085741"/>
          </a:xfrm>
        </p:grpSpPr>
        <p:grpSp>
          <p:nvGrpSpPr>
            <p:cNvPr id="516" name="Google Shape;516;g28bd97be4f1_0_77"/>
            <p:cNvGrpSpPr/>
            <p:nvPr/>
          </p:nvGrpSpPr>
          <p:grpSpPr>
            <a:xfrm>
              <a:off x="17494177" y="-209424"/>
              <a:ext cx="3086120" cy="3085741"/>
              <a:chOff x="0" y="0"/>
              <a:chExt cx="812800" cy="812700"/>
            </a:xfrm>
          </p:grpSpPr>
          <p:sp>
            <p:nvSpPr>
              <p:cNvPr id="517" name="Google Shape;517;g28bd97be4f1_0_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518" name="Google Shape;518;g28bd97be4f1_0_77"/>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9" name="Google Shape;519;g28bd97be4f1_0_77"/>
            <p:cNvGrpSpPr/>
            <p:nvPr/>
          </p:nvGrpSpPr>
          <p:grpSpPr>
            <a:xfrm>
              <a:off x="17259300" y="568409"/>
              <a:ext cx="1409059" cy="1409059"/>
              <a:chOff x="0" y="0"/>
              <a:chExt cx="812700" cy="812700"/>
            </a:xfrm>
          </p:grpSpPr>
          <p:sp>
            <p:nvSpPr>
              <p:cNvPr id="520" name="Google Shape;520;g28bd97be4f1_0_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521" name="Google Shape;521;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22" name="Google Shape;522;g28bd97be4f1_0_77"/>
          <p:cNvGrpSpPr/>
          <p:nvPr/>
        </p:nvGrpSpPr>
        <p:grpSpPr>
          <a:xfrm>
            <a:off x="15060598" y="-41289"/>
            <a:ext cx="3227400" cy="3085741"/>
            <a:chOff x="15289198" y="-152389"/>
            <a:chExt cx="3227400" cy="3085741"/>
          </a:xfrm>
        </p:grpSpPr>
        <p:grpSp>
          <p:nvGrpSpPr>
            <p:cNvPr id="523" name="Google Shape;523;g28bd97be4f1_0_77"/>
            <p:cNvGrpSpPr/>
            <p:nvPr/>
          </p:nvGrpSpPr>
          <p:grpSpPr>
            <a:xfrm>
              <a:off x="15289198" y="-152389"/>
              <a:ext cx="3227297" cy="3085741"/>
              <a:chOff x="0" y="0"/>
              <a:chExt cx="849982" cy="812700"/>
            </a:xfrm>
          </p:grpSpPr>
          <p:sp>
            <p:nvSpPr>
              <p:cNvPr id="524" name="Google Shape;524;g28bd97be4f1_0_7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25" name="Google Shape;525;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6" name="Google Shape;526;g28bd97be4f1_0_77"/>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27" name="Google Shape;527;g28bd97be4f1_0_77"/>
          <p:cNvGrpSpPr/>
          <p:nvPr/>
        </p:nvGrpSpPr>
        <p:grpSpPr>
          <a:xfrm>
            <a:off x="7321250" y="1440325"/>
            <a:ext cx="10683271" cy="8353102"/>
            <a:chOff x="0" y="0"/>
            <a:chExt cx="2063005" cy="813001"/>
          </a:xfrm>
        </p:grpSpPr>
        <p:sp>
          <p:nvSpPr>
            <p:cNvPr id="528" name="Google Shape;528;g28bd97be4f1_0_77"/>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529" name="Google Shape;529;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0" name="Google Shape;530;g28bd97be4f1_0_77"/>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531" name="Google Shape;531;g28bd97be4f1_0_77"/>
          <p:cNvSpPr txBox="1"/>
          <p:nvPr/>
        </p:nvSpPr>
        <p:spPr>
          <a:xfrm>
            <a:off x="7700038" y="1719300"/>
            <a:ext cx="10098900" cy="84735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People engaged in dangerous activities</a:t>
            </a:r>
            <a:endParaRPr sz="3900" b="0" i="0" u="none" strike="noStrike" cap="none">
              <a:solidFill>
                <a:srgbClr val="E5E6EE"/>
              </a:solidFill>
              <a:latin typeface="Arial"/>
              <a:ea typeface="Arial"/>
              <a:cs typeface="Arial"/>
              <a:sym typeface="Arial"/>
            </a:endParaRPr>
          </a:p>
          <a:p>
            <a:pPr marL="914400" marR="0" lvl="1" indent="-476250" algn="l" rtl="0">
              <a:lnSpc>
                <a:spcPct val="150000"/>
              </a:lnSpc>
              <a:spcBef>
                <a:spcPts val="0"/>
              </a:spcBef>
              <a:spcAft>
                <a:spcPts val="0"/>
              </a:spcAft>
              <a:buClr>
                <a:srgbClr val="E5E6EE"/>
              </a:buClr>
              <a:buSzPts val="3900"/>
              <a:buFont typeface="Arial"/>
              <a:buChar char="○"/>
            </a:pPr>
            <a:r>
              <a:rPr lang="en-US" sz="3900" b="1" i="0" u="none" strike="noStrike" cap="none">
                <a:solidFill>
                  <a:srgbClr val="E5E6EE"/>
                </a:solidFill>
                <a:latin typeface="Arial"/>
                <a:ea typeface="Arial"/>
                <a:cs typeface="Arial"/>
                <a:sym typeface="Arial"/>
              </a:rPr>
              <a:t>Your safety is number one priority </a:t>
            </a:r>
            <a:endParaRPr sz="3900" b="1" i="0" u="none" strike="noStrike" cap="none">
              <a:solidFill>
                <a:srgbClr val="E5E6EE"/>
              </a:solidFill>
              <a:latin typeface="Arial"/>
              <a:ea typeface="Arial"/>
              <a:cs typeface="Arial"/>
              <a:sym typeface="Arial"/>
            </a:endParaRPr>
          </a:p>
          <a:p>
            <a:pPr marL="457200" marR="0" lvl="0" indent="-45720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People residing in institutions (e.g. jails, juvenile correction facilities, foster homes, hospitals, in-patient treatment centers)</a:t>
            </a:r>
            <a:endParaRPr sz="3900" b="0" i="0" u="none" strike="noStrike" cap="none">
              <a:solidFill>
                <a:srgbClr val="E5E6EE"/>
              </a:solidFill>
              <a:latin typeface="Arial"/>
              <a:ea typeface="Arial"/>
              <a:cs typeface="Arial"/>
              <a:sym typeface="Arial"/>
            </a:endParaRPr>
          </a:p>
          <a:p>
            <a:pPr marL="457200" marR="0" lvl="0" indent="-457200" algn="l" rtl="0">
              <a:lnSpc>
                <a:spcPct val="150000"/>
              </a:lnSpc>
              <a:spcBef>
                <a:spcPts val="0"/>
              </a:spcBef>
              <a:spcAft>
                <a:spcPts val="0"/>
              </a:spcAft>
              <a:buClr>
                <a:srgbClr val="E5E6EE"/>
              </a:buClr>
              <a:buSzPts val="3900"/>
              <a:buFont typeface="Arial"/>
              <a:buChar char="●"/>
            </a:pPr>
            <a:r>
              <a:rPr lang="en-US" sz="3900" b="1" i="0" u="none" strike="noStrike" cap="none">
                <a:solidFill>
                  <a:srgbClr val="E5E6EE"/>
                </a:solidFill>
                <a:latin typeface="Arial"/>
                <a:ea typeface="Arial"/>
                <a:cs typeface="Arial"/>
                <a:sym typeface="Arial"/>
              </a:rPr>
              <a:t>“Doubling Up/ Couch Surfing”: </a:t>
            </a:r>
            <a:endParaRPr sz="3900" b="1" i="0" u="none" strike="noStrike" cap="none">
              <a:solidFill>
                <a:srgbClr val="E5E6EE"/>
              </a:solidFill>
              <a:latin typeface="Arial"/>
              <a:ea typeface="Arial"/>
              <a:cs typeface="Arial"/>
              <a:sym typeface="Arial"/>
            </a:endParaRPr>
          </a:p>
          <a:p>
            <a:pPr marL="914400" marR="0" lvl="1" indent="-47625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Survey will end at question, “Where did you sleep the night of the PITC?” if the answer is “couchsurfing/doubling up”</a:t>
            </a:r>
            <a:endParaRPr sz="4500" b="1"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532" name="Google Shape;532;g28bd97be4f1_0_77"/>
          <p:cNvSpPr/>
          <p:nvPr/>
        </p:nvSpPr>
        <p:spPr>
          <a:xfrm>
            <a:off x="1472637" y="3926900"/>
            <a:ext cx="4650283" cy="5702167"/>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536"/>
        <p:cNvGrpSpPr/>
        <p:nvPr/>
      </p:nvGrpSpPr>
      <p:grpSpPr>
        <a:xfrm>
          <a:off x="0" y="0"/>
          <a:ext cx="0" cy="0"/>
          <a:chOff x="0" y="0"/>
          <a:chExt cx="0" cy="0"/>
        </a:xfrm>
      </p:grpSpPr>
      <p:sp>
        <p:nvSpPr>
          <p:cNvPr id="537" name="Google Shape;537;g28bd97be4f1_0_101"/>
          <p:cNvSpPr txBox="1"/>
          <p:nvPr/>
        </p:nvSpPr>
        <p:spPr>
          <a:xfrm>
            <a:off x="598875" y="1719300"/>
            <a:ext cx="6397800" cy="3657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What constitutes sheltered vs unsheltered? </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38" name="Google Shape;538;g28bd97be4f1_0_101"/>
          <p:cNvGrpSpPr/>
          <p:nvPr/>
        </p:nvGrpSpPr>
        <p:grpSpPr>
          <a:xfrm flipH="1">
            <a:off x="-2149050" y="-41299"/>
            <a:ext cx="3320997" cy="3085741"/>
            <a:chOff x="17259300" y="-209424"/>
            <a:chExt cx="3320997" cy="3085741"/>
          </a:xfrm>
        </p:grpSpPr>
        <p:grpSp>
          <p:nvGrpSpPr>
            <p:cNvPr id="539" name="Google Shape;539;g28bd97be4f1_0_101"/>
            <p:cNvGrpSpPr/>
            <p:nvPr/>
          </p:nvGrpSpPr>
          <p:grpSpPr>
            <a:xfrm>
              <a:off x="17494177" y="-209424"/>
              <a:ext cx="3086120" cy="3085741"/>
              <a:chOff x="0" y="0"/>
              <a:chExt cx="812800" cy="812700"/>
            </a:xfrm>
          </p:grpSpPr>
          <p:sp>
            <p:nvSpPr>
              <p:cNvPr id="540" name="Google Shape;540;g28bd97be4f1_0_10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txBody>
              <a:bodyPr/>
              <a:lstStyle/>
              <a:p>
                <a:endParaRPr lang="en-US"/>
              </a:p>
            </p:txBody>
          </p:sp>
          <p:sp>
            <p:nvSpPr>
              <p:cNvPr id="541" name="Google Shape;541;g28bd97be4f1_0_10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2" name="Google Shape;542;g28bd97be4f1_0_101"/>
            <p:cNvGrpSpPr/>
            <p:nvPr/>
          </p:nvGrpSpPr>
          <p:grpSpPr>
            <a:xfrm>
              <a:off x="17259300" y="568409"/>
              <a:ext cx="1409059" cy="1409059"/>
              <a:chOff x="0" y="0"/>
              <a:chExt cx="812700" cy="812700"/>
            </a:xfrm>
          </p:grpSpPr>
          <p:sp>
            <p:nvSpPr>
              <p:cNvPr id="543" name="Google Shape;543;g28bd97be4f1_0_10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544" name="Google Shape;544;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45" name="Google Shape;545;g28bd97be4f1_0_101"/>
          <p:cNvGrpSpPr/>
          <p:nvPr/>
        </p:nvGrpSpPr>
        <p:grpSpPr>
          <a:xfrm>
            <a:off x="15060598" y="-41289"/>
            <a:ext cx="3227400" cy="3085741"/>
            <a:chOff x="15289198" y="-152389"/>
            <a:chExt cx="3227400" cy="3085741"/>
          </a:xfrm>
        </p:grpSpPr>
        <p:grpSp>
          <p:nvGrpSpPr>
            <p:cNvPr id="546" name="Google Shape;546;g28bd97be4f1_0_101"/>
            <p:cNvGrpSpPr/>
            <p:nvPr/>
          </p:nvGrpSpPr>
          <p:grpSpPr>
            <a:xfrm>
              <a:off x="15289198" y="-152389"/>
              <a:ext cx="3227297" cy="3085741"/>
              <a:chOff x="0" y="0"/>
              <a:chExt cx="849982" cy="812700"/>
            </a:xfrm>
          </p:grpSpPr>
          <p:sp>
            <p:nvSpPr>
              <p:cNvPr id="547" name="Google Shape;547;g28bd97be4f1_0_10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48" name="Google Shape;548;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49" name="Google Shape;549;g28bd97be4f1_0_10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50" name="Google Shape;550;g28bd97be4f1_0_101"/>
          <p:cNvGrpSpPr/>
          <p:nvPr/>
        </p:nvGrpSpPr>
        <p:grpSpPr>
          <a:xfrm>
            <a:off x="7321250" y="1440325"/>
            <a:ext cx="10683271" cy="8353102"/>
            <a:chOff x="0" y="0"/>
            <a:chExt cx="2063005" cy="813001"/>
          </a:xfrm>
        </p:grpSpPr>
        <p:sp>
          <p:nvSpPr>
            <p:cNvPr id="551" name="Google Shape;551;g28bd97be4f1_0_101"/>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txBody>
            <a:bodyPr/>
            <a:lstStyle/>
            <a:p>
              <a:endParaRPr lang="en-US"/>
            </a:p>
          </p:txBody>
        </p:sp>
        <p:sp>
          <p:nvSpPr>
            <p:cNvPr id="552" name="Google Shape;552;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3" name="Google Shape;553;g28bd97be4f1_0_101"/>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txBody>
          <a:bodyPr/>
          <a:lstStyle/>
          <a:p>
            <a:endParaRPr lang="en-US"/>
          </a:p>
        </p:txBody>
      </p:sp>
      <p:sp>
        <p:nvSpPr>
          <p:cNvPr id="554" name="Google Shape;554;g28bd97be4f1_0_101"/>
          <p:cNvSpPr txBox="1"/>
          <p:nvPr/>
        </p:nvSpPr>
        <p:spPr>
          <a:xfrm>
            <a:off x="7700038" y="1719300"/>
            <a:ext cx="10098900" cy="7357500"/>
          </a:xfrm>
          <a:prstGeom prst="rect">
            <a:avLst/>
          </a:prstGeom>
          <a:noFill/>
          <a:ln>
            <a:noFill/>
          </a:ln>
        </p:spPr>
        <p:txBody>
          <a:bodyPr spcFirstLastPara="1" wrap="square" lIns="0" tIns="0" rIns="0" bIns="0" anchor="t" anchorCtr="0">
            <a:spAutoFit/>
          </a:bodyPr>
          <a:lstStyle/>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Clients provided with </a:t>
            </a:r>
            <a:r>
              <a:rPr lang="en-US" sz="3000" b="1" i="1" u="none" strike="noStrike" cap="none">
                <a:solidFill>
                  <a:srgbClr val="E5E6EE"/>
                </a:solidFill>
                <a:latin typeface="Arial"/>
                <a:ea typeface="Arial"/>
                <a:cs typeface="Arial"/>
                <a:sym typeface="Arial"/>
              </a:rPr>
              <a:t>planned </a:t>
            </a:r>
            <a:r>
              <a:rPr lang="en-US" sz="3000" b="0" i="0" u="none" strike="noStrike" cap="none">
                <a:solidFill>
                  <a:srgbClr val="E5E6EE"/>
                </a:solidFill>
                <a:latin typeface="Arial"/>
                <a:ea typeface="Arial"/>
                <a:cs typeface="Arial"/>
                <a:sym typeface="Arial"/>
              </a:rPr>
              <a:t>sleeping arrangement for the night, i.e. provided a cot for the night = sheltered </a:t>
            </a:r>
            <a:endParaRPr sz="3000" b="0"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Clients given shelter for the night with not planned, such as sleeping in a church pew, floor or chair = unsheltered</a:t>
            </a:r>
            <a:endParaRPr sz="3000" b="0" i="0" u="none" strike="noStrike" cap="none">
              <a:solidFill>
                <a:srgbClr val="E5E6EE"/>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800"/>
              <a:buFont typeface="Arial"/>
              <a:buNone/>
            </a:pPr>
            <a:r>
              <a:rPr lang="en-US" sz="3800" b="1" i="0" u="none" strike="noStrike" cap="none">
                <a:solidFill>
                  <a:srgbClr val="E5E6EE"/>
                </a:solidFill>
                <a:latin typeface="Arial"/>
                <a:ea typeface="Arial"/>
                <a:cs typeface="Arial"/>
                <a:sym typeface="Arial"/>
              </a:rPr>
              <a:t>Hotel/Motel</a:t>
            </a:r>
            <a:endParaRPr sz="3800" b="1"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If a location is being paid for by a social service agency or other third parties, notify ICA as soon as possible, as they may be counted on the</a:t>
            </a:r>
            <a:r>
              <a:rPr lang="en-US" sz="3000" b="1" i="0" u="none" strike="noStrike" cap="none">
                <a:solidFill>
                  <a:srgbClr val="E5E6EE"/>
                </a:solidFill>
                <a:latin typeface="Arial"/>
                <a:ea typeface="Arial"/>
                <a:cs typeface="Arial"/>
                <a:sym typeface="Arial"/>
              </a:rPr>
              <a:t> Sheltered Count.</a:t>
            </a:r>
            <a:endParaRPr sz="3000" b="1"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Individuals that are self-paying for a hotel room should not be counted as homeless. </a:t>
            </a:r>
            <a:endParaRPr sz="30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1600"/>
              <a:buFont typeface="Arial"/>
              <a:buNone/>
            </a:pPr>
            <a:endParaRPr sz="1600" b="0" i="0" u="none" strike="noStrike" cap="none">
              <a:solidFill>
                <a:srgbClr val="E5E6EE"/>
              </a:solidFill>
              <a:latin typeface="Arial"/>
              <a:ea typeface="Arial"/>
              <a:cs typeface="Arial"/>
              <a:sym typeface="Arial"/>
            </a:endParaRPr>
          </a:p>
        </p:txBody>
      </p:sp>
      <p:sp>
        <p:nvSpPr>
          <p:cNvPr id="555" name="Google Shape;555;g28bd97be4f1_0_101"/>
          <p:cNvSpPr/>
          <p:nvPr/>
        </p:nvSpPr>
        <p:spPr>
          <a:xfrm>
            <a:off x="1618301" y="4920599"/>
            <a:ext cx="4358940" cy="485290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559"/>
        <p:cNvGrpSpPr/>
        <p:nvPr/>
      </p:nvGrpSpPr>
      <p:grpSpPr>
        <a:xfrm>
          <a:off x="0" y="0"/>
          <a:ext cx="0" cy="0"/>
          <a:chOff x="0" y="0"/>
          <a:chExt cx="0" cy="0"/>
        </a:xfrm>
      </p:grpSpPr>
      <p:grpSp>
        <p:nvGrpSpPr>
          <p:cNvPr id="560" name="Google Shape;560;g28bd97be4f1_0_139"/>
          <p:cNvGrpSpPr/>
          <p:nvPr/>
        </p:nvGrpSpPr>
        <p:grpSpPr>
          <a:xfrm>
            <a:off x="1208423" y="6773279"/>
            <a:ext cx="3227297" cy="3085741"/>
            <a:chOff x="0" y="0"/>
            <a:chExt cx="849982" cy="812700"/>
          </a:xfrm>
        </p:grpSpPr>
        <p:sp>
          <p:nvSpPr>
            <p:cNvPr id="561" name="Google Shape;561;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62" name="Google Shape;562;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63" name="Google Shape;563;g28bd97be4f1_0_139"/>
          <p:cNvGrpSpPr/>
          <p:nvPr/>
        </p:nvGrpSpPr>
        <p:grpSpPr>
          <a:xfrm>
            <a:off x="1208423" y="5106386"/>
            <a:ext cx="3227297" cy="3085741"/>
            <a:chOff x="0" y="0"/>
            <a:chExt cx="849982" cy="812700"/>
          </a:xfrm>
        </p:grpSpPr>
        <p:sp>
          <p:nvSpPr>
            <p:cNvPr id="564" name="Google Shape;564;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65" name="Google Shape;565;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66" name="Google Shape;566;g28bd97be4f1_0_139"/>
          <p:cNvGrpSpPr/>
          <p:nvPr/>
        </p:nvGrpSpPr>
        <p:grpSpPr>
          <a:xfrm>
            <a:off x="1208423" y="3444236"/>
            <a:ext cx="3227297" cy="3085741"/>
            <a:chOff x="0" y="0"/>
            <a:chExt cx="849982" cy="812700"/>
          </a:xfrm>
        </p:grpSpPr>
        <p:sp>
          <p:nvSpPr>
            <p:cNvPr id="567" name="Google Shape;567;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68" name="Google Shape;568;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69" name="Google Shape;569;g28bd97be4f1_0_139"/>
          <p:cNvGrpSpPr/>
          <p:nvPr/>
        </p:nvGrpSpPr>
        <p:grpSpPr>
          <a:xfrm>
            <a:off x="1208423" y="1763036"/>
            <a:ext cx="3227297" cy="3085741"/>
            <a:chOff x="0" y="0"/>
            <a:chExt cx="849982" cy="812700"/>
          </a:xfrm>
        </p:grpSpPr>
        <p:sp>
          <p:nvSpPr>
            <p:cNvPr id="570" name="Google Shape;570;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71" name="Google Shape;571;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2" name="Google Shape;572;g28bd97be4f1_0_139"/>
          <p:cNvGrpSpPr/>
          <p:nvPr/>
        </p:nvGrpSpPr>
        <p:grpSpPr>
          <a:xfrm>
            <a:off x="-82477" y="-230145"/>
            <a:ext cx="3085741" cy="3085741"/>
            <a:chOff x="0" y="0"/>
            <a:chExt cx="812700" cy="812700"/>
          </a:xfrm>
        </p:grpSpPr>
        <p:sp>
          <p:nvSpPr>
            <p:cNvPr id="573" name="Google Shape;573;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574" name="Google Shape;574;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5" name="Google Shape;575;g28bd97be4f1_0_139"/>
          <p:cNvGrpSpPr/>
          <p:nvPr/>
        </p:nvGrpSpPr>
        <p:grpSpPr>
          <a:xfrm>
            <a:off x="530072" y="397176"/>
            <a:ext cx="1409059" cy="1409059"/>
            <a:chOff x="0" y="0"/>
            <a:chExt cx="812700" cy="812700"/>
          </a:xfrm>
        </p:grpSpPr>
        <p:sp>
          <p:nvSpPr>
            <p:cNvPr id="576" name="Google Shape;576;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577" name="Google Shape;577;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8" name="Google Shape;578;g28bd97be4f1_0_139"/>
          <p:cNvGrpSpPr/>
          <p:nvPr/>
        </p:nvGrpSpPr>
        <p:grpSpPr>
          <a:xfrm>
            <a:off x="17303677" y="1"/>
            <a:ext cx="3085741" cy="3085741"/>
            <a:chOff x="0" y="0"/>
            <a:chExt cx="812700" cy="812700"/>
          </a:xfrm>
        </p:grpSpPr>
        <p:sp>
          <p:nvSpPr>
            <p:cNvPr id="579" name="Google Shape;579;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580" name="Google Shape;580;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1" name="Google Shape;581;g28bd97be4f1_0_139"/>
          <p:cNvGrpSpPr/>
          <p:nvPr/>
        </p:nvGrpSpPr>
        <p:grpSpPr>
          <a:xfrm>
            <a:off x="17303675" y="608196"/>
            <a:ext cx="1409059" cy="1409059"/>
            <a:chOff x="0" y="0"/>
            <a:chExt cx="812700" cy="812700"/>
          </a:xfrm>
        </p:grpSpPr>
        <p:sp>
          <p:nvSpPr>
            <p:cNvPr id="582" name="Google Shape;582;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583" name="Google Shape;583;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84" name="Google Shape;584;g28bd97be4f1_0_139"/>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Street Based Count</a:t>
            </a:r>
            <a:endParaRPr sz="1400" b="1" i="0" u="none" strike="noStrike" cap="none">
              <a:solidFill>
                <a:schemeClr val="lt1"/>
              </a:solidFill>
              <a:latin typeface="Arial"/>
              <a:ea typeface="Arial"/>
              <a:cs typeface="Arial"/>
              <a:sym typeface="Arial"/>
            </a:endParaRPr>
          </a:p>
        </p:txBody>
      </p:sp>
      <p:sp>
        <p:nvSpPr>
          <p:cNvPr id="585" name="Google Shape;585;g28bd97be4f1_0_139"/>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586" name="Google Shape;586;g28bd97be4f1_0_139"/>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587" name="Google Shape;587;g28bd97be4f1_0_139"/>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1" i="0" u="none" strike="noStrike" cap="none">
                <a:solidFill>
                  <a:srgbClr val="462D78"/>
                </a:solidFill>
                <a:latin typeface="Arial"/>
                <a:ea typeface="Arial"/>
                <a:cs typeface="Arial"/>
                <a:sym typeface="Arial"/>
              </a:rPr>
              <a:t>Street Count</a:t>
            </a:r>
            <a:endParaRPr sz="3000" b="1" i="0" u="none" strike="noStrike" cap="none">
              <a:solidFill>
                <a:srgbClr val="000000"/>
              </a:solidFill>
              <a:latin typeface="Arial"/>
              <a:ea typeface="Arial"/>
              <a:cs typeface="Arial"/>
              <a:sym typeface="Arial"/>
            </a:endParaRPr>
          </a:p>
        </p:txBody>
      </p:sp>
      <p:sp>
        <p:nvSpPr>
          <p:cNvPr id="588" name="Google Shape;588;g28bd97be4f1_0_139"/>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589" name="Google Shape;589;g28bd97be4f1_0_139"/>
          <p:cNvGrpSpPr/>
          <p:nvPr/>
        </p:nvGrpSpPr>
        <p:grpSpPr>
          <a:xfrm>
            <a:off x="1227123" y="8440304"/>
            <a:ext cx="3227297" cy="3085741"/>
            <a:chOff x="0" y="0"/>
            <a:chExt cx="849982" cy="812700"/>
          </a:xfrm>
        </p:grpSpPr>
        <p:sp>
          <p:nvSpPr>
            <p:cNvPr id="590" name="Google Shape;590;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591" name="Google Shape;591;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2" name="Google Shape;592;g28bd97be4f1_0_139"/>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593" name="Google Shape;593;g28bd97be4f1_0_139"/>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The Interview </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Locations </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Safety</a:t>
            </a:r>
            <a:endParaRPr sz="4900" b="1" i="0" u="none" strike="noStrike" cap="none">
              <a:solidFill>
                <a:srgbClr val="C9DAF8"/>
              </a:solidFill>
              <a:latin typeface="Calibri"/>
              <a:ea typeface="Calibri"/>
              <a:cs typeface="Calibri"/>
              <a:sym typeface="Calibri"/>
            </a:endParaRPr>
          </a:p>
        </p:txBody>
      </p:sp>
      <p:sp>
        <p:nvSpPr>
          <p:cNvPr id="594" name="Google Shape;594;g28bd97be4f1_0_139"/>
          <p:cNvSpPr/>
          <p:nvPr/>
        </p:nvSpPr>
        <p:spPr>
          <a:xfrm>
            <a:off x="323125" y="3753925"/>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598"/>
        <p:cNvGrpSpPr/>
        <p:nvPr/>
      </p:nvGrpSpPr>
      <p:grpSpPr>
        <a:xfrm>
          <a:off x="0" y="0"/>
          <a:ext cx="0" cy="0"/>
          <a:chOff x="0" y="0"/>
          <a:chExt cx="0" cy="0"/>
        </a:xfrm>
      </p:grpSpPr>
      <p:grpSp>
        <p:nvGrpSpPr>
          <p:cNvPr id="599" name="Google Shape;599;g28bd97be4f1_0_177"/>
          <p:cNvGrpSpPr/>
          <p:nvPr/>
        </p:nvGrpSpPr>
        <p:grpSpPr>
          <a:xfrm>
            <a:off x="5147312" y="-37"/>
            <a:ext cx="13140588" cy="10287066"/>
            <a:chOff x="-71339" y="0"/>
            <a:chExt cx="1138709" cy="2709333"/>
          </a:xfrm>
        </p:grpSpPr>
        <p:sp>
          <p:nvSpPr>
            <p:cNvPr id="600" name="Google Shape;600;g28bd97be4f1_0_177"/>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601" name="Google Shape;601;g28bd97be4f1_0_17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g28bd97be4f1_0_177"/>
          <p:cNvSpPr txBox="1"/>
          <p:nvPr/>
        </p:nvSpPr>
        <p:spPr>
          <a:xfrm>
            <a:off x="5964825" y="996500"/>
            <a:ext cx="11794200" cy="9171742"/>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Remember that you are speaking to highly vulnerable people and asking some very sensitive questions. </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Always lead with respect for the person you’re speaking with and respect for their dignity.</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Everyone has the right to refuse to answer any or all of your questions. </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Ask all questions, unless the person has already given the answer to the question over the course of your conversation.</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Always ask questions as they are written; do not ask questions in a way that shows you think you already know the answer.</a:t>
            </a:r>
            <a:endParaRPr sz="1400" b="0" i="0" u="none" strike="noStrike" cap="none">
              <a:solidFill>
                <a:srgbClr val="000000"/>
              </a:solidFill>
              <a:latin typeface="Arial"/>
              <a:ea typeface="Arial"/>
              <a:cs typeface="Arial"/>
              <a:sym typeface="Arial"/>
            </a:endParaRPr>
          </a:p>
          <a:p>
            <a:pPr marL="457200" marR="0" lvl="8"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Example: Ask: “How do you identify your gender?” Do not ask: “You’re male, right?”</a:t>
            </a:r>
            <a:endParaRPr sz="3900" b="0" i="0" u="none" strike="noStrike" cap="none">
              <a:solidFill>
                <a:schemeClr val="lt1"/>
              </a:solidFill>
              <a:latin typeface="Calibri"/>
              <a:ea typeface="Calibri"/>
              <a:cs typeface="Calibri"/>
              <a:sym typeface="Calibri"/>
            </a:endParaRPr>
          </a:p>
        </p:txBody>
      </p:sp>
      <p:grpSp>
        <p:nvGrpSpPr>
          <p:cNvPr id="603" name="Google Shape;603;g28bd97be4f1_0_177"/>
          <p:cNvGrpSpPr/>
          <p:nvPr/>
        </p:nvGrpSpPr>
        <p:grpSpPr>
          <a:xfrm flipH="1">
            <a:off x="-2252500" y="9307975"/>
            <a:ext cx="3320618" cy="3315886"/>
            <a:chOff x="17259300" y="9258300"/>
            <a:chExt cx="3320618" cy="3315886"/>
          </a:xfrm>
        </p:grpSpPr>
        <p:grpSp>
          <p:nvGrpSpPr>
            <p:cNvPr id="604" name="Google Shape;604;g28bd97be4f1_0_177"/>
            <p:cNvGrpSpPr/>
            <p:nvPr/>
          </p:nvGrpSpPr>
          <p:grpSpPr>
            <a:xfrm>
              <a:off x="17494177" y="9488445"/>
              <a:ext cx="3085741" cy="3085741"/>
              <a:chOff x="0" y="0"/>
              <a:chExt cx="812700" cy="812700"/>
            </a:xfrm>
          </p:grpSpPr>
          <p:sp>
            <p:nvSpPr>
              <p:cNvPr id="605" name="Google Shape;605;g28bd97be4f1_0_1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606" name="Google Shape;606;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7" name="Google Shape;607;g28bd97be4f1_0_177"/>
            <p:cNvGrpSpPr/>
            <p:nvPr/>
          </p:nvGrpSpPr>
          <p:grpSpPr>
            <a:xfrm>
              <a:off x="17259300" y="9258300"/>
              <a:ext cx="1409059" cy="1409059"/>
              <a:chOff x="0" y="0"/>
              <a:chExt cx="812700" cy="812700"/>
            </a:xfrm>
          </p:grpSpPr>
          <p:sp>
            <p:nvSpPr>
              <p:cNvPr id="608" name="Google Shape;608;g28bd97be4f1_0_1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609" name="Google Shape;609;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10" name="Google Shape;610;g28bd97be4f1_0_177"/>
          <p:cNvGrpSpPr/>
          <p:nvPr/>
        </p:nvGrpSpPr>
        <p:grpSpPr>
          <a:xfrm>
            <a:off x="15060598" y="11"/>
            <a:ext cx="3227297" cy="3085741"/>
            <a:chOff x="0" y="0"/>
            <a:chExt cx="849982" cy="812700"/>
          </a:xfrm>
        </p:grpSpPr>
        <p:sp>
          <p:nvSpPr>
            <p:cNvPr id="611" name="Google Shape;611;g28bd97be4f1_0_17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612" name="Google Shape;612;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3" name="Google Shape;613;g28bd97be4f1_0_17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614" name="Google Shape;614;g28bd97be4f1_0_177"/>
          <p:cNvSpPr/>
          <p:nvPr/>
        </p:nvSpPr>
        <p:spPr>
          <a:xfrm>
            <a:off x="225535" y="4962249"/>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615" name="Google Shape;615;g28bd97be4f1_0_177"/>
          <p:cNvSpPr txBox="1"/>
          <p:nvPr/>
        </p:nvSpPr>
        <p:spPr>
          <a:xfrm>
            <a:off x="432949" y="193925"/>
            <a:ext cx="5407200" cy="376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How to Conduct a Survey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70"/>
        <p:cNvGrpSpPr/>
        <p:nvPr/>
      </p:nvGrpSpPr>
      <p:grpSpPr>
        <a:xfrm>
          <a:off x="0" y="0"/>
          <a:ext cx="0" cy="0"/>
          <a:chOff x="0" y="0"/>
          <a:chExt cx="0" cy="0"/>
        </a:xfrm>
      </p:grpSpPr>
      <p:grpSp>
        <p:nvGrpSpPr>
          <p:cNvPr id="171" name="Google Shape;171;g287c3e86c82_0_51"/>
          <p:cNvGrpSpPr/>
          <p:nvPr/>
        </p:nvGrpSpPr>
        <p:grpSpPr>
          <a:xfrm>
            <a:off x="1208423" y="6773279"/>
            <a:ext cx="3227297" cy="3085741"/>
            <a:chOff x="0" y="0"/>
            <a:chExt cx="849982" cy="812700"/>
          </a:xfrm>
        </p:grpSpPr>
        <p:sp>
          <p:nvSpPr>
            <p:cNvPr id="172" name="Google Shape;172;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73" name="Google Shape;173;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g287c3e86c82_0_51"/>
          <p:cNvGrpSpPr/>
          <p:nvPr/>
        </p:nvGrpSpPr>
        <p:grpSpPr>
          <a:xfrm>
            <a:off x="1208423" y="5106386"/>
            <a:ext cx="3227297" cy="3085741"/>
            <a:chOff x="0" y="0"/>
            <a:chExt cx="849982" cy="812700"/>
          </a:xfrm>
        </p:grpSpPr>
        <p:sp>
          <p:nvSpPr>
            <p:cNvPr id="175" name="Google Shape;175;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76" name="Google Shape;176;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g287c3e86c82_0_51"/>
          <p:cNvGrpSpPr/>
          <p:nvPr/>
        </p:nvGrpSpPr>
        <p:grpSpPr>
          <a:xfrm>
            <a:off x="1208423" y="3444236"/>
            <a:ext cx="3227297" cy="3085741"/>
            <a:chOff x="0" y="0"/>
            <a:chExt cx="849982" cy="812700"/>
          </a:xfrm>
        </p:grpSpPr>
        <p:sp>
          <p:nvSpPr>
            <p:cNvPr id="178" name="Google Shape;178;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79" name="Google Shape;179;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0" name="Google Shape;180;g287c3e86c82_0_51"/>
          <p:cNvGrpSpPr/>
          <p:nvPr/>
        </p:nvGrpSpPr>
        <p:grpSpPr>
          <a:xfrm>
            <a:off x="1208423" y="1763036"/>
            <a:ext cx="3227297" cy="3085741"/>
            <a:chOff x="0" y="0"/>
            <a:chExt cx="849982" cy="812700"/>
          </a:xfrm>
        </p:grpSpPr>
        <p:sp>
          <p:nvSpPr>
            <p:cNvPr id="181" name="Google Shape;181;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82" name="Google Shape;182;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3" name="Google Shape;183;g287c3e86c82_0_51"/>
          <p:cNvGrpSpPr/>
          <p:nvPr/>
        </p:nvGrpSpPr>
        <p:grpSpPr>
          <a:xfrm>
            <a:off x="-82477" y="-230145"/>
            <a:ext cx="3085741" cy="3085741"/>
            <a:chOff x="0" y="0"/>
            <a:chExt cx="812700" cy="812700"/>
          </a:xfrm>
        </p:grpSpPr>
        <p:sp>
          <p:nvSpPr>
            <p:cNvPr id="184" name="Google Shape;184;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85" name="Google Shape;185;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6" name="Google Shape;186;g287c3e86c82_0_51"/>
          <p:cNvGrpSpPr/>
          <p:nvPr/>
        </p:nvGrpSpPr>
        <p:grpSpPr>
          <a:xfrm>
            <a:off x="530072" y="397176"/>
            <a:ext cx="1409059" cy="1409059"/>
            <a:chOff x="0" y="0"/>
            <a:chExt cx="812700" cy="812700"/>
          </a:xfrm>
        </p:grpSpPr>
        <p:sp>
          <p:nvSpPr>
            <p:cNvPr id="187" name="Google Shape;187;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88" name="Google Shape;188;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9" name="Google Shape;189;g287c3e86c82_0_51"/>
          <p:cNvGrpSpPr/>
          <p:nvPr/>
        </p:nvGrpSpPr>
        <p:grpSpPr>
          <a:xfrm>
            <a:off x="17303677" y="1"/>
            <a:ext cx="3085741" cy="3085741"/>
            <a:chOff x="0" y="0"/>
            <a:chExt cx="812700" cy="812700"/>
          </a:xfrm>
        </p:grpSpPr>
        <p:sp>
          <p:nvSpPr>
            <p:cNvPr id="190" name="Google Shape;190;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91" name="Google Shape;191;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2" name="Google Shape;192;g287c3e86c82_0_51"/>
          <p:cNvGrpSpPr/>
          <p:nvPr/>
        </p:nvGrpSpPr>
        <p:grpSpPr>
          <a:xfrm>
            <a:off x="17519075" y="608196"/>
            <a:ext cx="1409059" cy="1409059"/>
            <a:chOff x="0" y="0"/>
            <a:chExt cx="812700" cy="812700"/>
          </a:xfrm>
        </p:grpSpPr>
        <p:sp>
          <p:nvSpPr>
            <p:cNvPr id="193" name="Google Shape;193;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94" name="Google Shape;194;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5" name="Google Shape;195;g287c3e86c82_0_51"/>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
        <p:nvSpPr>
          <p:cNvPr id="196" name="Google Shape;196;g287c3e86c82_0_51"/>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197" name="Google Shape;197;g287c3e86c82_0_51"/>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198" name="Google Shape;198;g287c3e86c82_0_51"/>
          <p:cNvSpPr txBox="1"/>
          <p:nvPr/>
        </p:nvSpPr>
        <p:spPr>
          <a:xfrm>
            <a:off x="1208423" y="37539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Count</a:t>
            </a:r>
            <a:endParaRPr sz="1400" b="0" i="0" u="none" strike="noStrike" cap="none">
              <a:solidFill>
                <a:srgbClr val="000000"/>
              </a:solidFill>
              <a:latin typeface="Arial"/>
              <a:ea typeface="Arial"/>
              <a:cs typeface="Arial"/>
              <a:sym typeface="Arial"/>
            </a:endParaRPr>
          </a:p>
        </p:txBody>
      </p:sp>
      <p:sp>
        <p:nvSpPr>
          <p:cNvPr id="199" name="Google Shape;199;g287c3e86c82_0_51"/>
          <p:cNvSpPr txBox="1"/>
          <p:nvPr/>
        </p:nvSpPr>
        <p:spPr>
          <a:xfrm>
            <a:off x="1132223" y="20727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1" i="0" u="none" strike="noStrike" cap="none">
                <a:solidFill>
                  <a:srgbClr val="462D78"/>
                </a:solidFill>
                <a:latin typeface="Arial"/>
                <a:ea typeface="Arial"/>
                <a:cs typeface="Arial"/>
                <a:sym typeface="Arial"/>
              </a:rPr>
              <a:t>PIT Count 101</a:t>
            </a:r>
            <a:endParaRPr sz="2000" b="1" i="0" u="none" strike="noStrike" cap="none">
              <a:solidFill>
                <a:srgbClr val="000000"/>
              </a:solidFill>
              <a:latin typeface="Arial"/>
              <a:ea typeface="Arial"/>
              <a:cs typeface="Arial"/>
              <a:sym typeface="Arial"/>
            </a:endParaRPr>
          </a:p>
        </p:txBody>
      </p:sp>
      <p:grpSp>
        <p:nvGrpSpPr>
          <p:cNvPr id="200" name="Google Shape;200;g287c3e86c82_0_51"/>
          <p:cNvGrpSpPr/>
          <p:nvPr/>
        </p:nvGrpSpPr>
        <p:grpSpPr>
          <a:xfrm>
            <a:off x="1227123" y="8440304"/>
            <a:ext cx="3227297" cy="3085741"/>
            <a:chOff x="0" y="0"/>
            <a:chExt cx="849982" cy="812700"/>
          </a:xfrm>
        </p:grpSpPr>
        <p:sp>
          <p:nvSpPr>
            <p:cNvPr id="201" name="Google Shape;201;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02" name="Google Shape;202;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3" name="Google Shape;203;g287c3e86c82_0_51"/>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204" name="Google Shape;204;g287c3e86c82_0_51"/>
          <p:cNvSpPr txBox="1"/>
          <p:nvPr/>
        </p:nvSpPr>
        <p:spPr>
          <a:xfrm>
            <a:off x="8480323" y="4416300"/>
            <a:ext cx="7022352"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0000"/>
              </a:buClr>
              <a:buSzPts val="3500"/>
              <a:buFont typeface="Arial"/>
              <a:buNone/>
            </a:pPr>
            <a:r>
              <a:rPr lang="en-US" sz="3500" b="1" i="0" u="none" strike="noStrike" cap="none" dirty="0">
                <a:solidFill>
                  <a:schemeClr val="lt1"/>
                </a:solidFill>
                <a:latin typeface="Calibri"/>
                <a:ea typeface="Calibri"/>
                <a:cs typeface="Calibri"/>
                <a:sym typeface="Calibri"/>
              </a:rPr>
              <a:t>What is the PIT Count?</a:t>
            </a: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dirty="0">
                <a:solidFill>
                  <a:schemeClr val="lt1"/>
                </a:solidFill>
                <a:latin typeface="Calibri"/>
                <a:ea typeface="Calibri"/>
                <a:cs typeface="Calibri"/>
                <a:sym typeface="Calibri"/>
              </a:rPr>
              <a:t>Who is counted in the PIT Count?</a:t>
            </a: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dirty="0">
                <a:solidFill>
                  <a:schemeClr val="lt1"/>
                </a:solidFill>
                <a:latin typeface="Calibri"/>
                <a:ea typeface="Calibri"/>
                <a:cs typeface="Calibri"/>
                <a:sym typeface="Calibri"/>
              </a:rPr>
              <a:t>Where are people counted?</a:t>
            </a: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dirty="0">
                <a:solidFill>
                  <a:schemeClr val="lt1"/>
                </a:solidFill>
                <a:latin typeface="Calibri"/>
                <a:ea typeface="Calibri"/>
                <a:cs typeface="Calibri"/>
                <a:sym typeface="Calibri"/>
              </a:rPr>
              <a:t>Why do we do a PIT Count?</a:t>
            </a: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dirty="0">
                <a:solidFill>
                  <a:schemeClr val="lt1"/>
                </a:solidFill>
                <a:latin typeface="Calibri"/>
                <a:ea typeface="Calibri"/>
                <a:cs typeface="Calibri"/>
                <a:sym typeface="Calibri"/>
              </a:rPr>
              <a:t>FAQs</a:t>
            </a:r>
          </a:p>
        </p:txBody>
      </p:sp>
      <p:sp>
        <p:nvSpPr>
          <p:cNvPr id="205" name="Google Shape;205;g287c3e86c82_0_51"/>
          <p:cNvSpPr/>
          <p:nvPr/>
        </p:nvSpPr>
        <p:spPr>
          <a:xfrm>
            <a:off x="323275" y="2032000"/>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40"/>
        <p:cNvGrpSpPr/>
        <p:nvPr/>
      </p:nvGrpSpPr>
      <p:grpSpPr>
        <a:xfrm>
          <a:off x="0" y="0"/>
          <a:ext cx="0" cy="0"/>
          <a:chOff x="0" y="0"/>
          <a:chExt cx="0" cy="0"/>
        </a:xfrm>
      </p:grpSpPr>
      <p:sp>
        <p:nvSpPr>
          <p:cNvPr id="641" name="Google Shape;641;g28bd97be4f1_0_259"/>
          <p:cNvSpPr txBox="1"/>
          <p:nvPr/>
        </p:nvSpPr>
        <p:spPr>
          <a:xfrm>
            <a:off x="3579075" y="1216300"/>
            <a:ext cx="14499300" cy="880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US" sz="4700" b="1" i="0" u="none" strike="noStrike" cap="none">
                <a:solidFill>
                  <a:schemeClr val="lt1"/>
                </a:solidFill>
                <a:latin typeface="Calibri"/>
                <a:ea typeface="Calibri"/>
                <a:cs typeface="Calibri"/>
                <a:sym typeface="Calibri"/>
              </a:rPr>
              <a:t>Step 1: Approach &amp; Introduction</a:t>
            </a:r>
            <a:endParaRPr sz="4700" b="1"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Approach the person and introduce yourself</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Ask if the person has a few minutes to answer some questions</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Keep in mind:</a:t>
            </a:r>
            <a:endParaRPr sz="4700" b="0" i="0" u="none" strike="noStrike" cap="none">
              <a:solidFill>
                <a:schemeClr val="lt1"/>
              </a:solidFill>
              <a:latin typeface="Calibri"/>
              <a:ea typeface="Calibri"/>
              <a:cs typeface="Calibri"/>
              <a:sym typeface="Calibri"/>
            </a:endParaRPr>
          </a:p>
          <a:p>
            <a:pPr marL="914400" marR="0" lvl="1" indent="-52705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Individuals sleeping outside may be dealing with active addiction, mental health concerns, and significant trauma histories. Do not sneak up on or startle people. Never shine flashlights in people’s faces.</a:t>
            </a:r>
            <a:endParaRPr sz="4700" b="0" i="0" u="none" strike="noStrike" cap="none">
              <a:solidFill>
                <a:schemeClr val="lt1"/>
              </a:solidFill>
              <a:latin typeface="Calibri"/>
              <a:ea typeface="Calibri"/>
              <a:cs typeface="Calibri"/>
              <a:sym typeface="Calibri"/>
            </a:endParaRPr>
          </a:p>
          <a:p>
            <a:pPr marL="914400" marR="0" lvl="1" indent="-52705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Maintain eye contact (if possible) and an open stance with your hands visible. Use a tone of voice that’s approachable. Speak slowly, be polite, and don’t shout.</a:t>
            </a:r>
            <a:endParaRPr sz="4700" b="0" i="0" u="none" strike="noStrike" cap="none">
              <a:solidFill>
                <a:schemeClr val="lt1"/>
              </a:solidFill>
              <a:latin typeface="Calibri"/>
              <a:ea typeface="Calibri"/>
              <a:cs typeface="Calibri"/>
              <a:sym typeface="Calibri"/>
            </a:endParaRPr>
          </a:p>
        </p:txBody>
      </p:sp>
      <p:grpSp>
        <p:nvGrpSpPr>
          <p:cNvPr id="642" name="Google Shape;642;g28bd97be4f1_0_259"/>
          <p:cNvGrpSpPr/>
          <p:nvPr/>
        </p:nvGrpSpPr>
        <p:grpSpPr>
          <a:xfrm flipH="1">
            <a:off x="-2252500" y="9307975"/>
            <a:ext cx="3320618" cy="3315886"/>
            <a:chOff x="17259300" y="9258300"/>
            <a:chExt cx="3320618" cy="3315886"/>
          </a:xfrm>
        </p:grpSpPr>
        <p:grpSp>
          <p:nvGrpSpPr>
            <p:cNvPr id="643" name="Google Shape;643;g28bd97be4f1_0_259"/>
            <p:cNvGrpSpPr/>
            <p:nvPr/>
          </p:nvGrpSpPr>
          <p:grpSpPr>
            <a:xfrm>
              <a:off x="17494177" y="9488445"/>
              <a:ext cx="3085741" cy="3085741"/>
              <a:chOff x="0" y="0"/>
              <a:chExt cx="812700" cy="812700"/>
            </a:xfrm>
          </p:grpSpPr>
          <p:sp>
            <p:nvSpPr>
              <p:cNvPr id="644" name="Google Shape;644;g28bd97be4f1_0_2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645" name="Google Shape;645;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6" name="Google Shape;646;g28bd97be4f1_0_259"/>
            <p:cNvGrpSpPr/>
            <p:nvPr/>
          </p:nvGrpSpPr>
          <p:grpSpPr>
            <a:xfrm>
              <a:off x="17259300" y="9258300"/>
              <a:ext cx="1409059" cy="1409059"/>
              <a:chOff x="0" y="0"/>
              <a:chExt cx="812700" cy="812700"/>
            </a:xfrm>
          </p:grpSpPr>
          <p:sp>
            <p:nvSpPr>
              <p:cNvPr id="647" name="Google Shape;647;g28bd97be4f1_0_2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648" name="Google Shape;648;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49" name="Google Shape;649;g28bd97be4f1_0_259"/>
          <p:cNvGrpSpPr/>
          <p:nvPr/>
        </p:nvGrpSpPr>
        <p:grpSpPr>
          <a:xfrm>
            <a:off x="15060598" y="11"/>
            <a:ext cx="3227297" cy="3085741"/>
            <a:chOff x="0" y="0"/>
            <a:chExt cx="849982" cy="812700"/>
          </a:xfrm>
        </p:grpSpPr>
        <p:sp>
          <p:nvSpPr>
            <p:cNvPr id="650" name="Google Shape;650;g28bd97be4f1_0_25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651" name="Google Shape;651;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2" name="Google Shape;652;g28bd97be4f1_0_25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653" name="Google Shape;653;g28bd97be4f1_0_259"/>
          <p:cNvGrpSpPr/>
          <p:nvPr/>
        </p:nvGrpSpPr>
        <p:grpSpPr>
          <a:xfrm>
            <a:off x="-461709" y="5367818"/>
            <a:ext cx="4040781" cy="3675871"/>
            <a:chOff x="339523" y="4727000"/>
            <a:chExt cx="4856708" cy="4114935"/>
          </a:xfrm>
        </p:grpSpPr>
        <p:grpSp>
          <p:nvGrpSpPr>
            <p:cNvPr id="654" name="Google Shape;654;g28bd97be4f1_0_259"/>
            <p:cNvGrpSpPr/>
            <p:nvPr/>
          </p:nvGrpSpPr>
          <p:grpSpPr>
            <a:xfrm>
              <a:off x="339523" y="4727000"/>
              <a:ext cx="4856708" cy="4114935"/>
              <a:chOff x="-71339" y="0"/>
              <a:chExt cx="1138709" cy="2709333"/>
            </a:xfrm>
          </p:grpSpPr>
          <p:sp>
            <p:nvSpPr>
              <p:cNvPr id="655" name="Google Shape;655;g28bd97be4f1_0_259"/>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656" name="Google Shape;656;g28bd97be4f1_0_259"/>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7" name="Google Shape;657;g28bd97be4f1_0_259"/>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658" name="Google Shape;658;g28bd97be4f1_0_259"/>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07"/>
        <p:cNvGrpSpPr/>
        <p:nvPr/>
      </p:nvGrpSpPr>
      <p:grpSpPr>
        <a:xfrm>
          <a:off x="0" y="0"/>
          <a:ext cx="0" cy="0"/>
          <a:chOff x="0" y="0"/>
          <a:chExt cx="0" cy="0"/>
        </a:xfrm>
      </p:grpSpPr>
      <p:sp>
        <p:nvSpPr>
          <p:cNvPr id="708" name="Google Shape;708;g28bd97be4f1_0_327"/>
          <p:cNvSpPr txBox="1"/>
          <p:nvPr/>
        </p:nvSpPr>
        <p:spPr>
          <a:xfrm>
            <a:off x="4572000" y="2629500"/>
            <a:ext cx="3531000" cy="7233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1000"/>
              </a:spcBef>
              <a:spcAft>
                <a:spcPts val="100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Example: </a:t>
            </a:r>
            <a:endParaRPr sz="4700" b="0" i="0" u="none" strike="noStrike" cap="none">
              <a:solidFill>
                <a:schemeClr val="lt1"/>
              </a:solidFill>
              <a:latin typeface="Calibri"/>
              <a:ea typeface="Calibri"/>
              <a:cs typeface="Calibri"/>
              <a:sym typeface="Calibri"/>
            </a:endParaRPr>
          </a:p>
        </p:txBody>
      </p:sp>
      <p:grpSp>
        <p:nvGrpSpPr>
          <p:cNvPr id="709" name="Google Shape;709;g28bd97be4f1_0_327"/>
          <p:cNvGrpSpPr/>
          <p:nvPr/>
        </p:nvGrpSpPr>
        <p:grpSpPr>
          <a:xfrm flipH="1">
            <a:off x="-2252500" y="9307975"/>
            <a:ext cx="3320618" cy="3315886"/>
            <a:chOff x="17259300" y="9258300"/>
            <a:chExt cx="3320618" cy="3315886"/>
          </a:xfrm>
        </p:grpSpPr>
        <p:grpSp>
          <p:nvGrpSpPr>
            <p:cNvPr id="710" name="Google Shape;710;g28bd97be4f1_0_327"/>
            <p:cNvGrpSpPr/>
            <p:nvPr/>
          </p:nvGrpSpPr>
          <p:grpSpPr>
            <a:xfrm>
              <a:off x="17494177" y="9488445"/>
              <a:ext cx="3085741" cy="3085741"/>
              <a:chOff x="0" y="0"/>
              <a:chExt cx="812700" cy="812700"/>
            </a:xfrm>
          </p:grpSpPr>
          <p:sp>
            <p:nvSpPr>
              <p:cNvPr id="711" name="Google Shape;711;g28bd97be4f1_0_32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712" name="Google Shape;712;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13" name="Google Shape;713;g28bd97be4f1_0_327"/>
            <p:cNvGrpSpPr/>
            <p:nvPr/>
          </p:nvGrpSpPr>
          <p:grpSpPr>
            <a:xfrm>
              <a:off x="17259300" y="9258300"/>
              <a:ext cx="1409059" cy="1409059"/>
              <a:chOff x="0" y="0"/>
              <a:chExt cx="812700" cy="812700"/>
            </a:xfrm>
          </p:grpSpPr>
          <p:sp>
            <p:nvSpPr>
              <p:cNvPr id="714" name="Google Shape;714;g28bd97be4f1_0_32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715" name="Google Shape;715;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16" name="Google Shape;716;g28bd97be4f1_0_327"/>
          <p:cNvGrpSpPr/>
          <p:nvPr/>
        </p:nvGrpSpPr>
        <p:grpSpPr>
          <a:xfrm>
            <a:off x="15060598" y="11"/>
            <a:ext cx="3227297" cy="3085741"/>
            <a:chOff x="0" y="0"/>
            <a:chExt cx="849982" cy="812700"/>
          </a:xfrm>
        </p:grpSpPr>
        <p:sp>
          <p:nvSpPr>
            <p:cNvPr id="717" name="Google Shape;717;g28bd97be4f1_0_3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718" name="Google Shape;718;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9" name="Google Shape;719;g28bd97be4f1_0_32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20" name="Google Shape;720;g28bd97be4f1_0_327"/>
          <p:cNvGrpSpPr/>
          <p:nvPr/>
        </p:nvGrpSpPr>
        <p:grpSpPr>
          <a:xfrm>
            <a:off x="506816" y="3428992"/>
            <a:ext cx="4040781" cy="3675871"/>
            <a:chOff x="339523" y="4727000"/>
            <a:chExt cx="4856708" cy="4114935"/>
          </a:xfrm>
        </p:grpSpPr>
        <p:grpSp>
          <p:nvGrpSpPr>
            <p:cNvPr id="721" name="Google Shape;721;g28bd97be4f1_0_327"/>
            <p:cNvGrpSpPr/>
            <p:nvPr/>
          </p:nvGrpSpPr>
          <p:grpSpPr>
            <a:xfrm>
              <a:off x="339523" y="4727000"/>
              <a:ext cx="4856708" cy="4114935"/>
              <a:chOff x="-71339" y="0"/>
              <a:chExt cx="1138709" cy="2709333"/>
            </a:xfrm>
          </p:grpSpPr>
          <p:sp>
            <p:nvSpPr>
              <p:cNvPr id="722" name="Google Shape;722;g28bd97be4f1_0_327"/>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23" name="Google Shape;723;g28bd97be4f1_0_32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24" name="Google Shape;724;g28bd97be4f1_0_327"/>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725" name="Google Shape;725;g28bd97be4f1_0_327"/>
          <p:cNvSpPr txBox="1"/>
          <p:nvPr/>
        </p:nvSpPr>
        <p:spPr>
          <a:xfrm>
            <a:off x="3395250" y="193925"/>
            <a:ext cx="11497500" cy="1896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
        <p:nvSpPr>
          <p:cNvPr id="726" name="Google Shape;726;g28bd97be4f1_0_327"/>
          <p:cNvSpPr/>
          <p:nvPr/>
        </p:nvSpPr>
        <p:spPr>
          <a:xfrm>
            <a:off x="5176225" y="3429000"/>
            <a:ext cx="12903900" cy="5253300"/>
          </a:xfrm>
          <a:prstGeom prst="wedgeRoundRectCallout">
            <a:avLst>
              <a:gd name="adj1" fmla="val -40606"/>
              <a:gd name="adj2" fmla="val 69704"/>
              <a:gd name="adj3" fmla="val 0"/>
            </a:avLst>
          </a:prstGeom>
          <a:solidFill>
            <a:schemeClr val="lt2"/>
          </a:solidFill>
          <a:ln w="38100" cap="flat" cmpd="sng">
            <a:solidFill>
              <a:srgbClr val="2B76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4400" b="0" i="0" u="none" strike="noStrike" cap="none">
                <a:solidFill>
                  <a:schemeClr val="dk1"/>
                </a:solidFill>
                <a:latin typeface="Calibri"/>
                <a:ea typeface="Calibri"/>
                <a:cs typeface="Calibri"/>
                <a:sym typeface="Calibri"/>
              </a:rPr>
              <a:t>	We’re conducting a survey, and your participation 	will help the community provide better services 	and resources for people who might not have a</a:t>
            </a:r>
            <a:r>
              <a:rPr lang="en-US" sz="4400">
                <a:solidFill>
                  <a:schemeClr val="dk1"/>
                </a:solidFill>
                <a:latin typeface="Calibri"/>
                <a:ea typeface="Calibri"/>
                <a:cs typeface="Calibri"/>
                <a:sym typeface="Calibri"/>
              </a:rPr>
              <a:t> </a:t>
            </a:r>
            <a:r>
              <a:rPr lang="en-US" sz="4400" b="0" i="0" u="none" strike="noStrike" cap="none">
                <a:solidFill>
                  <a:schemeClr val="dk1"/>
                </a:solidFill>
                <a:latin typeface="Calibri"/>
                <a:ea typeface="Calibri"/>
                <a:cs typeface="Calibri"/>
                <a:sym typeface="Calibri"/>
              </a:rPr>
              <a:t>safe home to sleep at night. It’ll take about 4-5	minutes, you don’t have to answer any questions 	you don’t want to answer, and it’s all anonymous – meaning your name won’t be used. Are you willing 	to answer these questions?</a:t>
            </a:r>
            <a:endParaRPr sz="37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62"/>
        <p:cNvGrpSpPr/>
        <p:nvPr/>
      </p:nvGrpSpPr>
      <p:grpSpPr>
        <a:xfrm>
          <a:off x="0" y="0"/>
          <a:ext cx="0" cy="0"/>
          <a:chOff x="0" y="0"/>
          <a:chExt cx="0" cy="0"/>
        </a:xfrm>
      </p:grpSpPr>
      <p:sp>
        <p:nvSpPr>
          <p:cNvPr id="663" name="Google Shape;663;g28bd97be4f1_0_283"/>
          <p:cNvSpPr txBox="1"/>
          <p:nvPr/>
        </p:nvSpPr>
        <p:spPr>
          <a:xfrm>
            <a:off x="4572000" y="2629500"/>
            <a:ext cx="3531000" cy="7233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1000"/>
              </a:spcBef>
              <a:spcAft>
                <a:spcPts val="100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Example: </a:t>
            </a:r>
            <a:endParaRPr sz="4700" b="0" i="0" u="none" strike="noStrike" cap="none">
              <a:solidFill>
                <a:schemeClr val="lt1"/>
              </a:solidFill>
              <a:latin typeface="Calibri"/>
              <a:ea typeface="Calibri"/>
              <a:cs typeface="Calibri"/>
              <a:sym typeface="Calibri"/>
            </a:endParaRPr>
          </a:p>
        </p:txBody>
      </p:sp>
      <p:grpSp>
        <p:nvGrpSpPr>
          <p:cNvPr id="664" name="Google Shape;664;g28bd97be4f1_0_283"/>
          <p:cNvGrpSpPr/>
          <p:nvPr/>
        </p:nvGrpSpPr>
        <p:grpSpPr>
          <a:xfrm flipH="1">
            <a:off x="-2252500" y="9307975"/>
            <a:ext cx="3320618" cy="3315886"/>
            <a:chOff x="17259300" y="9258300"/>
            <a:chExt cx="3320618" cy="3315886"/>
          </a:xfrm>
        </p:grpSpPr>
        <p:grpSp>
          <p:nvGrpSpPr>
            <p:cNvPr id="665" name="Google Shape;665;g28bd97be4f1_0_283"/>
            <p:cNvGrpSpPr/>
            <p:nvPr/>
          </p:nvGrpSpPr>
          <p:grpSpPr>
            <a:xfrm>
              <a:off x="17494177" y="9488445"/>
              <a:ext cx="3085741" cy="3085741"/>
              <a:chOff x="0" y="0"/>
              <a:chExt cx="812700" cy="812700"/>
            </a:xfrm>
          </p:grpSpPr>
          <p:sp>
            <p:nvSpPr>
              <p:cNvPr id="666" name="Google Shape;666;g28bd97be4f1_0_28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667" name="Google Shape;667;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68" name="Google Shape;668;g28bd97be4f1_0_283"/>
            <p:cNvGrpSpPr/>
            <p:nvPr/>
          </p:nvGrpSpPr>
          <p:grpSpPr>
            <a:xfrm>
              <a:off x="17259300" y="9258300"/>
              <a:ext cx="1409059" cy="1409059"/>
              <a:chOff x="0" y="0"/>
              <a:chExt cx="812700" cy="812700"/>
            </a:xfrm>
          </p:grpSpPr>
          <p:sp>
            <p:nvSpPr>
              <p:cNvPr id="669" name="Google Shape;669;g28bd97be4f1_0_28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670" name="Google Shape;670;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1" name="Google Shape;671;g28bd97be4f1_0_283"/>
          <p:cNvGrpSpPr/>
          <p:nvPr/>
        </p:nvGrpSpPr>
        <p:grpSpPr>
          <a:xfrm>
            <a:off x="15060598" y="11"/>
            <a:ext cx="3227297" cy="3085741"/>
            <a:chOff x="0" y="0"/>
            <a:chExt cx="849982" cy="812700"/>
          </a:xfrm>
        </p:grpSpPr>
        <p:sp>
          <p:nvSpPr>
            <p:cNvPr id="672" name="Google Shape;672;g28bd97be4f1_0_28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673" name="Google Shape;673;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4" name="Google Shape;674;g28bd97be4f1_0_283"/>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675" name="Google Shape;675;g28bd97be4f1_0_283"/>
          <p:cNvGrpSpPr/>
          <p:nvPr/>
        </p:nvGrpSpPr>
        <p:grpSpPr>
          <a:xfrm>
            <a:off x="506816" y="3428992"/>
            <a:ext cx="4040781" cy="3675871"/>
            <a:chOff x="339523" y="4727000"/>
            <a:chExt cx="4856708" cy="4114935"/>
          </a:xfrm>
        </p:grpSpPr>
        <p:grpSp>
          <p:nvGrpSpPr>
            <p:cNvPr id="676" name="Google Shape;676;g28bd97be4f1_0_283"/>
            <p:cNvGrpSpPr/>
            <p:nvPr/>
          </p:nvGrpSpPr>
          <p:grpSpPr>
            <a:xfrm>
              <a:off x="339523" y="4727000"/>
              <a:ext cx="4856708" cy="4114935"/>
              <a:chOff x="-71339" y="0"/>
              <a:chExt cx="1138709" cy="2709333"/>
            </a:xfrm>
          </p:grpSpPr>
          <p:sp>
            <p:nvSpPr>
              <p:cNvPr id="677" name="Google Shape;677;g28bd97be4f1_0_283"/>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678" name="Google Shape;678;g28bd97be4f1_0_283"/>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9" name="Google Shape;679;g28bd97be4f1_0_283"/>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680" name="Google Shape;680;g28bd97be4f1_0_283"/>
          <p:cNvSpPr txBox="1"/>
          <p:nvPr/>
        </p:nvSpPr>
        <p:spPr>
          <a:xfrm>
            <a:off x="3395250" y="193925"/>
            <a:ext cx="11497500" cy="1896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
        <p:nvSpPr>
          <p:cNvPr id="681" name="Google Shape;681;g28bd97be4f1_0_283"/>
          <p:cNvSpPr/>
          <p:nvPr/>
        </p:nvSpPr>
        <p:spPr>
          <a:xfrm>
            <a:off x="5043055" y="3429000"/>
            <a:ext cx="13037070" cy="5253300"/>
          </a:xfrm>
          <a:prstGeom prst="wedgeRoundRectCallout">
            <a:avLst>
              <a:gd name="adj1" fmla="val -40606"/>
              <a:gd name="adj2" fmla="val 69704"/>
              <a:gd name="adj3" fmla="val 0"/>
            </a:avLst>
          </a:prstGeom>
          <a:solidFill>
            <a:schemeClr val="lt2"/>
          </a:solidFill>
          <a:ln w="38100" cap="flat" cmpd="sng">
            <a:solidFill>
              <a:srgbClr val="2B76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5300" b="0" i="0" u="none" strike="noStrike" cap="none">
                <a:solidFill>
                  <a:schemeClr val="dk1"/>
                </a:solidFill>
                <a:latin typeface="Calibri"/>
                <a:ea typeface="Calibri"/>
                <a:cs typeface="Calibri"/>
                <a:sym typeface="Calibri"/>
              </a:rPr>
              <a:t>	Hi, my name is [name]. We’re out here 	trying to talk to individuals who might not 	have </a:t>
            </a:r>
            <a:r>
              <a:rPr lang="en-US" sz="5300">
                <a:solidFill>
                  <a:schemeClr val="dk1"/>
                </a:solidFill>
                <a:latin typeface="Calibri"/>
                <a:ea typeface="Calibri"/>
                <a:cs typeface="Calibri"/>
                <a:sym typeface="Calibri"/>
              </a:rPr>
              <a:t>a place </a:t>
            </a:r>
            <a:r>
              <a:rPr lang="en-US" sz="5300" b="0" i="0" u="none" strike="noStrike" cap="none">
                <a:solidFill>
                  <a:schemeClr val="dk1"/>
                </a:solidFill>
                <a:latin typeface="Calibri"/>
                <a:ea typeface="Calibri"/>
                <a:cs typeface="Calibri"/>
                <a:sym typeface="Calibri"/>
              </a:rPr>
              <a:t>to sleep tonight. Do you have a place to sleep tonight? Do you know where I might find some people 	around here who don’t?</a:t>
            </a:r>
            <a:endParaRPr sz="46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85"/>
        <p:cNvGrpSpPr/>
        <p:nvPr/>
      </p:nvGrpSpPr>
      <p:grpSpPr>
        <a:xfrm>
          <a:off x="0" y="0"/>
          <a:ext cx="0" cy="0"/>
          <a:chOff x="0" y="0"/>
          <a:chExt cx="0" cy="0"/>
        </a:xfrm>
      </p:grpSpPr>
      <p:sp>
        <p:nvSpPr>
          <p:cNvPr id="686" name="Google Shape;686;g28bd97be4f1_0_305"/>
          <p:cNvSpPr txBox="1"/>
          <p:nvPr/>
        </p:nvSpPr>
        <p:spPr>
          <a:xfrm>
            <a:off x="3788700" y="1575975"/>
            <a:ext cx="14499300" cy="5602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2: Explain what you’re doing &amp; get consent</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Explain why you’re there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accent2"/>
              </a:buClr>
              <a:buSzPts val="5200"/>
              <a:buFont typeface="Calibri"/>
              <a:buChar char="○"/>
            </a:pPr>
            <a:r>
              <a:rPr lang="en-US" sz="5200" b="0" i="0" u="none" strike="noStrike" cap="none">
                <a:solidFill>
                  <a:schemeClr val="accent2"/>
                </a:solidFill>
                <a:latin typeface="Calibri"/>
                <a:ea typeface="Calibri"/>
                <a:cs typeface="Calibri"/>
                <a:sym typeface="Calibri"/>
              </a:rPr>
              <a:t>Explain to volunteers how you want them to handle any incentives you’re offering</a:t>
            </a:r>
            <a:endParaRPr sz="5200" b="0" i="0" u="none" strike="noStrike" cap="none">
              <a:solidFill>
                <a:schemeClr val="accent2"/>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If they consent to answering your questions, continue with the interview. If they don’t, thank them for their time.</a:t>
            </a:r>
            <a:endParaRPr sz="5200" b="0" i="0" u="none" strike="noStrike" cap="none">
              <a:solidFill>
                <a:schemeClr val="lt1"/>
              </a:solidFill>
              <a:latin typeface="Calibri"/>
              <a:ea typeface="Calibri"/>
              <a:cs typeface="Calibri"/>
              <a:sym typeface="Calibri"/>
            </a:endParaRPr>
          </a:p>
        </p:txBody>
      </p:sp>
      <p:grpSp>
        <p:nvGrpSpPr>
          <p:cNvPr id="687" name="Google Shape;687;g28bd97be4f1_0_305"/>
          <p:cNvGrpSpPr/>
          <p:nvPr/>
        </p:nvGrpSpPr>
        <p:grpSpPr>
          <a:xfrm flipH="1">
            <a:off x="-2252500" y="9307975"/>
            <a:ext cx="3320618" cy="3315886"/>
            <a:chOff x="17259300" y="9258300"/>
            <a:chExt cx="3320618" cy="3315886"/>
          </a:xfrm>
        </p:grpSpPr>
        <p:grpSp>
          <p:nvGrpSpPr>
            <p:cNvPr id="688" name="Google Shape;688;g28bd97be4f1_0_305"/>
            <p:cNvGrpSpPr/>
            <p:nvPr/>
          </p:nvGrpSpPr>
          <p:grpSpPr>
            <a:xfrm>
              <a:off x="17494177" y="9488445"/>
              <a:ext cx="3085741" cy="3085741"/>
              <a:chOff x="0" y="0"/>
              <a:chExt cx="812700" cy="812700"/>
            </a:xfrm>
          </p:grpSpPr>
          <p:sp>
            <p:nvSpPr>
              <p:cNvPr id="689" name="Google Shape;689;g28bd97be4f1_0_30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690" name="Google Shape;690;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91" name="Google Shape;691;g28bd97be4f1_0_305"/>
            <p:cNvGrpSpPr/>
            <p:nvPr/>
          </p:nvGrpSpPr>
          <p:grpSpPr>
            <a:xfrm>
              <a:off x="17259300" y="9258300"/>
              <a:ext cx="1409059" cy="1409059"/>
              <a:chOff x="0" y="0"/>
              <a:chExt cx="812700" cy="812700"/>
            </a:xfrm>
          </p:grpSpPr>
          <p:sp>
            <p:nvSpPr>
              <p:cNvPr id="692" name="Google Shape;692;g28bd97be4f1_0_30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693" name="Google Shape;693;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94" name="Google Shape;694;g28bd97be4f1_0_305"/>
          <p:cNvGrpSpPr/>
          <p:nvPr/>
        </p:nvGrpSpPr>
        <p:grpSpPr>
          <a:xfrm>
            <a:off x="15060598" y="11"/>
            <a:ext cx="3227297" cy="3085741"/>
            <a:chOff x="0" y="0"/>
            <a:chExt cx="849982" cy="812700"/>
          </a:xfrm>
        </p:grpSpPr>
        <p:sp>
          <p:nvSpPr>
            <p:cNvPr id="695" name="Google Shape;695;g28bd97be4f1_0_30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696" name="Google Shape;696;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7" name="Google Shape;697;g28bd97be4f1_0_30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698" name="Google Shape;698;g28bd97be4f1_0_305"/>
          <p:cNvGrpSpPr/>
          <p:nvPr/>
        </p:nvGrpSpPr>
        <p:grpSpPr>
          <a:xfrm>
            <a:off x="259766" y="6611117"/>
            <a:ext cx="4040781" cy="3675871"/>
            <a:chOff x="339523" y="4727000"/>
            <a:chExt cx="4856708" cy="4114935"/>
          </a:xfrm>
        </p:grpSpPr>
        <p:grpSp>
          <p:nvGrpSpPr>
            <p:cNvPr id="699" name="Google Shape;699;g28bd97be4f1_0_305"/>
            <p:cNvGrpSpPr/>
            <p:nvPr/>
          </p:nvGrpSpPr>
          <p:grpSpPr>
            <a:xfrm>
              <a:off x="339523" y="4727000"/>
              <a:ext cx="4856708" cy="4114935"/>
              <a:chOff x="-71339" y="0"/>
              <a:chExt cx="1138709" cy="2709333"/>
            </a:xfrm>
          </p:grpSpPr>
          <p:sp>
            <p:nvSpPr>
              <p:cNvPr id="700" name="Google Shape;700;g28bd97be4f1_0_305"/>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01" name="Google Shape;701;g28bd97be4f1_0_305"/>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02" name="Google Shape;702;g28bd97be4f1_0_305"/>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703" name="Google Shape;703;g28bd97be4f1_0_305"/>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30"/>
        <p:cNvGrpSpPr/>
        <p:nvPr/>
      </p:nvGrpSpPr>
      <p:grpSpPr>
        <a:xfrm>
          <a:off x="0" y="0"/>
          <a:ext cx="0" cy="0"/>
          <a:chOff x="0" y="0"/>
          <a:chExt cx="0" cy="0"/>
        </a:xfrm>
      </p:grpSpPr>
      <p:sp>
        <p:nvSpPr>
          <p:cNvPr id="731" name="Google Shape;731;g28bd97be4f1_0_350"/>
          <p:cNvSpPr txBox="1"/>
          <p:nvPr/>
        </p:nvSpPr>
        <p:spPr>
          <a:xfrm>
            <a:off x="4077125" y="1960525"/>
            <a:ext cx="12992700" cy="5602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3: Conduct the interview using the survey form</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Go through each question in the survey form. </a:t>
            </a:r>
            <a:endParaRPr sz="5200" b="0" i="0" u="none" strike="noStrike" cap="none">
              <a:solidFill>
                <a:schemeClr val="lt1"/>
              </a:solidFill>
              <a:latin typeface="Calibri"/>
              <a:ea typeface="Calibri"/>
              <a:cs typeface="Calibri"/>
              <a:sym typeface="Calibri"/>
            </a:endParaRPr>
          </a:p>
          <a:p>
            <a:pPr marL="1371600" marR="0" lvl="2"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Remember: people have the right not to answer all questions!</a:t>
            </a:r>
            <a:endParaRPr sz="52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Add any notes that may be helpful</a:t>
            </a:r>
            <a:endParaRPr sz="4300" b="1" i="0" u="none" strike="noStrike" cap="none">
              <a:solidFill>
                <a:schemeClr val="lt1"/>
              </a:solidFill>
              <a:latin typeface="Calibri"/>
              <a:ea typeface="Calibri"/>
              <a:cs typeface="Calibri"/>
              <a:sym typeface="Calibri"/>
            </a:endParaRPr>
          </a:p>
        </p:txBody>
      </p:sp>
      <p:grpSp>
        <p:nvGrpSpPr>
          <p:cNvPr id="732" name="Google Shape;732;g28bd97be4f1_0_350"/>
          <p:cNvGrpSpPr/>
          <p:nvPr/>
        </p:nvGrpSpPr>
        <p:grpSpPr>
          <a:xfrm flipH="1">
            <a:off x="-2252500" y="9307975"/>
            <a:ext cx="3320618" cy="3315886"/>
            <a:chOff x="17259300" y="9258300"/>
            <a:chExt cx="3320618" cy="3315886"/>
          </a:xfrm>
        </p:grpSpPr>
        <p:grpSp>
          <p:nvGrpSpPr>
            <p:cNvPr id="733" name="Google Shape;733;g28bd97be4f1_0_350"/>
            <p:cNvGrpSpPr/>
            <p:nvPr/>
          </p:nvGrpSpPr>
          <p:grpSpPr>
            <a:xfrm>
              <a:off x="17494177" y="9488445"/>
              <a:ext cx="3085741" cy="3085741"/>
              <a:chOff x="0" y="0"/>
              <a:chExt cx="812700" cy="812700"/>
            </a:xfrm>
          </p:grpSpPr>
          <p:sp>
            <p:nvSpPr>
              <p:cNvPr id="734" name="Google Shape;734;g28bd97be4f1_0_35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735" name="Google Shape;735;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6" name="Google Shape;736;g28bd97be4f1_0_350"/>
            <p:cNvGrpSpPr/>
            <p:nvPr/>
          </p:nvGrpSpPr>
          <p:grpSpPr>
            <a:xfrm>
              <a:off x="17259300" y="9258300"/>
              <a:ext cx="1409059" cy="1409059"/>
              <a:chOff x="0" y="0"/>
              <a:chExt cx="812700" cy="812700"/>
            </a:xfrm>
          </p:grpSpPr>
          <p:sp>
            <p:nvSpPr>
              <p:cNvPr id="737" name="Google Shape;737;g28bd97be4f1_0_35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738" name="Google Shape;738;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39" name="Google Shape;739;g28bd97be4f1_0_350"/>
          <p:cNvGrpSpPr/>
          <p:nvPr/>
        </p:nvGrpSpPr>
        <p:grpSpPr>
          <a:xfrm>
            <a:off x="15060598" y="11"/>
            <a:ext cx="3227297" cy="3085741"/>
            <a:chOff x="0" y="0"/>
            <a:chExt cx="849982" cy="812700"/>
          </a:xfrm>
        </p:grpSpPr>
        <p:sp>
          <p:nvSpPr>
            <p:cNvPr id="740" name="Google Shape;740;g28bd97be4f1_0_35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741" name="Google Shape;741;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2" name="Google Shape;742;g28bd97be4f1_0_35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43" name="Google Shape;743;g28bd97be4f1_0_350"/>
          <p:cNvGrpSpPr/>
          <p:nvPr/>
        </p:nvGrpSpPr>
        <p:grpSpPr>
          <a:xfrm>
            <a:off x="432944" y="6682538"/>
            <a:ext cx="3320531" cy="3315815"/>
            <a:chOff x="339523" y="4727000"/>
            <a:chExt cx="4856708" cy="4114935"/>
          </a:xfrm>
        </p:grpSpPr>
        <p:grpSp>
          <p:nvGrpSpPr>
            <p:cNvPr id="744" name="Google Shape;744;g28bd97be4f1_0_350"/>
            <p:cNvGrpSpPr/>
            <p:nvPr/>
          </p:nvGrpSpPr>
          <p:grpSpPr>
            <a:xfrm>
              <a:off x="339523" y="4727000"/>
              <a:ext cx="4856708" cy="4114935"/>
              <a:chOff x="-71339" y="0"/>
              <a:chExt cx="1138709" cy="2709333"/>
            </a:xfrm>
          </p:grpSpPr>
          <p:sp>
            <p:nvSpPr>
              <p:cNvPr id="745" name="Google Shape;745;g28bd97be4f1_0_350"/>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46" name="Google Shape;746;g28bd97be4f1_0_350"/>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7" name="Google Shape;747;g28bd97be4f1_0_350"/>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748" name="Google Shape;748;g28bd97be4f1_0_350"/>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52"/>
        <p:cNvGrpSpPr/>
        <p:nvPr/>
      </p:nvGrpSpPr>
      <p:grpSpPr>
        <a:xfrm>
          <a:off x="0" y="0"/>
          <a:ext cx="0" cy="0"/>
          <a:chOff x="0" y="0"/>
          <a:chExt cx="0" cy="0"/>
        </a:xfrm>
      </p:grpSpPr>
      <p:sp>
        <p:nvSpPr>
          <p:cNvPr id="753" name="Google Shape;753;g28bd97be4f1_0_372"/>
          <p:cNvSpPr txBox="1"/>
          <p:nvPr/>
        </p:nvSpPr>
        <p:spPr>
          <a:xfrm>
            <a:off x="4053100" y="3186325"/>
            <a:ext cx="12944400" cy="32016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4: Closing the interview</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Thank the person for their time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Refer them to any services or resources they may have asked about or may need. </a:t>
            </a:r>
            <a:endParaRPr sz="5200" b="1" i="0" u="none" strike="noStrike" cap="none">
              <a:solidFill>
                <a:schemeClr val="accent2"/>
              </a:solidFill>
              <a:latin typeface="Calibri"/>
              <a:ea typeface="Calibri"/>
              <a:cs typeface="Calibri"/>
              <a:sym typeface="Calibri"/>
            </a:endParaRPr>
          </a:p>
        </p:txBody>
      </p:sp>
      <p:grpSp>
        <p:nvGrpSpPr>
          <p:cNvPr id="754" name="Google Shape;754;g28bd97be4f1_0_372"/>
          <p:cNvGrpSpPr/>
          <p:nvPr/>
        </p:nvGrpSpPr>
        <p:grpSpPr>
          <a:xfrm flipH="1">
            <a:off x="-2252500" y="9307975"/>
            <a:ext cx="3320618" cy="3315886"/>
            <a:chOff x="17259300" y="9258300"/>
            <a:chExt cx="3320618" cy="3315886"/>
          </a:xfrm>
        </p:grpSpPr>
        <p:grpSp>
          <p:nvGrpSpPr>
            <p:cNvPr id="755" name="Google Shape;755;g28bd97be4f1_0_372"/>
            <p:cNvGrpSpPr/>
            <p:nvPr/>
          </p:nvGrpSpPr>
          <p:grpSpPr>
            <a:xfrm>
              <a:off x="17494177" y="9488445"/>
              <a:ext cx="3085741" cy="3085741"/>
              <a:chOff x="0" y="0"/>
              <a:chExt cx="812700" cy="812700"/>
            </a:xfrm>
          </p:grpSpPr>
          <p:sp>
            <p:nvSpPr>
              <p:cNvPr id="756" name="Google Shape;756;g28bd97be4f1_0_37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757" name="Google Shape;757;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8" name="Google Shape;758;g28bd97be4f1_0_372"/>
            <p:cNvGrpSpPr/>
            <p:nvPr/>
          </p:nvGrpSpPr>
          <p:grpSpPr>
            <a:xfrm>
              <a:off x="17259300" y="9258300"/>
              <a:ext cx="1409059" cy="1409059"/>
              <a:chOff x="0" y="0"/>
              <a:chExt cx="812700" cy="812700"/>
            </a:xfrm>
          </p:grpSpPr>
          <p:sp>
            <p:nvSpPr>
              <p:cNvPr id="759" name="Google Shape;759;g28bd97be4f1_0_37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760" name="Google Shape;760;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61" name="Google Shape;761;g28bd97be4f1_0_372"/>
          <p:cNvGrpSpPr/>
          <p:nvPr/>
        </p:nvGrpSpPr>
        <p:grpSpPr>
          <a:xfrm>
            <a:off x="15060598" y="11"/>
            <a:ext cx="3227297" cy="3085741"/>
            <a:chOff x="0" y="0"/>
            <a:chExt cx="849982" cy="812700"/>
          </a:xfrm>
        </p:grpSpPr>
        <p:sp>
          <p:nvSpPr>
            <p:cNvPr id="762" name="Google Shape;762;g28bd97be4f1_0_37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763" name="Google Shape;763;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4" name="Google Shape;764;g28bd97be4f1_0_37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65" name="Google Shape;765;g28bd97be4f1_0_372"/>
          <p:cNvGrpSpPr/>
          <p:nvPr/>
        </p:nvGrpSpPr>
        <p:grpSpPr>
          <a:xfrm>
            <a:off x="432944" y="6682538"/>
            <a:ext cx="3320531" cy="3315815"/>
            <a:chOff x="339523" y="4727000"/>
            <a:chExt cx="4856708" cy="4114935"/>
          </a:xfrm>
        </p:grpSpPr>
        <p:grpSp>
          <p:nvGrpSpPr>
            <p:cNvPr id="766" name="Google Shape;766;g28bd97be4f1_0_372"/>
            <p:cNvGrpSpPr/>
            <p:nvPr/>
          </p:nvGrpSpPr>
          <p:grpSpPr>
            <a:xfrm>
              <a:off x="339523" y="4727000"/>
              <a:ext cx="4856708" cy="4114935"/>
              <a:chOff x="-71339" y="0"/>
              <a:chExt cx="1138709" cy="2709333"/>
            </a:xfrm>
          </p:grpSpPr>
          <p:sp>
            <p:nvSpPr>
              <p:cNvPr id="767" name="Google Shape;767;g28bd97be4f1_0_372"/>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68" name="Google Shape;768;g28bd97be4f1_0_372"/>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9" name="Google Shape;769;g28bd97be4f1_0_372"/>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770" name="Google Shape;770;g28bd97be4f1_0_372"/>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74"/>
        <p:cNvGrpSpPr/>
        <p:nvPr/>
      </p:nvGrpSpPr>
      <p:grpSpPr>
        <a:xfrm>
          <a:off x="0" y="0"/>
          <a:ext cx="0" cy="0"/>
          <a:chOff x="0" y="0"/>
          <a:chExt cx="0" cy="0"/>
        </a:xfrm>
      </p:grpSpPr>
      <p:sp>
        <p:nvSpPr>
          <p:cNvPr id="775" name="Google Shape;775;g28bd97be4f1_0_394"/>
          <p:cNvSpPr txBox="1"/>
          <p:nvPr/>
        </p:nvSpPr>
        <p:spPr>
          <a:xfrm>
            <a:off x="3788700" y="1575975"/>
            <a:ext cx="14499300" cy="73320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5: Recording what you heard and observed</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Walk away from the person interviewed to a safe place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Take a few minutes after your conversation to double check that you’ve completed the whole survey form</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Include any additional notes or details</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Make sure everything you have written is readable</a:t>
            </a:r>
            <a:endParaRPr sz="52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1000"/>
              </a:spcAft>
              <a:buClr>
                <a:srgbClr val="000000"/>
              </a:buClr>
              <a:buSzPts val="5200"/>
              <a:buFont typeface="Arial"/>
              <a:buNone/>
            </a:pPr>
            <a:endParaRPr sz="5200" b="1" i="0" u="none" strike="noStrike" cap="none">
              <a:solidFill>
                <a:schemeClr val="lt1"/>
              </a:solidFill>
              <a:latin typeface="Calibri"/>
              <a:ea typeface="Calibri"/>
              <a:cs typeface="Calibri"/>
              <a:sym typeface="Calibri"/>
            </a:endParaRPr>
          </a:p>
        </p:txBody>
      </p:sp>
      <p:grpSp>
        <p:nvGrpSpPr>
          <p:cNvPr id="776" name="Google Shape;776;g28bd97be4f1_0_394"/>
          <p:cNvGrpSpPr/>
          <p:nvPr/>
        </p:nvGrpSpPr>
        <p:grpSpPr>
          <a:xfrm flipH="1">
            <a:off x="-2252500" y="9307975"/>
            <a:ext cx="3320618" cy="3315886"/>
            <a:chOff x="17259300" y="9258300"/>
            <a:chExt cx="3320618" cy="3315886"/>
          </a:xfrm>
        </p:grpSpPr>
        <p:grpSp>
          <p:nvGrpSpPr>
            <p:cNvPr id="777" name="Google Shape;777;g28bd97be4f1_0_394"/>
            <p:cNvGrpSpPr/>
            <p:nvPr/>
          </p:nvGrpSpPr>
          <p:grpSpPr>
            <a:xfrm>
              <a:off x="17494177" y="9488445"/>
              <a:ext cx="3085741" cy="3085741"/>
              <a:chOff x="0" y="0"/>
              <a:chExt cx="812700" cy="812700"/>
            </a:xfrm>
          </p:grpSpPr>
          <p:sp>
            <p:nvSpPr>
              <p:cNvPr id="778" name="Google Shape;778;g28bd97be4f1_0_394"/>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779" name="Google Shape;779;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0" name="Google Shape;780;g28bd97be4f1_0_394"/>
            <p:cNvGrpSpPr/>
            <p:nvPr/>
          </p:nvGrpSpPr>
          <p:grpSpPr>
            <a:xfrm>
              <a:off x="17259300" y="9258300"/>
              <a:ext cx="1409059" cy="1409059"/>
              <a:chOff x="0" y="0"/>
              <a:chExt cx="812700" cy="812700"/>
            </a:xfrm>
          </p:grpSpPr>
          <p:sp>
            <p:nvSpPr>
              <p:cNvPr id="781" name="Google Shape;781;g28bd97be4f1_0_394"/>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782" name="Google Shape;782;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83" name="Google Shape;783;g28bd97be4f1_0_394"/>
          <p:cNvGrpSpPr/>
          <p:nvPr/>
        </p:nvGrpSpPr>
        <p:grpSpPr>
          <a:xfrm>
            <a:off x="15060598" y="11"/>
            <a:ext cx="3227297" cy="3085741"/>
            <a:chOff x="0" y="0"/>
            <a:chExt cx="849982" cy="812700"/>
          </a:xfrm>
        </p:grpSpPr>
        <p:sp>
          <p:nvSpPr>
            <p:cNvPr id="784" name="Google Shape;784;g28bd97be4f1_0_39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785" name="Google Shape;785;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6" name="Google Shape;786;g28bd97be4f1_0_39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87" name="Google Shape;787;g28bd97be4f1_0_394"/>
          <p:cNvGrpSpPr/>
          <p:nvPr/>
        </p:nvGrpSpPr>
        <p:grpSpPr>
          <a:xfrm>
            <a:off x="432944" y="6682538"/>
            <a:ext cx="3320531" cy="3315815"/>
            <a:chOff x="339523" y="4727000"/>
            <a:chExt cx="4856708" cy="4114935"/>
          </a:xfrm>
        </p:grpSpPr>
        <p:grpSp>
          <p:nvGrpSpPr>
            <p:cNvPr id="788" name="Google Shape;788;g28bd97be4f1_0_394"/>
            <p:cNvGrpSpPr/>
            <p:nvPr/>
          </p:nvGrpSpPr>
          <p:grpSpPr>
            <a:xfrm>
              <a:off x="339523" y="4727000"/>
              <a:ext cx="4856708" cy="4114935"/>
              <a:chOff x="-71339" y="0"/>
              <a:chExt cx="1138709" cy="2709333"/>
            </a:xfrm>
          </p:grpSpPr>
          <p:sp>
            <p:nvSpPr>
              <p:cNvPr id="789" name="Google Shape;789;g28bd97be4f1_0_394"/>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90" name="Google Shape;790;g28bd97be4f1_0_394"/>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1" name="Google Shape;791;g28bd97be4f1_0_394"/>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sp>
        <p:nvSpPr>
          <p:cNvPr id="792" name="Google Shape;792;g28bd97be4f1_0_394"/>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96"/>
        <p:cNvGrpSpPr/>
        <p:nvPr/>
      </p:nvGrpSpPr>
      <p:grpSpPr>
        <a:xfrm>
          <a:off x="0" y="0"/>
          <a:ext cx="0" cy="0"/>
          <a:chOff x="0" y="0"/>
          <a:chExt cx="0" cy="0"/>
        </a:xfrm>
      </p:grpSpPr>
      <p:grpSp>
        <p:nvGrpSpPr>
          <p:cNvPr id="797" name="Google Shape;797;g28bd97be4f1_0_459"/>
          <p:cNvGrpSpPr/>
          <p:nvPr/>
        </p:nvGrpSpPr>
        <p:grpSpPr>
          <a:xfrm>
            <a:off x="327900" y="-25"/>
            <a:ext cx="5407195" cy="10287066"/>
            <a:chOff x="0" y="0"/>
            <a:chExt cx="1067540" cy="2709333"/>
          </a:xfrm>
        </p:grpSpPr>
        <p:sp>
          <p:nvSpPr>
            <p:cNvPr id="798" name="Google Shape;798;g28bd97be4f1_0_459"/>
            <p:cNvSpPr/>
            <p:nvPr/>
          </p:nvSpPr>
          <p:spPr>
            <a:xfrm>
              <a:off x="0" y="0"/>
              <a:ext cx="1067540"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799" name="Google Shape;799;g28bd97be4f1_0_459"/>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0" name="Google Shape;800;g28bd97be4f1_0_459"/>
          <p:cNvSpPr txBox="1"/>
          <p:nvPr/>
        </p:nvSpPr>
        <p:spPr>
          <a:xfrm>
            <a:off x="6144950" y="1490800"/>
            <a:ext cx="11794200" cy="80040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Known encampment locations</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Parking lots of large stores</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Wooded unkempt areas, i.e. river banks (as safe)</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Parks, overpasses, </a:t>
            </a:r>
            <a:r>
              <a:rPr lang="en-US" sz="4000" b="0" i="0" u="none" strike="noStrike" cap="none" dirty="0" err="1">
                <a:solidFill>
                  <a:schemeClr val="lt1"/>
                </a:solidFill>
                <a:latin typeface="Calibri"/>
                <a:ea typeface="Calibri"/>
                <a:cs typeface="Calibri"/>
                <a:sym typeface="Calibri"/>
              </a:rPr>
              <a:t>etc</a:t>
            </a:r>
            <a:r>
              <a:rPr lang="en-US" sz="4000" b="0" i="0" u="none" strike="noStrike" cap="none" dirty="0">
                <a:solidFill>
                  <a:schemeClr val="lt1"/>
                </a:solidFill>
                <a:latin typeface="Calibri"/>
                <a:ea typeface="Calibri"/>
                <a:cs typeface="Calibri"/>
                <a:sym typeface="Calibri"/>
              </a:rPr>
              <a:t> (as allowed)</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24 hour locations (laundromats, convenience stores, </a:t>
            </a:r>
            <a:r>
              <a:rPr lang="en-US" sz="4000" b="0" i="0" u="none" strike="noStrike" cap="none" dirty="0" err="1">
                <a:solidFill>
                  <a:schemeClr val="lt1"/>
                </a:solidFill>
                <a:latin typeface="Calibri"/>
                <a:ea typeface="Calibri"/>
                <a:cs typeface="Calibri"/>
                <a:sym typeface="Calibri"/>
              </a:rPr>
              <a:t>etc</a:t>
            </a:r>
            <a:r>
              <a:rPr lang="en-US" sz="4000" b="0" i="0" u="none" strike="noStrike" cap="none" dirty="0">
                <a:solidFill>
                  <a:schemeClr val="lt1"/>
                </a:solidFill>
                <a:latin typeface="Calibri"/>
                <a:ea typeface="Calibri"/>
                <a:cs typeface="Calibri"/>
                <a:sym typeface="Calibri"/>
              </a:rPr>
              <a:t>)</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Compile a list of locations with the help of other local service providers</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Volunteers should only travel to and enter locations that are safe and legally allowed access to.</a:t>
            </a:r>
            <a:endParaRPr sz="4000" b="0" i="0" u="none" strike="noStrike" cap="none" dirty="0">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dirty="0">
                <a:solidFill>
                  <a:schemeClr val="lt1"/>
                </a:solidFill>
                <a:latin typeface="Calibri"/>
                <a:ea typeface="Calibri"/>
                <a:cs typeface="Calibri"/>
                <a:sym typeface="Calibri"/>
              </a:rPr>
              <a:t>Thorough Pre-planning should be done to Identify all locations. Contact formerly homeless, local law enforcement, hospitals, and school district liaisons. </a:t>
            </a:r>
            <a:endParaRPr sz="4000" b="0" i="0" u="none" strike="noStrike" cap="none" dirty="0">
              <a:solidFill>
                <a:schemeClr val="lt1"/>
              </a:solidFill>
              <a:latin typeface="Calibri"/>
              <a:ea typeface="Calibri"/>
              <a:cs typeface="Calibri"/>
              <a:sym typeface="Calibri"/>
            </a:endParaRPr>
          </a:p>
        </p:txBody>
      </p:sp>
      <p:grpSp>
        <p:nvGrpSpPr>
          <p:cNvPr id="801" name="Google Shape;801;g28bd97be4f1_0_459"/>
          <p:cNvGrpSpPr/>
          <p:nvPr/>
        </p:nvGrpSpPr>
        <p:grpSpPr>
          <a:xfrm flipH="1">
            <a:off x="-2252500" y="9307975"/>
            <a:ext cx="3320618" cy="3315886"/>
            <a:chOff x="17259300" y="9258300"/>
            <a:chExt cx="3320618" cy="3315886"/>
          </a:xfrm>
        </p:grpSpPr>
        <p:grpSp>
          <p:nvGrpSpPr>
            <p:cNvPr id="802" name="Google Shape;802;g28bd97be4f1_0_459"/>
            <p:cNvGrpSpPr/>
            <p:nvPr/>
          </p:nvGrpSpPr>
          <p:grpSpPr>
            <a:xfrm>
              <a:off x="17494177" y="9488445"/>
              <a:ext cx="3085741" cy="3085741"/>
              <a:chOff x="0" y="0"/>
              <a:chExt cx="812700" cy="812700"/>
            </a:xfrm>
          </p:grpSpPr>
          <p:sp>
            <p:nvSpPr>
              <p:cNvPr id="803" name="Google Shape;803;g28bd97be4f1_0_4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804" name="Google Shape;804;g28bd97be4f1_0_4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5" name="Google Shape;805;g28bd97be4f1_0_459"/>
            <p:cNvSpPr/>
            <p:nvPr/>
          </p:nvSpPr>
          <p:spPr>
            <a:xfrm>
              <a:off x="17259300" y="9258300"/>
              <a:ext cx="470069" cy="460601"/>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grpSp>
      <p:grpSp>
        <p:nvGrpSpPr>
          <p:cNvPr id="806" name="Google Shape;806;g28bd97be4f1_0_459"/>
          <p:cNvGrpSpPr/>
          <p:nvPr/>
        </p:nvGrpSpPr>
        <p:grpSpPr>
          <a:xfrm>
            <a:off x="15060598" y="11"/>
            <a:ext cx="3227297" cy="3085741"/>
            <a:chOff x="0" y="0"/>
            <a:chExt cx="849982" cy="812700"/>
          </a:xfrm>
        </p:grpSpPr>
        <p:sp>
          <p:nvSpPr>
            <p:cNvPr id="807" name="Google Shape;807;g28bd97be4f1_0_45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808" name="Google Shape;808;g28bd97be4f1_0_4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9" name="Google Shape;809;g28bd97be4f1_0_45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810" name="Google Shape;810;g28bd97be4f1_0_459"/>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Where to </a:t>
            </a:r>
            <a:endParaRPr sz="7200" b="0" i="0" u="none" strike="noStrike" cap="none">
              <a:solidFill>
                <a:srgbClr val="E5E6E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Go: Planning</a:t>
            </a:r>
            <a:endParaRPr sz="1400" b="0" i="0" u="none" strike="noStrike" cap="none">
              <a:solidFill>
                <a:srgbClr val="000000"/>
              </a:solidFill>
              <a:latin typeface="Arial"/>
              <a:ea typeface="Arial"/>
              <a:cs typeface="Arial"/>
              <a:sym typeface="Arial"/>
            </a:endParaRPr>
          </a:p>
        </p:txBody>
      </p:sp>
      <p:sp>
        <p:nvSpPr>
          <p:cNvPr id="811" name="Google Shape;811;g28bd97be4f1_0_459"/>
          <p:cNvSpPr/>
          <p:nvPr/>
        </p:nvSpPr>
        <p:spPr>
          <a:xfrm>
            <a:off x="791123" y="3799748"/>
            <a:ext cx="4480747" cy="4340500"/>
          </a:xfrm>
          <a:custGeom>
            <a:avLst/>
            <a:gdLst/>
            <a:ahLst/>
            <a:cxnLst/>
            <a:rect l="l" t="t" r="r" b="b"/>
            <a:pathLst>
              <a:path w="5583485" h="5167262" extrusionOk="0">
                <a:moveTo>
                  <a:pt x="0" y="0"/>
                </a:moveTo>
                <a:lnTo>
                  <a:pt x="5583485" y="0"/>
                </a:lnTo>
                <a:lnTo>
                  <a:pt x="5583485" y="5167262"/>
                </a:lnTo>
                <a:lnTo>
                  <a:pt x="0" y="516726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15"/>
        <p:cNvGrpSpPr/>
        <p:nvPr/>
      </p:nvGrpSpPr>
      <p:grpSpPr>
        <a:xfrm>
          <a:off x="0" y="0"/>
          <a:ext cx="0" cy="0"/>
          <a:chOff x="0" y="0"/>
          <a:chExt cx="0" cy="0"/>
        </a:xfrm>
      </p:grpSpPr>
      <p:grpSp>
        <p:nvGrpSpPr>
          <p:cNvPr id="816" name="Google Shape;816;g28bd97be4f1_0_437"/>
          <p:cNvGrpSpPr/>
          <p:nvPr/>
        </p:nvGrpSpPr>
        <p:grpSpPr>
          <a:xfrm>
            <a:off x="327900" y="-25"/>
            <a:ext cx="4906839" cy="10287066"/>
            <a:chOff x="0" y="0"/>
            <a:chExt cx="1067540" cy="2709333"/>
          </a:xfrm>
        </p:grpSpPr>
        <p:sp>
          <p:nvSpPr>
            <p:cNvPr id="817" name="Google Shape;817;g28bd97be4f1_0_437"/>
            <p:cNvSpPr/>
            <p:nvPr/>
          </p:nvSpPr>
          <p:spPr>
            <a:xfrm>
              <a:off x="0" y="0"/>
              <a:ext cx="1067540"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txBody>
            <a:bodyPr/>
            <a:lstStyle/>
            <a:p>
              <a:endParaRPr lang="en-US"/>
            </a:p>
          </p:txBody>
        </p:sp>
        <p:sp>
          <p:nvSpPr>
            <p:cNvPr id="818" name="Google Shape;818;g28bd97be4f1_0_43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19" name="Google Shape;819;g28bd97be4f1_0_437"/>
          <p:cNvSpPr txBox="1"/>
          <p:nvPr/>
        </p:nvSpPr>
        <p:spPr>
          <a:xfrm>
            <a:off x="5840150" y="538300"/>
            <a:ext cx="11794200" cy="93585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Outdoor public places: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Parks, Public benches, Bus stops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Doorsteps of businesses that are closed for the night</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Encampments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Parked cars</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Indoor places: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24-hour businesses (e.g., grocery stores, McDonald’s, Wal-Mart, convenience shops)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Bus, train, &amp; metro stations, Local VA coverage, VSO, VFW, DAV, SSVF, American Legions, Local Veteran community groups, Libraries- Flyers</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Ask folks who you see out and about if there is anywhere else you should go</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Employees at businesses that are open</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Law enforcement (e.g., sheriffs and local police)</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Others you interview</a:t>
            </a:r>
            <a:endParaRPr sz="3800" b="0" i="0" u="none" strike="noStrike" cap="none">
              <a:solidFill>
                <a:schemeClr val="lt1"/>
              </a:solidFill>
              <a:latin typeface="Calibri"/>
              <a:ea typeface="Calibri"/>
              <a:cs typeface="Calibri"/>
              <a:sym typeface="Calibri"/>
            </a:endParaRPr>
          </a:p>
        </p:txBody>
      </p:sp>
      <p:grpSp>
        <p:nvGrpSpPr>
          <p:cNvPr id="820" name="Google Shape;820;g28bd97be4f1_0_437"/>
          <p:cNvGrpSpPr/>
          <p:nvPr/>
        </p:nvGrpSpPr>
        <p:grpSpPr>
          <a:xfrm flipH="1">
            <a:off x="-2252500" y="9307975"/>
            <a:ext cx="3320618" cy="3315886"/>
            <a:chOff x="17259300" y="9258300"/>
            <a:chExt cx="3320618" cy="3315886"/>
          </a:xfrm>
        </p:grpSpPr>
        <p:grpSp>
          <p:nvGrpSpPr>
            <p:cNvPr id="821" name="Google Shape;821;g28bd97be4f1_0_437"/>
            <p:cNvGrpSpPr/>
            <p:nvPr/>
          </p:nvGrpSpPr>
          <p:grpSpPr>
            <a:xfrm>
              <a:off x="17494177" y="9488445"/>
              <a:ext cx="3085741" cy="3085741"/>
              <a:chOff x="0" y="0"/>
              <a:chExt cx="812700" cy="812700"/>
            </a:xfrm>
          </p:grpSpPr>
          <p:sp>
            <p:nvSpPr>
              <p:cNvPr id="822" name="Google Shape;822;g28bd97be4f1_0_43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823" name="Google Shape;823;g28bd97be4f1_0_43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4" name="Google Shape;824;g28bd97be4f1_0_437"/>
            <p:cNvSpPr/>
            <p:nvPr/>
          </p:nvSpPr>
          <p:spPr>
            <a:xfrm>
              <a:off x="17259300" y="9258300"/>
              <a:ext cx="469744" cy="460282"/>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grpSp>
      <p:grpSp>
        <p:nvGrpSpPr>
          <p:cNvPr id="825" name="Google Shape;825;g28bd97be4f1_0_437"/>
          <p:cNvGrpSpPr/>
          <p:nvPr/>
        </p:nvGrpSpPr>
        <p:grpSpPr>
          <a:xfrm>
            <a:off x="15060598" y="11"/>
            <a:ext cx="3227297" cy="3085741"/>
            <a:chOff x="0" y="0"/>
            <a:chExt cx="849982" cy="812700"/>
          </a:xfrm>
        </p:grpSpPr>
        <p:sp>
          <p:nvSpPr>
            <p:cNvPr id="826" name="Google Shape;826;g28bd97be4f1_0_43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827" name="Google Shape;827;g28bd97be4f1_0_43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8" name="Google Shape;828;g28bd97be4f1_0_43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829" name="Google Shape;829;g28bd97be4f1_0_437"/>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Where to </a:t>
            </a:r>
            <a:endParaRPr sz="7200" b="0" i="0" u="none" strike="noStrike" cap="none">
              <a:solidFill>
                <a:srgbClr val="E5E6E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Go</a:t>
            </a:r>
            <a:endParaRPr sz="1400" b="0" i="0" u="none" strike="noStrike" cap="none">
              <a:solidFill>
                <a:srgbClr val="000000"/>
              </a:solidFill>
              <a:latin typeface="Arial"/>
              <a:ea typeface="Arial"/>
              <a:cs typeface="Arial"/>
              <a:sym typeface="Arial"/>
            </a:endParaRPr>
          </a:p>
        </p:txBody>
      </p:sp>
      <p:sp>
        <p:nvSpPr>
          <p:cNvPr id="830" name="Google Shape;830;g28bd97be4f1_0_437"/>
          <p:cNvSpPr/>
          <p:nvPr/>
        </p:nvSpPr>
        <p:spPr>
          <a:xfrm>
            <a:off x="551348" y="3299773"/>
            <a:ext cx="4480747" cy="4340500"/>
          </a:xfrm>
          <a:custGeom>
            <a:avLst/>
            <a:gdLst/>
            <a:ahLst/>
            <a:cxnLst/>
            <a:rect l="l" t="t" r="r" b="b"/>
            <a:pathLst>
              <a:path w="5583485" h="5167262" extrusionOk="0">
                <a:moveTo>
                  <a:pt x="0" y="0"/>
                </a:moveTo>
                <a:lnTo>
                  <a:pt x="5583485" y="0"/>
                </a:lnTo>
                <a:lnTo>
                  <a:pt x="5583485" y="5167262"/>
                </a:lnTo>
                <a:lnTo>
                  <a:pt x="0" y="516726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34"/>
        <p:cNvGrpSpPr/>
        <p:nvPr/>
      </p:nvGrpSpPr>
      <p:grpSpPr>
        <a:xfrm>
          <a:off x="0" y="0"/>
          <a:ext cx="0" cy="0"/>
          <a:chOff x="0" y="0"/>
          <a:chExt cx="0" cy="0"/>
        </a:xfrm>
      </p:grpSpPr>
      <p:sp>
        <p:nvSpPr>
          <p:cNvPr id="835" name="Google Shape;835;p34"/>
          <p:cNvSpPr txBox="1"/>
          <p:nvPr/>
        </p:nvSpPr>
        <p:spPr>
          <a:xfrm>
            <a:off x="464546" y="130745"/>
            <a:ext cx="12137005" cy="24375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6600"/>
              <a:buFont typeface="Arial"/>
              <a:buNone/>
            </a:pPr>
            <a:r>
              <a:rPr lang="en-US" sz="6600" b="1" i="0" u="none" strike="noStrike" cap="none">
                <a:solidFill>
                  <a:schemeClr val="lt1"/>
                </a:solidFill>
                <a:latin typeface="Arial"/>
                <a:ea typeface="Arial"/>
                <a:cs typeface="Arial"/>
                <a:sym typeface="Arial"/>
              </a:rPr>
              <a:t>Should I wake someone who is sleeping?</a:t>
            </a:r>
            <a:endParaRPr sz="1200" b="1" i="0" u="none" strike="noStrike" cap="none">
              <a:solidFill>
                <a:schemeClr val="lt1"/>
              </a:solidFill>
              <a:latin typeface="Arial"/>
              <a:ea typeface="Arial"/>
              <a:cs typeface="Arial"/>
              <a:sym typeface="Arial"/>
            </a:endParaRPr>
          </a:p>
        </p:txBody>
      </p:sp>
      <p:sp>
        <p:nvSpPr>
          <p:cNvPr id="836" name="Google Shape;836;p34"/>
          <p:cNvSpPr txBox="1"/>
          <p:nvPr/>
        </p:nvSpPr>
        <p:spPr>
          <a:xfrm>
            <a:off x="8254313" y="2124333"/>
            <a:ext cx="9709221" cy="7867795"/>
          </a:xfrm>
          <a:prstGeom prst="rect">
            <a:avLst/>
          </a:prstGeom>
          <a:noFill/>
          <a:ln>
            <a:noFill/>
          </a:ln>
        </p:spPr>
        <p:txBody>
          <a:bodyPr spcFirstLastPara="1" wrap="square" lIns="0" tIns="0" rIns="0" bIns="0" anchor="t" anchorCtr="0">
            <a:spAutoFit/>
          </a:bodyPr>
          <a:lstStyle/>
          <a:p>
            <a:pPr marL="0" marR="0" lvl="0" indent="0" algn="l" rtl="0">
              <a:lnSpc>
                <a:spcPct val="70000"/>
              </a:lnSpc>
              <a:spcBef>
                <a:spcPts val="1000"/>
              </a:spcBef>
              <a:spcAft>
                <a:spcPts val="0"/>
              </a:spcAft>
              <a:buClr>
                <a:srgbClr val="000000"/>
              </a:buClr>
              <a:buSzPts val="4800"/>
              <a:buFont typeface="Arial"/>
              <a:buNone/>
            </a:pPr>
            <a:r>
              <a:rPr lang="en-US" sz="4800" b="1" i="0" u="none" strike="noStrike" cap="none" dirty="0">
                <a:solidFill>
                  <a:schemeClr val="lt1"/>
                </a:solidFill>
                <a:latin typeface="Arial"/>
                <a:ea typeface="Arial"/>
                <a:cs typeface="Arial"/>
                <a:sym typeface="Arial"/>
              </a:rPr>
              <a:t>You can, but remember: your safety comes first</a:t>
            </a:r>
            <a:r>
              <a:rPr lang="en-US" sz="48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70000"/>
              </a:lnSpc>
              <a:spcBef>
                <a:spcPts val="1000"/>
              </a:spcBef>
              <a:spcAft>
                <a:spcPts val="0"/>
              </a:spcAft>
              <a:buClr>
                <a:srgbClr val="000000"/>
              </a:buClr>
              <a:buSzPts val="4400"/>
              <a:buFont typeface="Arial"/>
              <a:buNone/>
            </a:pPr>
            <a:r>
              <a:rPr lang="en-US" sz="4400" b="0" i="0" u="none" strike="noStrike" cap="none" dirty="0">
                <a:solidFill>
                  <a:schemeClr val="lt1"/>
                </a:solidFill>
                <a:latin typeface="Arial"/>
                <a:ea typeface="Arial"/>
                <a:cs typeface="Arial"/>
                <a:sym typeface="Arial"/>
              </a:rPr>
              <a:t>Take in your surroundings before you attempt to wake someone.</a:t>
            </a:r>
            <a:r>
              <a:rPr lang="en-US" sz="48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70000"/>
              </a:lnSpc>
              <a:spcBef>
                <a:spcPts val="1000"/>
              </a:spcBef>
              <a:spcAft>
                <a:spcPts val="0"/>
              </a:spcAft>
              <a:buClr>
                <a:srgbClr val="000000"/>
              </a:buClr>
              <a:buSzPts val="4800"/>
              <a:buFont typeface="Arial"/>
              <a:buNone/>
            </a:pPr>
            <a:endParaRPr sz="4800" b="0" i="0" u="none" strike="noStrike" cap="none" dirty="0">
              <a:solidFill>
                <a:schemeClr val="lt1"/>
              </a:solidFill>
              <a:latin typeface="Arial"/>
              <a:ea typeface="Arial"/>
              <a:cs typeface="Arial"/>
              <a:sym typeface="Arial"/>
            </a:endParaRPr>
          </a:p>
          <a:p>
            <a:pPr marL="25400" marR="0" lvl="0" indent="0" algn="l" rtl="0">
              <a:lnSpc>
                <a:spcPct val="70000"/>
              </a:lnSpc>
              <a:spcBef>
                <a:spcPts val="1000"/>
              </a:spcBef>
              <a:spcAft>
                <a:spcPts val="0"/>
              </a:spcAft>
              <a:buClr>
                <a:srgbClr val="000000"/>
              </a:buClr>
              <a:buSzPts val="4400"/>
              <a:buFont typeface="Arial"/>
              <a:buNone/>
            </a:pPr>
            <a:r>
              <a:rPr lang="en-US" sz="4400" b="0" i="0" u="none" strike="noStrike" cap="none" dirty="0">
                <a:solidFill>
                  <a:schemeClr val="lt1"/>
                </a:solidFill>
                <a:latin typeface="Arial"/>
                <a:ea typeface="Arial"/>
                <a:cs typeface="Arial"/>
                <a:sym typeface="Arial"/>
              </a:rPr>
              <a:t>If you choose to do so; follow these practices:</a:t>
            </a:r>
            <a:endParaRPr sz="1400" b="0" i="0" u="none" strike="noStrike" cap="none" dirty="0">
              <a:solidFill>
                <a:srgbClr val="000000"/>
              </a:solidFill>
              <a:latin typeface="Arial"/>
              <a:ea typeface="Arial"/>
              <a:cs typeface="Arial"/>
              <a:sym typeface="Arial"/>
            </a:endParaRPr>
          </a:p>
          <a:p>
            <a:pPr marL="25400" marR="0" lvl="0" indent="0" algn="l" rtl="0">
              <a:lnSpc>
                <a:spcPct val="70000"/>
              </a:lnSpc>
              <a:spcBef>
                <a:spcPts val="1000"/>
              </a:spcBef>
              <a:spcAft>
                <a:spcPts val="0"/>
              </a:spcAft>
              <a:buClr>
                <a:srgbClr val="000000"/>
              </a:buClr>
              <a:buSzPts val="4400"/>
              <a:buFont typeface="Arial"/>
              <a:buNone/>
            </a:pPr>
            <a:endParaRPr sz="4400" b="0" i="0" u="none" strike="noStrike" cap="none" dirty="0">
              <a:solidFill>
                <a:schemeClr val="lt1"/>
              </a:solidFill>
              <a:latin typeface="Arial"/>
              <a:ea typeface="Arial"/>
              <a:cs typeface="Arial"/>
              <a:sym typeface="Arial"/>
            </a:endParaRPr>
          </a:p>
          <a:p>
            <a:pPr marL="596900" marR="0" lvl="0" indent="-571500" algn="l" rtl="0">
              <a:lnSpc>
                <a:spcPct val="70000"/>
              </a:lnSpc>
              <a:spcBef>
                <a:spcPts val="1000"/>
              </a:spcBef>
              <a:spcAft>
                <a:spcPts val="0"/>
              </a:spcAft>
              <a:buClr>
                <a:srgbClr val="000000"/>
              </a:buClr>
              <a:buSzPts val="3100"/>
              <a:buFont typeface="Arial"/>
              <a:buChar char="-"/>
            </a:pPr>
            <a:r>
              <a:rPr lang="en-US" sz="4400" b="0" i="0" u="none" strike="noStrike" cap="none" dirty="0">
                <a:solidFill>
                  <a:schemeClr val="lt1"/>
                </a:solidFill>
                <a:latin typeface="Arial"/>
                <a:ea typeface="Arial"/>
                <a:cs typeface="Arial"/>
                <a:sym typeface="Arial"/>
              </a:rPr>
              <a:t>-Do not touch them.</a:t>
            </a:r>
            <a:endParaRPr sz="1400" b="0" i="0" u="none" strike="noStrike" cap="none" dirty="0">
              <a:solidFill>
                <a:srgbClr val="000000"/>
              </a:solidFill>
              <a:latin typeface="Arial"/>
              <a:ea typeface="Arial"/>
              <a:cs typeface="Arial"/>
              <a:sym typeface="Arial"/>
            </a:endParaRPr>
          </a:p>
          <a:p>
            <a:pPr marL="596900" marR="0" lvl="0" indent="-571500" algn="l" rtl="0">
              <a:lnSpc>
                <a:spcPct val="70000"/>
              </a:lnSpc>
              <a:spcBef>
                <a:spcPts val="1000"/>
              </a:spcBef>
              <a:spcAft>
                <a:spcPts val="0"/>
              </a:spcAft>
              <a:buClr>
                <a:srgbClr val="000000"/>
              </a:buClr>
              <a:buSzPts val="3100"/>
              <a:buFont typeface="Arial"/>
              <a:buChar char="-"/>
            </a:pPr>
            <a:r>
              <a:rPr lang="en-US" sz="4400" b="0" i="0" u="none" strike="noStrike" cap="none" dirty="0">
                <a:solidFill>
                  <a:schemeClr val="lt1"/>
                </a:solidFill>
                <a:latin typeface="Arial"/>
                <a:ea typeface="Arial"/>
                <a:cs typeface="Arial"/>
                <a:sym typeface="Arial"/>
              </a:rPr>
              <a:t>- Use your voice to wake them.</a:t>
            </a:r>
            <a:endParaRPr sz="1400" b="0" i="0" u="none" strike="noStrike" cap="none" dirty="0">
              <a:solidFill>
                <a:srgbClr val="000000"/>
              </a:solidFill>
              <a:latin typeface="Arial"/>
              <a:ea typeface="Arial"/>
              <a:cs typeface="Arial"/>
              <a:sym typeface="Arial"/>
            </a:endParaRPr>
          </a:p>
          <a:p>
            <a:pPr marL="938531" marR="0" lvl="3" indent="-571499" algn="l" rtl="0">
              <a:lnSpc>
                <a:spcPct val="70000"/>
              </a:lnSpc>
              <a:spcBef>
                <a:spcPts val="500"/>
              </a:spcBef>
              <a:spcAft>
                <a:spcPts val="0"/>
              </a:spcAft>
              <a:buClr>
                <a:srgbClr val="000000"/>
              </a:buClr>
              <a:buSzPts val="3100"/>
              <a:buFont typeface="Arial"/>
              <a:buChar char="-"/>
            </a:pPr>
            <a:r>
              <a:rPr lang="en-US" sz="4400" b="0" i="0" u="none" strike="noStrike" cap="none" dirty="0">
                <a:solidFill>
                  <a:schemeClr val="lt1"/>
                </a:solidFill>
                <a:latin typeface="Arial"/>
                <a:ea typeface="Arial"/>
                <a:cs typeface="Arial"/>
                <a:sym typeface="Arial"/>
              </a:rPr>
              <a:t>      - Speak slowly and calmly. </a:t>
            </a:r>
            <a:endParaRPr sz="1400" b="0" i="0" u="none" strike="noStrike" cap="none" dirty="0">
              <a:solidFill>
                <a:srgbClr val="000000"/>
              </a:solidFill>
              <a:latin typeface="Arial"/>
              <a:ea typeface="Arial"/>
              <a:cs typeface="Arial"/>
              <a:sym typeface="Arial"/>
            </a:endParaRPr>
          </a:p>
          <a:p>
            <a:pPr marL="946150" marR="0" lvl="2" indent="0" algn="l" rtl="0">
              <a:lnSpc>
                <a:spcPct val="70000"/>
              </a:lnSpc>
              <a:spcBef>
                <a:spcPts val="500"/>
              </a:spcBef>
              <a:spcAft>
                <a:spcPts val="0"/>
              </a:spcAft>
              <a:buClr>
                <a:srgbClr val="000000"/>
              </a:buClr>
              <a:buSzPts val="4400"/>
              <a:buFont typeface="Arial"/>
              <a:buNone/>
            </a:pPr>
            <a:r>
              <a:rPr lang="en-US" sz="4400" b="0" i="0" u="none" strike="noStrike" cap="none" dirty="0">
                <a:solidFill>
                  <a:schemeClr val="lt1"/>
                </a:solidFill>
                <a:latin typeface="Arial"/>
                <a:ea typeface="Arial"/>
                <a:cs typeface="Arial"/>
                <a:sym typeface="Arial"/>
              </a:rPr>
              <a:t>      - Remember that they may 	be disoriented when waking</a:t>
            </a:r>
            <a:r>
              <a:rPr lang="en-US" sz="4400" dirty="0">
                <a:solidFill>
                  <a:schemeClr val="lt1"/>
                </a:solidFill>
              </a:rPr>
              <a:t> u</a:t>
            </a:r>
            <a:r>
              <a:rPr lang="en-US" sz="4400" b="0" i="0" u="none" strike="noStrike" cap="none" dirty="0">
                <a:solidFill>
                  <a:schemeClr val="lt1"/>
                </a:solidFill>
                <a:latin typeface="Arial"/>
                <a:ea typeface="Arial"/>
                <a:cs typeface="Arial"/>
                <a:sym typeface="Arial"/>
              </a:rPr>
              <a:t>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grpSp>
        <p:nvGrpSpPr>
          <p:cNvPr id="837" name="Google Shape;837;p34"/>
          <p:cNvGrpSpPr/>
          <p:nvPr/>
        </p:nvGrpSpPr>
        <p:grpSpPr>
          <a:xfrm>
            <a:off x="15060598" y="11"/>
            <a:ext cx="3227297" cy="3085741"/>
            <a:chOff x="0" y="0"/>
            <a:chExt cx="849982" cy="812700"/>
          </a:xfrm>
        </p:grpSpPr>
        <p:sp>
          <p:nvSpPr>
            <p:cNvPr id="838" name="Google Shape;838;p3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839" name="Google Shape;839;p3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0" name="Google Shape;840;p3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pic>
        <p:nvPicPr>
          <p:cNvPr id="841" name="Google Shape;841;p34"/>
          <p:cNvPicPr preferRelativeResize="0"/>
          <p:nvPr/>
        </p:nvPicPr>
        <p:blipFill rotWithShape="1">
          <a:blip r:embed="rId3">
            <a:alphaModFix/>
          </a:blip>
          <a:srcRect/>
          <a:stretch/>
        </p:blipFill>
        <p:spPr>
          <a:xfrm>
            <a:off x="822212" y="3435632"/>
            <a:ext cx="6608568" cy="49456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209"/>
        <p:cNvGrpSpPr/>
        <p:nvPr/>
      </p:nvGrpSpPr>
      <p:grpSpPr>
        <a:xfrm>
          <a:off x="0" y="0"/>
          <a:ext cx="0" cy="0"/>
          <a:chOff x="0" y="0"/>
          <a:chExt cx="0" cy="0"/>
        </a:xfrm>
      </p:grpSpPr>
      <p:sp>
        <p:nvSpPr>
          <p:cNvPr id="210" name="Google Shape;210;p2"/>
          <p:cNvSpPr txBox="1"/>
          <p:nvPr/>
        </p:nvSpPr>
        <p:spPr>
          <a:xfrm>
            <a:off x="5953223" y="453677"/>
            <a:ext cx="82221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What is the Point in Time Count (PITC)?</a:t>
            </a:r>
            <a:endParaRPr sz="1400" b="0" i="0" u="none" strike="noStrike" cap="none">
              <a:solidFill>
                <a:srgbClr val="000000"/>
              </a:solidFill>
              <a:latin typeface="Arial"/>
              <a:ea typeface="Arial"/>
              <a:cs typeface="Arial"/>
              <a:sym typeface="Arial"/>
            </a:endParaRPr>
          </a:p>
        </p:txBody>
      </p:sp>
      <p:sp>
        <p:nvSpPr>
          <p:cNvPr id="211" name="Google Shape;211;p2"/>
          <p:cNvSpPr txBox="1"/>
          <p:nvPr/>
        </p:nvSpPr>
        <p:spPr>
          <a:xfrm>
            <a:off x="6493725" y="3658050"/>
            <a:ext cx="11256900" cy="44586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A literal count of all the people experiencing homelessness in our community on a single night (i.e., at a </a:t>
            </a:r>
            <a:r>
              <a:rPr lang="en-US" sz="3900" b="1" i="0" u="none" strike="noStrike" cap="none">
                <a:solidFill>
                  <a:srgbClr val="E5E6EE"/>
                </a:solidFill>
                <a:latin typeface="Calibri"/>
                <a:ea typeface="Calibri"/>
                <a:cs typeface="Calibri"/>
                <a:sym typeface="Calibri"/>
              </a:rPr>
              <a:t>point in time</a:t>
            </a:r>
            <a:r>
              <a:rPr lang="en-US" sz="3900" b="0" i="0" u="none" strike="noStrike" cap="none">
                <a:solidFill>
                  <a:srgbClr val="E5E6EE"/>
                </a:solidFill>
                <a:latin typeface="Calibri"/>
                <a:ea typeface="Calibri"/>
                <a:cs typeface="Calibri"/>
                <a:sym typeface="Calibri"/>
              </a:rPr>
              <a:t>)</a:t>
            </a:r>
            <a:endParaRPr sz="3900" b="0" i="0" u="none" strike="noStrike" cap="none">
              <a:solidFill>
                <a:srgbClr val="E5E6EE"/>
              </a:solidFill>
              <a:latin typeface="Calibri"/>
              <a:ea typeface="Calibri"/>
              <a:cs typeface="Calibri"/>
              <a:sym typeface="Calibri"/>
            </a:endParaRPr>
          </a:p>
          <a:p>
            <a:pPr marL="457200" marR="0" lvl="0" indent="-457200" algn="l" rtl="0">
              <a:lnSpc>
                <a:spcPct val="100000"/>
              </a:lnSpc>
              <a:spcBef>
                <a:spcPts val="1000"/>
              </a:spcBef>
              <a:spcAft>
                <a:spcPts val="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Conducted by </a:t>
            </a:r>
            <a:r>
              <a:rPr lang="en-US" sz="3900">
                <a:solidFill>
                  <a:srgbClr val="E5E6EE"/>
                </a:solidFill>
                <a:latin typeface="Calibri"/>
                <a:ea typeface="Calibri"/>
                <a:cs typeface="Calibri"/>
                <a:sym typeface="Calibri"/>
              </a:rPr>
              <a:t>our </a:t>
            </a:r>
            <a:r>
              <a:rPr lang="en-US" sz="3900" b="0" i="0" u="none" strike="noStrike" cap="none">
                <a:solidFill>
                  <a:srgbClr val="E5E6EE"/>
                </a:solidFill>
                <a:latin typeface="Calibri"/>
                <a:ea typeface="Calibri"/>
                <a:cs typeface="Calibri"/>
                <a:sym typeface="Calibri"/>
              </a:rPr>
              <a:t>community in the last 10 days of January</a:t>
            </a:r>
            <a:r>
              <a:rPr lang="en-US" sz="3900">
                <a:solidFill>
                  <a:srgbClr val="E5E6EE"/>
                </a:solidFill>
                <a:latin typeface="Calibri"/>
                <a:ea typeface="Calibri"/>
                <a:cs typeface="Calibri"/>
                <a:sym typeface="Calibri"/>
              </a:rPr>
              <a:t> every year</a:t>
            </a:r>
            <a:endParaRPr sz="3900" b="0" i="0" u="none" strike="noStrike" cap="none">
              <a:solidFill>
                <a:srgbClr val="E5E6EE"/>
              </a:solidFill>
              <a:latin typeface="Calibri"/>
              <a:ea typeface="Calibri"/>
              <a:cs typeface="Calibri"/>
              <a:sym typeface="Calibri"/>
            </a:endParaRPr>
          </a:p>
          <a:p>
            <a:pPr marL="457200" marR="0" lvl="0" indent="-457200" algn="l" rtl="0">
              <a:lnSpc>
                <a:spcPct val="100000"/>
              </a:lnSpc>
              <a:spcBef>
                <a:spcPts val="1000"/>
              </a:spcBef>
              <a:spcAft>
                <a:spcPts val="100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A “snapshot” of homelessness on this one night in our community</a:t>
            </a:r>
            <a:endParaRPr sz="2500" b="0" i="0" u="none" strike="noStrike" cap="none">
              <a:solidFill>
                <a:srgbClr val="E5E6EE"/>
              </a:solidFill>
              <a:latin typeface="Arial"/>
              <a:ea typeface="Arial"/>
              <a:cs typeface="Arial"/>
              <a:sym typeface="Arial"/>
            </a:endParaRPr>
          </a:p>
        </p:txBody>
      </p:sp>
      <p:grpSp>
        <p:nvGrpSpPr>
          <p:cNvPr id="212" name="Google Shape;212;p2"/>
          <p:cNvGrpSpPr/>
          <p:nvPr/>
        </p:nvGrpSpPr>
        <p:grpSpPr>
          <a:xfrm>
            <a:off x="0" y="0"/>
            <a:ext cx="4323536" cy="10287000"/>
            <a:chOff x="0" y="0"/>
            <a:chExt cx="1138709" cy="2709333"/>
          </a:xfrm>
        </p:grpSpPr>
        <p:sp>
          <p:nvSpPr>
            <p:cNvPr id="213" name="Google Shape;213;p2"/>
            <p:cNvSpPr/>
            <p:nvPr/>
          </p:nvSpPr>
          <p:spPr>
            <a:xfrm>
              <a:off x="0"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A5CBE9"/>
            </a:solidFill>
            <a:ln>
              <a:noFill/>
            </a:ln>
          </p:spPr>
          <p:txBody>
            <a:bodyPr/>
            <a:lstStyle/>
            <a:p>
              <a:endParaRPr lang="en-US"/>
            </a:p>
          </p:txBody>
        </p:sp>
        <p:sp>
          <p:nvSpPr>
            <p:cNvPr id="214" name="Google Shape;214;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5" name="Google Shape;215;p2"/>
          <p:cNvSpPr/>
          <p:nvPr/>
        </p:nvSpPr>
        <p:spPr>
          <a:xfrm>
            <a:off x="-385625" y="2108489"/>
            <a:ext cx="6588125" cy="658809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8" r="-4836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 name="Google Shape;216;p2"/>
          <p:cNvGrpSpPr/>
          <p:nvPr/>
        </p:nvGrpSpPr>
        <p:grpSpPr>
          <a:xfrm>
            <a:off x="17494177" y="9488445"/>
            <a:ext cx="3086104" cy="3086096"/>
            <a:chOff x="0" y="0"/>
            <a:chExt cx="812800" cy="812800"/>
          </a:xfrm>
        </p:grpSpPr>
        <p:sp>
          <p:nvSpPr>
            <p:cNvPr id="217" name="Google Shape;217;p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218" name="Google Shape;218;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2"/>
          <p:cNvGrpSpPr/>
          <p:nvPr/>
        </p:nvGrpSpPr>
        <p:grpSpPr>
          <a:xfrm>
            <a:off x="17259300" y="9258300"/>
            <a:ext cx="1409261" cy="1409259"/>
            <a:chOff x="0" y="0"/>
            <a:chExt cx="812800" cy="812800"/>
          </a:xfrm>
        </p:grpSpPr>
        <p:sp>
          <p:nvSpPr>
            <p:cNvPr id="220" name="Google Shape;220;p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221" name="Google Shape;221;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2"/>
          <p:cNvGrpSpPr/>
          <p:nvPr/>
        </p:nvGrpSpPr>
        <p:grpSpPr>
          <a:xfrm>
            <a:off x="15060598" y="11"/>
            <a:ext cx="3227297" cy="3085741"/>
            <a:chOff x="0" y="0"/>
            <a:chExt cx="849982" cy="812700"/>
          </a:xfrm>
        </p:grpSpPr>
        <p:sp>
          <p:nvSpPr>
            <p:cNvPr id="223" name="Google Shape;223;p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24" name="Google Shape;224;p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5" name="Google Shape;225;p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45"/>
        <p:cNvGrpSpPr/>
        <p:nvPr/>
      </p:nvGrpSpPr>
      <p:grpSpPr>
        <a:xfrm>
          <a:off x="0" y="0"/>
          <a:ext cx="0" cy="0"/>
          <a:chOff x="0" y="0"/>
          <a:chExt cx="0" cy="0"/>
        </a:xfrm>
      </p:grpSpPr>
      <p:sp>
        <p:nvSpPr>
          <p:cNvPr id="846" name="Google Shape;846;p35"/>
          <p:cNvSpPr txBox="1"/>
          <p:nvPr/>
        </p:nvSpPr>
        <p:spPr>
          <a:xfrm>
            <a:off x="464546" y="130745"/>
            <a:ext cx="12137005" cy="24375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If they wake up, should I do a survey with them?</a:t>
            </a:r>
            <a:endParaRPr lang="en-US" sz="1200" b="1" i="0" u="none" strike="noStrike" cap="none" dirty="0">
              <a:solidFill>
                <a:schemeClr val="lt1"/>
              </a:solidFill>
              <a:latin typeface="Arial"/>
              <a:ea typeface="Arial"/>
              <a:cs typeface="Arial"/>
              <a:sym typeface="Arial"/>
            </a:endParaRPr>
          </a:p>
        </p:txBody>
      </p:sp>
      <p:sp>
        <p:nvSpPr>
          <p:cNvPr id="847" name="Google Shape;847;p35"/>
          <p:cNvSpPr txBox="1"/>
          <p:nvPr/>
        </p:nvSpPr>
        <p:spPr>
          <a:xfrm>
            <a:off x="7748678" y="1939647"/>
            <a:ext cx="9705745" cy="8344849"/>
          </a:xfrm>
          <a:prstGeom prst="rect">
            <a:avLst/>
          </a:prstGeom>
          <a:noFill/>
          <a:ln>
            <a:noFill/>
          </a:ln>
        </p:spPr>
        <p:txBody>
          <a:bodyPr spcFirstLastPara="1" wrap="square" lIns="0" tIns="0" rIns="0" bIns="0" anchor="t" anchorCtr="0">
            <a:spAutoFit/>
          </a:bodyPr>
          <a:lstStyle/>
          <a:p>
            <a:pPr marL="0" marR="0" lvl="0" indent="0" algn="l" rtl="0">
              <a:lnSpc>
                <a:spcPct val="70000"/>
              </a:lnSpc>
              <a:spcBef>
                <a:spcPts val="1000"/>
              </a:spcBef>
              <a:spcAft>
                <a:spcPts val="0"/>
              </a:spcAft>
              <a:buClr>
                <a:srgbClr val="000000"/>
              </a:buClr>
              <a:buSzPts val="4800"/>
              <a:buFont typeface="Arial"/>
              <a:buNone/>
            </a:pPr>
            <a:r>
              <a:rPr lang="en-US" sz="4800" b="1" i="0" u="none" strike="noStrike" cap="none" dirty="0">
                <a:solidFill>
                  <a:schemeClr val="lt1"/>
                </a:solidFill>
                <a:latin typeface="Arial"/>
                <a:ea typeface="Arial"/>
                <a:cs typeface="Arial"/>
                <a:sym typeface="Arial"/>
              </a:rPr>
              <a:t>	Use your best judgement</a:t>
            </a:r>
            <a:br>
              <a:rPr lang="en-US" sz="4800" b="1" i="0" u="none" strike="noStrike" cap="none" dirty="0">
                <a:solidFill>
                  <a:schemeClr val="lt1"/>
                </a:solidFill>
                <a:latin typeface="Arial"/>
                <a:ea typeface="Arial"/>
                <a:cs typeface="Arial"/>
                <a:sym typeface="Arial"/>
              </a:rPr>
            </a:br>
            <a:endParaRPr sz="4800" b="0" i="0" u="none" strike="noStrike" cap="none" dirty="0">
              <a:solidFill>
                <a:schemeClr val="lt1"/>
              </a:solidFill>
              <a:latin typeface="Arial"/>
              <a:ea typeface="Arial"/>
              <a:cs typeface="Arial"/>
              <a:sym typeface="Arial"/>
            </a:endParaRPr>
          </a:p>
          <a:p>
            <a:pPr marL="367032" marR="0" lvl="1" indent="0" algn="l" rtl="0">
              <a:lnSpc>
                <a:spcPct val="70000"/>
              </a:lnSpc>
              <a:spcBef>
                <a:spcPts val="500"/>
              </a:spcBef>
              <a:spcAft>
                <a:spcPts val="0"/>
              </a:spcAft>
              <a:buClr>
                <a:srgbClr val="000000"/>
              </a:buClr>
              <a:buSzPts val="4400"/>
              <a:buFont typeface="Arial"/>
              <a:buNone/>
            </a:pPr>
            <a:r>
              <a:rPr lang="en-US" sz="4400" b="0" i="0" u="none" strike="noStrike" cap="none" dirty="0">
                <a:solidFill>
                  <a:schemeClr val="lt1"/>
                </a:solidFill>
                <a:latin typeface="Arial"/>
                <a:ea typeface="Arial"/>
                <a:cs typeface="Arial"/>
                <a:sym typeface="Arial"/>
              </a:rPr>
              <a:t>- Do not force them to answer your questions. </a:t>
            </a:r>
            <a:endParaRPr sz="1400" b="0" i="0" u="none" strike="noStrike" cap="none" dirty="0">
              <a:solidFill>
                <a:srgbClr val="000000"/>
              </a:solidFill>
              <a:latin typeface="Arial"/>
              <a:ea typeface="Arial"/>
              <a:cs typeface="Arial"/>
              <a:sym typeface="Arial"/>
            </a:endParaRPr>
          </a:p>
          <a:p>
            <a:pPr marL="946150" marR="0" lvl="2" indent="0" algn="l" rtl="0">
              <a:lnSpc>
                <a:spcPct val="70000"/>
              </a:lnSpc>
              <a:spcBef>
                <a:spcPts val="500"/>
              </a:spcBef>
              <a:spcAft>
                <a:spcPts val="0"/>
              </a:spcAft>
              <a:buClr>
                <a:srgbClr val="000000"/>
              </a:buClr>
              <a:buSzPts val="4400"/>
              <a:buFont typeface="Arial"/>
              <a:buNone/>
            </a:pPr>
            <a:r>
              <a:rPr lang="en-US" sz="4400" b="0" i="0" u="none" strike="noStrike" cap="none" dirty="0">
                <a:solidFill>
                  <a:schemeClr val="lt1"/>
                </a:solidFill>
                <a:latin typeface="Arial"/>
                <a:ea typeface="Arial"/>
                <a:cs typeface="Arial"/>
                <a:sym typeface="Arial"/>
              </a:rPr>
              <a:t>- If they do not respond, but appear to be breathing, leave them be.</a:t>
            </a:r>
            <a:endParaRPr sz="1400" b="0" i="0" u="none" strike="noStrike" cap="none" dirty="0">
              <a:solidFill>
                <a:srgbClr val="000000"/>
              </a:solidFill>
              <a:latin typeface="Arial"/>
              <a:ea typeface="Arial"/>
              <a:cs typeface="Arial"/>
              <a:sym typeface="Arial"/>
            </a:endParaRPr>
          </a:p>
          <a:p>
            <a:pPr marL="938531" marR="0" lvl="1" indent="-571500" algn="l" rtl="0">
              <a:lnSpc>
                <a:spcPct val="70000"/>
              </a:lnSpc>
              <a:spcBef>
                <a:spcPts val="500"/>
              </a:spcBef>
              <a:spcAft>
                <a:spcPts val="0"/>
              </a:spcAft>
              <a:buClr>
                <a:srgbClr val="000000"/>
              </a:buClr>
              <a:buSzPts val="3100"/>
              <a:buFont typeface="Arial"/>
              <a:buChar char="-"/>
            </a:pPr>
            <a:r>
              <a:rPr lang="en-US" sz="4400" b="0" i="0" u="none" strike="noStrike" cap="none" dirty="0">
                <a:solidFill>
                  <a:schemeClr val="lt1"/>
                </a:solidFill>
                <a:latin typeface="Arial"/>
                <a:ea typeface="Arial"/>
                <a:cs typeface="Arial"/>
                <a:sym typeface="Arial"/>
              </a:rPr>
              <a:t>Always, thank them for their time, apologize for waking them, and complete the appropriate form.</a:t>
            </a:r>
            <a:endParaRPr sz="1400" b="0" i="0" u="none" strike="noStrike" cap="none" dirty="0">
              <a:solidFill>
                <a:srgbClr val="000000"/>
              </a:solidFill>
              <a:latin typeface="Arial"/>
              <a:ea typeface="Arial"/>
              <a:cs typeface="Arial"/>
              <a:sym typeface="Arial"/>
            </a:endParaRPr>
          </a:p>
          <a:p>
            <a:pPr marL="938531" marR="0" lvl="1" indent="-374650" algn="l" rtl="0">
              <a:lnSpc>
                <a:spcPct val="70000"/>
              </a:lnSpc>
              <a:spcBef>
                <a:spcPts val="500"/>
              </a:spcBef>
              <a:spcAft>
                <a:spcPts val="0"/>
              </a:spcAft>
              <a:buClr>
                <a:srgbClr val="000000"/>
              </a:buClr>
              <a:buSzPts val="3100"/>
              <a:buFont typeface="Arial"/>
              <a:buNone/>
            </a:pPr>
            <a:endParaRPr sz="4400" b="0" i="0" u="none" strike="noStrike" cap="none" dirty="0">
              <a:solidFill>
                <a:schemeClr val="lt1"/>
              </a:solidFill>
              <a:latin typeface="Arial"/>
              <a:ea typeface="Arial"/>
              <a:cs typeface="Arial"/>
              <a:sym typeface="Arial"/>
            </a:endParaRPr>
          </a:p>
          <a:p>
            <a:pPr marL="25400" marR="0" lvl="0" indent="0" algn="l" rtl="0">
              <a:lnSpc>
                <a:spcPct val="70000"/>
              </a:lnSpc>
              <a:spcBef>
                <a:spcPts val="1000"/>
              </a:spcBef>
              <a:spcAft>
                <a:spcPts val="0"/>
              </a:spcAft>
              <a:buClr>
                <a:srgbClr val="000000"/>
              </a:buClr>
              <a:buSzPts val="4400"/>
              <a:buFont typeface="Arial"/>
              <a:buNone/>
            </a:pPr>
            <a:r>
              <a:rPr lang="en-US" sz="4400" b="0" i="1" u="none" strike="noStrike" cap="none" dirty="0">
                <a:solidFill>
                  <a:schemeClr val="lt1"/>
                </a:solidFill>
                <a:latin typeface="Arial"/>
                <a:ea typeface="Arial"/>
                <a:cs typeface="Arial"/>
                <a:sym typeface="Arial"/>
              </a:rPr>
              <a:t>If someone appears to be sleeping in a dangerous situation, follow your  emergency protocol to alert the appropriate people. </a:t>
            </a:r>
          </a:p>
          <a:p>
            <a:pPr marL="25400" marR="0" lvl="0" indent="0" algn="l" rtl="0">
              <a:lnSpc>
                <a:spcPct val="70000"/>
              </a:lnSpc>
              <a:spcBef>
                <a:spcPts val="1000"/>
              </a:spcBef>
              <a:spcAft>
                <a:spcPts val="0"/>
              </a:spcAft>
              <a:buClr>
                <a:srgbClr val="000000"/>
              </a:buClr>
              <a:buSzPts val="4400"/>
              <a:buFont typeface="Arial"/>
              <a:buNone/>
            </a:pPr>
            <a:r>
              <a:rPr lang="en-US" sz="4400" b="0" i="1" u="none" strike="noStrike" cap="none" dirty="0">
                <a:solidFill>
                  <a:schemeClr val="lt1"/>
                </a:solidFill>
                <a:latin typeface="Arial"/>
                <a:ea typeface="Arial"/>
                <a:cs typeface="Arial"/>
                <a:sym typeface="Arial"/>
              </a:rPr>
              <a:t>Do not wake them on your own.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grpSp>
        <p:nvGrpSpPr>
          <p:cNvPr id="848" name="Google Shape;848;p35"/>
          <p:cNvGrpSpPr/>
          <p:nvPr/>
        </p:nvGrpSpPr>
        <p:grpSpPr>
          <a:xfrm>
            <a:off x="15060598" y="0"/>
            <a:ext cx="3227297" cy="3085741"/>
            <a:chOff x="0" y="0"/>
            <a:chExt cx="849982" cy="812700"/>
          </a:xfrm>
        </p:grpSpPr>
        <p:sp>
          <p:nvSpPr>
            <p:cNvPr id="849" name="Google Shape;849;p3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850" name="Google Shape;850;p3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1" name="Google Shape;851;p3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pic>
        <p:nvPicPr>
          <p:cNvPr id="852" name="Google Shape;852;p35"/>
          <p:cNvPicPr preferRelativeResize="0"/>
          <p:nvPr/>
        </p:nvPicPr>
        <p:blipFill rotWithShape="1">
          <a:blip r:embed="rId3">
            <a:alphaModFix/>
          </a:blip>
          <a:srcRect/>
          <a:stretch/>
        </p:blipFill>
        <p:spPr>
          <a:xfrm>
            <a:off x="470924" y="3287351"/>
            <a:ext cx="6608568" cy="4945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856"/>
        <p:cNvGrpSpPr/>
        <p:nvPr/>
      </p:nvGrpSpPr>
      <p:grpSpPr>
        <a:xfrm>
          <a:off x="0" y="0"/>
          <a:ext cx="0" cy="0"/>
          <a:chOff x="0" y="0"/>
          <a:chExt cx="0" cy="0"/>
        </a:xfrm>
      </p:grpSpPr>
      <p:grpSp>
        <p:nvGrpSpPr>
          <p:cNvPr id="857" name="Google Shape;857;p36"/>
          <p:cNvGrpSpPr/>
          <p:nvPr/>
        </p:nvGrpSpPr>
        <p:grpSpPr>
          <a:xfrm>
            <a:off x="15060598" y="11"/>
            <a:ext cx="3227297" cy="3085741"/>
            <a:chOff x="0" y="0"/>
            <a:chExt cx="849982" cy="812700"/>
          </a:xfrm>
        </p:grpSpPr>
        <p:sp>
          <p:nvSpPr>
            <p:cNvPr id="858" name="Google Shape;858;p3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859" name="Google Shape;859;p3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60" name="Google Shape;860;p36"/>
          <p:cNvSpPr txBox="1"/>
          <p:nvPr/>
        </p:nvSpPr>
        <p:spPr>
          <a:xfrm>
            <a:off x="678366" y="4616467"/>
            <a:ext cx="3523824" cy="5318379"/>
          </a:xfrm>
          <a:prstGeom prst="rect">
            <a:avLst/>
          </a:prstGeom>
          <a:noFill/>
          <a:ln w="38100"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rgbClr val="462D78"/>
                </a:solidFill>
                <a:latin typeface="Arial"/>
                <a:ea typeface="Arial"/>
                <a:cs typeface="Arial"/>
                <a:sym typeface="Arial"/>
              </a:rPr>
              <a:t>Your Safety is # 1 Priority</a:t>
            </a:r>
            <a:endParaRPr sz="1400" b="1" i="0" u="none" strike="noStrike" cap="none">
              <a:solidFill>
                <a:srgbClr val="000000"/>
              </a:solidFill>
              <a:latin typeface="Arial"/>
              <a:ea typeface="Arial"/>
              <a:cs typeface="Arial"/>
              <a:sym typeface="Arial"/>
            </a:endParaRPr>
          </a:p>
        </p:txBody>
      </p:sp>
      <p:sp>
        <p:nvSpPr>
          <p:cNvPr id="861" name="Google Shape;861;p36"/>
          <p:cNvSpPr txBox="1"/>
          <p:nvPr/>
        </p:nvSpPr>
        <p:spPr>
          <a:xfrm>
            <a:off x="1054813" y="1745436"/>
            <a:ext cx="3044269" cy="206825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You should ALWAYS be with at least one other person.</a:t>
            </a:r>
            <a:endParaRPr sz="1400" b="0" i="0" u="none" strike="noStrike" cap="none">
              <a:solidFill>
                <a:srgbClr val="000000"/>
              </a:solidFill>
              <a:latin typeface="Arial"/>
              <a:ea typeface="Arial"/>
              <a:cs typeface="Arial"/>
              <a:sym typeface="Arial"/>
            </a:endParaRPr>
          </a:p>
        </p:txBody>
      </p:sp>
      <p:grpSp>
        <p:nvGrpSpPr>
          <p:cNvPr id="862" name="Google Shape;862;p36"/>
          <p:cNvGrpSpPr/>
          <p:nvPr/>
        </p:nvGrpSpPr>
        <p:grpSpPr>
          <a:xfrm>
            <a:off x="1022018" y="732942"/>
            <a:ext cx="3064675" cy="853338"/>
            <a:chOff x="426784" y="1092474"/>
            <a:chExt cx="2909478" cy="816616"/>
          </a:xfrm>
        </p:grpSpPr>
        <p:sp>
          <p:nvSpPr>
            <p:cNvPr id="863" name="Google Shape;863;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64" name="Google Shape;864;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Safety in Numbers</a:t>
              </a:r>
              <a:endParaRPr sz="1600" b="0" i="0" u="none" strike="noStrike" cap="none">
                <a:solidFill>
                  <a:srgbClr val="000000"/>
                </a:solidFill>
                <a:latin typeface="Arial"/>
                <a:ea typeface="Arial"/>
                <a:cs typeface="Arial"/>
                <a:sym typeface="Arial"/>
              </a:endParaRPr>
            </a:p>
          </p:txBody>
        </p:sp>
      </p:grpSp>
      <p:grpSp>
        <p:nvGrpSpPr>
          <p:cNvPr id="865" name="Google Shape;865;p36"/>
          <p:cNvGrpSpPr/>
          <p:nvPr/>
        </p:nvGrpSpPr>
        <p:grpSpPr>
          <a:xfrm>
            <a:off x="4170251" y="744078"/>
            <a:ext cx="3383101" cy="853338"/>
            <a:chOff x="4353810" y="1217039"/>
            <a:chExt cx="3211778" cy="816616"/>
          </a:xfrm>
        </p:grpSpPr>
        <p:sp>
          <p:nvSpPr>
            <p:cNvPr id="866" name="Google Shape;866;p36"/>
            <p:cNvSpPr/>
            <p:nvPr/>
          </p:nvSpPr>
          <p:spPr>
            <a:xfrm>
              <a:off x="4556356" y="1217039"/>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67" name="Google Shape;867;p36"/>
            <p:cNvSpPr txBox="1"/>
            <p:nvPr/>
          </p:nvSpPr>
          <p:spPr>
            <a:xfrm>
              <a:off x="4353810" y="1374534"/>
              <a:ext cx="3211778"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Keep Your Distance</a:t>
              </a:r>
              <a:endParaRPr sz="1600" b="0" i="0" u="none" strike="noStrike" cap="none">
                <a:solidFill>
                  <a:srgbClr val="000000"/>
                </a:solidFill>
                <a:latin typeface="Arial"/>
                <a:ea typeface="Arial"/>
                <a:cs typeface="Arial"/>
                <a:sym typeface="Arial"/>
              </a:endParaRPr>
            </a:p>
          </p:txBody>
        </p:sp>
      </p:grpSp>
      <p:grpSp>
        <p:nvGrpSpPr>
          <p:cNvPr id="868" name="Google Shape;868;p36"/>
          <p:cNvGrpSpPr/>
          <p:nvPr/>
        </p:nvGrpSpPr>
        <p:grpSpPr>
          <a:xfrm>
            <a:off x="7704941" y="744078"/>
            <a:ext cx="3044269" cy="853338"/>
            <a:chOff x="7704941" y="1228175"/>
            <a:chExt cx="2890105" cy="816616"/>
          </a:xfrm>
        </p:grpSpPr>
        <p:sp>
          <p:nvSpPr>
            <p:cNvPr id="869" name="Google Shape;869;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70" name="Google Shape;870;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Be Aware</a:t>
              </a:r>
              <a:endParaRPr sz="1600" b="0" i="0" u="none" strike="noStrike" cap="none">
                <a:solidFill>
                  <a:srgbClr val="000000"/>
                </a:solidFill>
                <a:latin typeface="Arial"/>
                <a:ea typeface="Arial"/>
                <a:cs typeface="Arial"/>
                <a:sym typeface="Arial"/>
              </a:endParaRPr>
            </a:p>
          </p:txBody>
        </p:sp>
      </p:grpSp>
      <p:grpSp>
        <p:nvGrpSpPr>
          <p:cNvPr id="871" name="Google Shape;871;p36"/>
          <p:cNvGrpSpPr/>
          <p:nvPr/>
        </p:nvGrpSpPr>
        <p:grpSpPr>
          <a:xfrm>
            <a:off x="11015010" y="715381"/>
            <a:ext cx="3044269" cy="853338"/>
            <a:chOff x="7704941" y="1228175"/>
            <a:chExt cx="2890105" cy="816616"/>
          </a:xfrm>
        </p:grpSpPr>
        <p:sp>
          <p:nvSpPr>
            <p:cNvPr id="872" name="Google Shape;872;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73" name="Google Shape;873;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Stay in the Light</a:t>
              </a:r>
              <a:endParaRPr sz="1600" b="0" i="0" u="none" strike="noStrike" cap="none">
                <a:solidFill>
                  <a:srgbClr val="000000"/>
                </a:solidFill>
                <a:latin typeface="Arial"/>
                <a:ea typeface="Arial"/>
                <a:cs typeface="Arial"/>
                <a:sym typeface="Arial"/>
              </a:endParaRPr>
            </a:p>
          </p:txBody>
        </p:sp>
      </p:grpSp>
      <p:grpSp>
        <p:nvGrpSpPr>
          <p:cNvPr id="874" name="Google Shape;874;p36"/>
          <p:cNvGrpSpPr/>
          <p:nvPr/>
        </p:nvGrpSpPr>
        <p:grpSpPr>
          <a:xfrm>
            <a:off x="14375876" y="715381"/>
            <a:ext cx="3044269" cy="853338"/>
            <a:chOff x="7704941" y="1228175"/>
            <a:chExt cx="2890105" cy="816616"/>
          </a:xfrm>
        </p:grpSpPr>
        <p:sp>
          <p:nvSpPr>
            <p:cNvPr id="875" name="Google Shape;875;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76" name="Google Shape;876;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Stay on your Feet</a:t>
              </a:r>
              <a:endParaRPr sz="1600" b="0" i="0" u="none" strike="noStrike" cap="none">
                <a:solidFill>
                  <a:srgbClr val="000000"/>
                </a:solidFill>
                <a:latin typeface="Arial"/>
                <a:ea typeface="Arial"/>
                <a:cs typeface="Arial"/>
                <a:sym typeface="Arial"/>
              </a:endParaRPr>
            </a:p>
          </p:txBody>
        </p:sp>
      </p:grpSp>
      <p:sp>
        <p:nvSpPr>
          <p:cNvPr id="877" name="Google Shape;877;p36"/>
          <p:cNvSpPr txBox="1"/>
          <p:nvPr/>
        </p:nvSpPr>
        <p:spPr>
          <a:xfrm>
            <a:off x="4382885" y="1745436"/>
            <a:ext cx="3044269" cy="310238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Keep an appropriate conversational distance from those you are interviewing.</a:t>
            </a:r>
            <a:endParaRPr sz="1400" b="0" i="0" u="none" strike="noStrike" cap="none">
              <a:solidFill>
                <a:srgbClr val="000000"/>
              </a:solidFill>
              <a:latin typeface="Arial"/>
              <a:ea typeface="Arial"/>
              <a:cs typeface="Arial"/>
              <a:sym typeface="Arial"/>
            </a:endParaRPr>
          </a:p>
        </p:txBody>
      </p:sp>
      <p:sp>
        <p:nvSpPr>
          <p:cNvPr id="878" name="Google Shape;878;p36"/>
          <p:cNvSpPr txBox="1"/>
          <p:nvPr/>
        </p:nvSpPr>
        <p:spPr>
          <a:xfrm>
            <a:off x="7685367" y="1757689"/>
            <a:ext cx="3044269" cy="2585323"/>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Maintain awareness around you – where other people are, exits, etc.</a:t>
            </a:r>
            <a:endParaRPr sz="1400" b="0" i="0" u="none" strike="noStrike" cap="none">
              <a:solidFill>
                <a:srgbClr val="000000"/>
              </a:solidFill>
              <a:latin typeface="Arial"/>
              <a:ea typeface="Arial"/>
              <a:cs typeface="Arial"/>
              <a:sym typeface="Arial"/>
            </a:endParaRPr>
          </a:p>
        </p:txBody>
      </p:sp>
      <p:sp>
        <p:nvSpPr>
          <p:cNvPr id="879" name="Google Shape;879;p36"/>
          <p:cNvSpPr txBox="1"/>
          <p:nvPr/>
        </p:nvSpPr>
        <p:spPr>
          <a:xfrm>
            <a:off x="11034243" y="1757688"/>
            <a:ext cx="3044269" cy="310238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Stay in places that are lit. If you use a flashlight, do so respectfully (i.e., don’t shine it in anyone’s face).</a:t>
            </a:r>
            <a:endParaRPr sz="1400" b="0" i="0" u="none" strike="noStrike" cap="none">
              <a:solidFill>
                <a:srgbClr val="000000"/>
              </a:solidFill>
              <a:latin typeface="Arial"/>
              <a:ea typeface="Arial"/>
              <a:cs typeface="Arial"/>
              <a:sym typeface="Arial"/>
            </a:endParaRPr>
          </a:p>
        </p:txBody>
      </p:sp>
      <p:sp>
        <p:nvSpPr>
          <p:cNvPr id="880" name="Google Shape;880;p36"/>
          <p:cNvSpPr txBox="1"/>
          <p:nvPr/>
        </p:nvSpPr>
        <p:spPr>
          <a:xfrm>
            <a:off x="14383119" y="1727585"/>
            <a:ext cx="3044269" cy="4136517"/>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Remain standing. It’s okay to squat down to speak with someone who is sitting or lying on the ground, but always maintain your balance.</a:t>
            </a:r>
            <a:endParaRPr sz="1400" b="0" i="0" u="none" strike="noStrike" cap="none">
              <a:solidFill>
                <a:srgbClr val="000000"/>
              </a:solidFill>
              <a:latin typeface="Arial"/>
              <a:ea typeface="Arial"/>
              <a:cs typeface="Arial"/>
              <a:sym typeface="Arial"/>
            </a:endParaRPr>
          </a:p>
        </p:txBody>
      </p:sp>
      <p:grpSp>
        <p:nvGrpSpPr>
          <p:cNvPr id="881" name="Google Shape;881;p36"/>
          <p:cNvGrpSpPr/>
          <p:nvPr/>
        </p:nvGrpSpPr>
        <p:grpSpPr>
          <a:xfrm>
            <a:off x="4339668" y="5651637"/>
            <a:ext cx="3077064" cy="3080753"/>
            <a:chOff x="1028699" y="4518193"/>
            <a:chExt cx="3077064" cy="3080753"/>
          </a:xfrm>
        </p:grpSpPr>
        <p:sp>
          <p:nvSpPr>
            <p:cNvPr id="882" name="Google Shape;882;p36"/>
            <p:cNvSpPr txBox="1"/>
            <p:nvPr/>
          </p:nvSpPr>
          <p:spPr>
            <a:xfrm>
              <a:off x="1061494" y="5530687"/>
              <a:ext cx="3044269" cy="206825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Do not transport anyone other than volunteers in your personal vehicle</a:t>
              </a:r>
              <a:endParaRPr sz="1400" b="0" i="0" u="none" strike="noStrike" cap="none">
                <a:solidFill>
                  <a:srgbClr val="000000"/>
                </a:solidFill>
                <a:latin typeface="Arial"/>
                <a:ea typeface="Arial"/>
                <a:cs typeface="Arial"/>
                <a:sym typeface="Arial"/>
              </a:endParaRPr>
            </a:p>
          </p:txBody>
        </p:sp>
        <p:grpSp>
          <p:nvGrpSpPr>
            <p:cNvPr id="883" name="Google Shape;883;p36"/>
            <p:cNvGrpSpPr/>
            <p:nvPr/>
          </p:nvGrpSpPr>
          <p:grpSpPr>
            <a:xfrm>
              <a:off x="1028699" y="4518193"/>
              <a:ext cx="3064675" cy="853338"/>
              <a:chOff x="426784" y="1092474"/>
              <a:chExt cx="2909478" cy="816616"/>
            </a:xfrm>
          </p:grpSpPr>
          <p:sp>
            <p:nvSpPr>
              <p:cNvPr id="884" name="Google Shape;884;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85" name="Google Shape;885;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No Transporting</a:t>
                </a:r>
                <a:endParaRPr sz="1600" b="0" i="0" u="none" strike="noStrike" cap="none">
                  <a:solidFill>
                    <a:srgbClr val="000000"/>
                  </a:solidFill>
                  <a:latin typeface="Arial"/>
                  <a:ea typeface="Arial"/>
                  <a:cs typeface="Arial"/>
                  <a:sym typeface="Arial"/>
                </a:endParaRPr>
              </a:p>
            </p:txBody>
          </p:sp>
        </p:grpSp>
      </p:grpSp>
      <p:grpSp>
        <p:nvGrpSpPr>
          <p:cNvPr id="886" name="Google Shape;886;p36"/>
          <p:cNvGrpSpPr/>
          <p:nvPr/>
        </p:nvGrpSpPr>
        <p:grpSpPr>
          <a:xfrm>
            <a:off x="7672146" y="5622171"/>
            <a:ext cx="3077064" cy="4631945"/>
            <a:chOff x="4317528" y="4520920"/>
            <a:chExt cx="3077064" cy="4631945"/>
          </a:xfrm>
        </p:grpSpPr>
        <p:sp>
          <p:nvSpPr>
            <p:cNvPr id="887" name="Google Shape;887;p36"/>
            <p:cNvSpPr txBox="1"/>
            <p:nvPr/>
          </p:nvSpPr>
          <p:spPr>
            <a:xfrm>
              <a:off x="4350323" y="5533413"/>
              <a:ext cx="3044269" cy="3619452"/>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Prioritize your own safety.</a:t>
              </a:r>
              <a:endParaRPr sz="1400" b="0" i="0" u="none" strike="noStrike" cap="none">
                <a:solidFill>
                  <a:srgbClr val="000000"/>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3F3151"/>
                  </a:solidFill>
                  <a:latin typeface="Arial"/>
                  <a:ea typeface="Arial"/>
                  <a:cs typeface="Arial"/>
                  <a:sym typeface="Arial"/>
                </a:rPr>
                <a:t> If you don’t feel safe with someone or going somewhere, don’t go.</a:t>
              </a:r>
              <a:endParaRPr sz="1400" b="0" i="0" u="none" strike="noStrike" cap="none">
                <a:solidFill>
                  <a:srgbClr val="000000"/>
                </a:solidFill>
                <a:latin typeface="Arial"/>
                <a:ea typeface="Arial"/>
                <a:cs typeface="Arial"/>
                <a:sym typeface="Arial"/>
              </a:endParaRPr>
            </a:p>
          </p:txBody>
        </p:sp>
        <p:grpSp>
          <p:nvGrpSpPr>
            <p:cNvPr id="888" name="Google Shape;888;p36"/>
            <p:cNvGrpSpPr/>
            <p:nvPr/>
          </p:nvGrpSpPr>
          <p:grpSpPr>
            <a:xfrm>
              <a:off x="4317528" y="4520920"/>
              <a:ext cx="3064675" cy="853338"/>
              <a:chOff x="426784" y="1092474"/>
              <a:chExt cx="2909478" cy="816616"/>
            </a:xfrm>
          </p:grpSpPr>
          <p:sp>
            <p:nvSpPr>
              <p:cNvPr id="889" name="Google Shape;889;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90" name="Google Shape;890;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Prioritize </a:t>
                </a:r>
                <a:r>
                  <a:rPr lang="en-US" sz="2800" b="1" i="0" u="none" strike="noStrike" cap="none">
                    <a:solidFill>
                      <a:srgbClr val="E5E6EE"/>
                    </a:solidFill>
                    <a:latin typeface="Arial"/>
                    <a:ea typeface="Arial"/>
                    <a:cs typeface="Arial"/>
                    <a:sym typeface="Arial"/>
                  </a:rPr>
                  <a:t>YOU</a:t>
                </a:r>
                <a:endParaRPr sz="1600" b="0" i="0" u="none" strike="noStrike" cap="none">
                  <a:solidFill>
                    <a:srgbClr val="000000"/>
                  </a:solidFill>
                  <a:latin typeface="Arial"/>
                  <a:ea typeface="Arial"/>
                  <a:cs typeface="Arial"/>
                  <a:sym typeface="Arial"/>
                </a:endParaRPr>
              </a:p>
            </p:txBody>
          </p:sp>
        </p:grpSp>
      </p:grpSp>
      <p:grpSp>
        <p:nvGrpSpPr>
          <p:cNvPr id="891" name="Google Shape;891;p36"/>
          <p:cNvGrpSpPr/>
          <p:nvPr/>
        </p:nvGrpSpPr>
        <p:grpSpPr>
          <a:xfrm>
            <a:off x="10983547" y="5639300"/>
            <a:ext cx="3078812" cy="3126284"/>
            <a:chOff x="7666153" y="4501255"/>
            <a:chExt cx="2922899" cy="2991751"/>
          </a:xfrm>
        </p:grpSpPr>
        <p:sp>
          <p:nvSpPr>
            <p:cNvPr id="892" name="Google Shape;892;p36"/>
            <p:cNvSpPr txBox="1"/>
            <p:nvPr/>
          </p:nvSpPr>
          <p:spPr>
            <a:xfrm>
              <a:off x="7698947" y="5513750"/>
              <a:ext cx="2890105" cy="1979256"/>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Locally-specific instructions for who to call in case of emergency</a:t>
              </a:r>
              <a:endParaRPr sz="1400" b="0" i="0" u="none" strike="noStrike" cap="none">
                <a:solidFill>
                  <a:srgbClr val="000000"/>
                </a:solidFill>
                <a:latin typeface="Arial"/>
                <a:ea typeface="Arial"/>
                <a:cs typeface="Arial"/>
                <a:sym typeface="Arial"/>
              </a:endParaRPr>
            </a:p>
          </p:txBody>
        </p:sp>
        <p:grpSp>
          <p:nvGrpSpPr>
            <p:cNvPr id="893" name="Google Shape;893;p36"/>
            <p:cNvGrpSpPr/>
            <p:nvPr/>
          </p:nvGrpSpPr>
          <p:grpSpPr>
            <a:xfrm>
              <a:off x="7666153" y="4501255"/>
              <a:ext cx="2909477" cy="816616"/>
              <a:chOff x="426784" y="1092473"/>
              <a:chExt cx="2909477" cy="816616"/>
            </a:xfrm>
          </p:grpSpPr>
          <p:sp>
            <p:nvSpPr>
              <p:cNvPr id="894" name="Google Shape;894;p36"/>
              <p:cNvSpPr/>
              <p:nvPr/>
            </p:nvSpPr>
            <p:spPr>
              <a:xfrm>
                <a:off x="459577" y="1092473"/>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95" name="Google Shape;895;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 Emergency</a:t>
                </a:r>
                <a:endParaRPr sz="1600" b="0" i="0" u="none" strike="noStrike" cap="none">
                  <a:solidFill>
                    <a:schemeClr val="accent2"/>
                  </a:solidFill>
                  <a:latin typeface="Arial"/>
                  <a:ea typeface="Arial"/>
                  <a:cs typeface="Arial"/>
                  <a:sym typeface="Arial"/>
                </a:endParaRPr>
              </a:p>
            </p:txBody>
          </p:sp>
        </p:grpSp>
      </p:grpSp>
      <p:grpSp>
        <p:nvGrpSpPr>
          <p:cNvPr id="896" name="Google Shape;896;p36"/>
          <p:cNvGrpSpPr/>
          <p:nvPr/>
        </p:nvGrpSpPr>
        <p:grpSpPr>
          <a:xfrm>
            <a:off x="14390013" y="6259504"/>
            <a:ext cx="3044271" cy="2090917"/>
            <a:chOff x="14219087" y="6482440"/>
            <a:chExt cx="2890107" cy="2000939"/>
          </a:xfrm>
        </p:grpSpPr>
        <p:sp>
          <p:nvSpPr>
            <p:cNvPr id="897" name="Google Shape;897;p36"/>
            <p:cNvSpPr txBox="1"/>
            <p:nvPr/>
          </p:nvSpPr>
          <p:spPr>
            <a:xfrm>
              <a:off x="14219087" y="7493751"/>
              <a:ext cx="2890105" cy="98962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Locally-specific precautions.</a:t>
              </a:r>
              <a:endParaRPr sz="1400" b="0" i="0" u="none" strike="noStrike" cap="none">
                <a:solidFill>
                  <a:srgbClr val="000000"/>
                </a:solidFill>
                <a:latin typeface="Arial"/>
                <a:ea typeface="Arial"/>
                <a:cs typeface="Arial"/>
                <a:sym typeface="Arial"/>
              </a:endParaRPr>
            </a:p>
          </p:txBody>
        </p:sp>
        <p:grpSp>
          <p:nvGrpSpPr>
            <p:cNvPr id="898" name="Google Shape;898;p36"/>
            <p:cNvGrpSpPr/>
            <p:nvPr/>
          </p:nvGrpSpPr>
          <p:grpSpPr>
            <a:xfrm>
              <a:off x="14219089" y="6482440"/>
              <a:ext cx="2890105" cy="816616"/>
              <a:chOff x="3631096" y="2453547"/>
              <a:chExt cx="2890105" cy="816616"/>
            </a:xfrm>
          </p:grpSpPr>
          <p:sp>
            <p:nvSpPr>
              <p:cNvPr id="899" name="Google Shape;899;p36"/>
              <p:cNvSpPr/>
              <p:nvPr/>
            </p:nvSpPr>
            <p:spPr>
              <a:xfrm>
                <a:off x="3644516" y="2453547"/>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00" name="Google Shape;900;p36"/>
              <p:cNvSpPr txBox="1"/>
              <p:nvPr/>
            </p:nvSpPr>
            <p:spPr>
              <a:xfrm>
                <a:off x="3631096" y="2523219"/>
                <a:ext cx="2890105" cy="494815"/>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 Precautions</a:t>
                </a:r>
                <a:endParaRPr sz="1600" b="0" i="0" u="none" strike="noStrike" cap="none">
                  <a:solidFill>
                    <a:schemeClr val="accent2"/>
                  </a:solidFill>
                  <a:latin typeface="Arial"/>
                  <a:ea typeface="Arial"/>
                  <a:cs typeface="Arial"/>
                  <a:sym typeface="Arial"/>
                </a:endParaRPr>
              </a:p>
            </p:txBody>
          </p:sp>
        </p:grpSp>
      </p:grpSp>
      <p:sp>
        <p:nvSpPr>
          <p:cNvPr id="901" name="Google Shape;901;p36"/>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905"/>
        <p:cNvGrpSpPr/>
        <p:nvPr/>
      </p:nvGrpSpPr>
      <p:grpSpPr>
        <a:xfrm>
          <a:off x="0" y="0"/>
          <a:ext cx="0" cy="0"/>
          <a:chOff x="0" y="0"/>
          <a:chExt cx="0" cy="0"/>
        </a:xfrm>
      </p:grpSpPr>
      <p:sp>
        <p:nvSpPr>
          <p:cNvPr id="906" name="Google Shape;906;p38"/>
          <p:cNvSpPr txBox="1"/>
          <p:nvPr/>
        </p:nvSpPr>
        <p:spPr>
          <a:xfrm>
            <a:off x="2687822" y="366444"/>
            <a:ext cx="11891270" cy="1107996"/>
          </a:xfrm>
          <a:prstGeom prst="rect">
            <a:avLst/>
          </a:prstGeom>
          <a:noFill/>
          <a:ln w="38100"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6000"/>
              <a:buFont typeface="Arial"/>
              <a:buNone/>
            </a:pPr>
            <a:r>
              <a:rPr lang="en-US" sz="6000" b="1" i="0" u="none" strike="noStrike" cap="none">
                <a:solidFill>
                  <a:srgbClr val="462D78"/>
                </a:solidFill>
                <a:latin typeface="Arial"/>
                <a:ea typeface="Arial"/>
                <a:cs typeface="Arial"/>
                <a:sym typeface="Arial"/>
              </a:rPr>
              <a:t>Privacy and Confidentiality</a:t>
            </a:r>
            <a:endParaRPr sz="1100" b="1" i="0" u="none" strike="noStrike" cap="none">
              <a:solidFill>
                <a:srgbClr val="000000"/>
              </a:solidFill>
              <a:latin typeface="Arial"/>
              <a:ea typeface="Arial"/>
              <a:cs typeface="Arial"/>
              <a:sym typeface="Arial"/>
            </a:endParaRPr>
          </a:p>
        </p:txBody>
      </p:sp>
      <p:sp>
        <p:nvSpPr>
          <p:cNvPr id="907" name="Google Shape;907;p38"/>
          <p:cNvSpPr txBox="1"/>
          <p:nvPr/>
        </p:nvSpPr>
        <p:spPr>
          <a:xfrm>
            <a:off x="1027345" y="3555373"/>
            <a:ext cx="7606112" cy="369331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4000"/>
              <a:buFont typeface="Arial"/>
              <a:buNone/>
            </a:pPr>
            <a:r>
              <a:rPr lang="en-US" sz="4000" b="1" i="0" u="none" strike="noStrike" cap="none">
                <a:solidFill>
                  <a:srgbClr val="3F3151"/>
                </a:solidFill>
                <a:latin typeface="Arial"/>
                <a:ea typeface="Arial"/>
                <a:cs typeface="Arial"/>
                <a:sym typeface="Arial"/>
              </a:rPr>
              <a:t>All information obtained during the Count is confidential and is to only be used for the purpose of counting unsheltered persons. </a:t>
            </a:r>
            <a:endParaRPr sz="1400" b="0" i="0" u="none" strike="noStrike" cap="none">
              <a:solidFill>
                <a:srgbClr val="000000"/>
              </a:solidFill>
              <a:latin typeface="Arial"/>
              <a:ea typeface="Arial"/>
              <a:cs typeface="Arial"/>
              <a:sym typeface="Arial"/>
            </a:endParaRPr>
          </a:p>
        </p:txBody>
      </p:sp>
      <p:grpSp>
        <p:nvGrpSpPr>
          <p:cNvPr id="908" name="Google Shape;908;p38"/>
          <p:cNvGrpSpPr/>
          <p:nvPr/>
        </p:nvGrpSpPr>
        <p:grpSpPr>
          <a:xfrm>
            <a:off x="852133" y="2403432"/>
            <a:ext cx="15544759" cy="853338"/>
            <a:chOff x="426784" y="1092474"/>
            <a:chExt cx="2909478" cy="816616"/>
          </a:xfrm>
        </p:grpSpPr>
        <p:sp>
          <p:nvSpPr>
            <p:cNvPr id="909" name="Google Shape;909;p38"/>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910" name="Google Shape;910;p38"/>
            <p:cNvSpPr txBox="1"/>
            <p:nvPr/>
          </p:nvSpPr>
          <p:spPr>
            <a:xfrm>
              <a:off x="426784" y="1261622"/>
              <a:ext cx="2890105" cy="636189"/>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600"/>
                <a:buFont typeface="Arial"/>
                <a:buNone/>
              </a:pPr>
              <a:r>
                <a:rPr lang="en-US" sz="3600" b="1" i="0" u="none" strike="noStrike" cap="none">
                  <a:solidFill>
                    <a:srgbClr val="E5E6EE"/>
                  </a:solidFill>
                  <a:latin typeface="Arial"/>
                  <a:ea typeface="Arial"/>
                  <a:cs typeface="Arial"/>
                  <a:sym typeface="Arial"/>
                </a:rPr>
                <a:t>You will be dealing with individuals in vulnerable positions. </a:t>
              </a:r>
              <a:endParaRPr sz="1400" b="0" i="0" u="none" strike="noStrike" cap="none">
                <a:solidFill>
                  <a:srgbClr val="000000"/>
                </a:solidFill>
                <a:latin typeface="Arial"/>
                <a:ea typeface="Arial"/>
                <a:cs typeface="Arial"/>
                <a:sym typeface="Arial"/>
              </a:endParaRPr>
            </a:p>
          </p:txBody>
        </p:sp>
      </p:grpSp>
      <p:grpSp>
        <p:nvGrpSpPr>
          <p:cNvPr id="911" name="Google Shape;911;p38"/>
          <p:cNvGrpSpPr/>
          <p:nvPr/>
        </p:nvGrpSpPr>
        <p:grpSpPr>
          <a:xfrm>
            <a:off x="1213161" y="8581424"/>
            <a:ext cx="15861951" cy="2127786"/>
            <a:chOff x="535817" y="1106182"/>
            <a:chExt cx="2658275" cy="1220331"/>
          </a:xfrm>
        </p:grpSpPr>
        <p:sp>
          <p:nvSpPr>
            <p:cNvPr id="912" name="Google Shape;912;p38"/>
            <p:cNvSpPr/>
            <p:nvPr/>
          </p:nvSpPr>
          <p:spPr>
            <a:xfrm>
              <a:off x="535817" y="1106182"/>
              <a:ext cx="2658229" cy="1220331"/>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13" name="Google Shape;913;p38"/>
            <p:cNvSpPr txBox="1"/>
            <p:nvPr/>
          </p:nvSpPr>
          <p:spPr>
            <a:xfrm>
              <a:off x="601792" y="1335072"/>
              <a:ext cx="2592300" cy="762551"/>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600"/>
                <a:buFont typeface="Arial"/>
                <a:buNone/>
              </a:pPr>
              <a:r>
                <a:rPr lang="en-US" sz="3600" b="1" i="0" u="none" strike="noStrike" cap="none" dirty="0">
                  <a:solidFill>
                    <a:srgbClr val="E5E6EE"/>
                  </a:solidFill>
                  <a:latin typeface="Arial"/>
                  <a:ea typeface="Arial"/>
                  <a:cs typeface="Arial"/>
                  <a:sym typeface="Arial"/>
                </a:rPr>
                <a:t>Volunteer Release Document-Paper can be found at:</a:t>
              </a:r>
              <a:br>
                <a:rPr lang="en-US" sz="3600" b="1" i="0" u="none" strike="noStrike" cap="none" dirty="0">
                  <a:solidFill>
                    <a:srgbClr val="E5E6EE"/>
                  </a:solidFill>
                  <a:latin typeface="Arial"/>
                  <a:ea typeface="Arial"/>
                  <a:cs typeface="Arial"/>
                  <a:sym typeface="Arial"/>
                </a:rPr>
              </a:br>
              <a:r>
                <a:rPr lang="en-US" sz="3600" b="1" i="0" u="none" strike="noStrike" cap="none" dirty="0">
                  <a:solidFill>
                    <a:srgbClr val="E5E6EE"/>
                  </a:solidFill>
                  <a:latin typeface="Arial"/>
                  <a:ea typeface="Arial"/>
                  <a:cs typeface="Arial"/>
                  <a:sym typeface="Arial"/>
                </a:rPr>
                <a:t> </a:t>
              </a:r>
              <a:r>
                <a:rPr lang="en-US" sz="3600" b="1" i="0" u="none" strike="noStrike" cap="none" dirty="0">
                  <a:solidFill>
                    <a:srgbClr val="E5E6EE"/>
                  </a:solidFill>
                  <a:latin typeface="Arial"/>
                  <a:ea typeface="Arial"/>
                  <a:cs typeface="Arial"/>
                  <a:sym typeface="Arial"/>
                  <a:hlinkClick r:id="rId3"/>
                </a:rPr>
                <a:t>https://moboscoc.org/resources/point-in-time-count-resources/</a:t>
              </a:r>
              <a:r>
                <a:rPr lang="en-US" sz="3600" b="1" i="0" u="none" strike="noStrike" cap="none" dirty="0">
                  <a:solidFill>
                    <a:srgbClr val="E5E6EE"/>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grpSp>
      <p:sp>
        <p:nvSpPr>
          <p:cNvPr id="914" name="Google Shape;914;p38"/>
          <p:cNvSpPr txBox="1"/>
          <p:nvPr/>
        </p:nvSpPr>
        <p:spPr>
          <a:xfrm>
            <a:off x="9156262" y="3551196"/>
            <a:ext cx="7606112" cy="2215991"/>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4000"/>
              <a:buFont typeface="Arial"/>
              <a:buNone/>
            </a:pPr>
            <a:r>
              <a:rPr lang="en-US" sz="4000" b="1" i="0" u="none" strike="noStrike" cap="none" dirty="0">
                <a:solidFill>
                  <a:srgbClr val="3F3151"/>
                </a:solidFill>
                <a:latin typeface="Arial"/>
                <a:ea typeface="Arial"/>
                <a:cs typeface="Arial"/>
                <a:sym typeface="Arial"/>
              </a:rPr>
              <a:t>All PIT Count volunteers must sign the ‘Volunteer Release and Confidentiality Agreement’</a:t>
            </a:r>
            <a:endParaRPr sz="1400" b="0" i="0" u="none" strike="noStrike" cap="none" dirty="0">
              <a:solidFill>
                <a:srgbClr val="000000"/>
              </a:solidFill>
              <a:latin typeface="Arial"/>
              <a:ea typeface="Arial"/>
              <a:cs typeface="Arial"/>
              <a:sym typeface="Arial"/>
            </a:endParaRPr>
          </a:p>
        </p:txBody>
      </p:sp>
      <p:grpSp>
        <p:nvGrpSpPr>
          <p:cNvPr id="915" name="Google Shape;915;p38"/>
          <p:cNvGrpSpPr/>
          <p:nvPr/>
        </p:nvGrpSpPr>
        <p:grpSpPr>
          <a:xfrm>
            <a:off x="15060598" y="-68431"/>
            <a:ext cx="3227297" cy="3085741"/>
            <a:chOff x="0" y="0"/>
            <a:chExt cx="849982" cy="812700"/>
          </a:xfrm>
        </p:grpSpPr>
        <p:sp>
          <p:nvSpPr>
            <p:cNvPr id="916" name="Google Shape;916;p3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17" name="Google Shape;917;p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18" name="Google Shape;918;p3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922"/>
        <p:cNvGrpSpPr/>
        <p:nvPr/>
      </p:nvGrpSpPr>
      <p:grpSpPr>
        <a:xfrm>
          <a:off x="0" y="0"/>
          <a:ext cx="0" cy="0"/>
          <a:chOff x="0" y="0"/>
          <a:chExt cx="0" cy="0"/>
        </a:xfrm>
      </p:grpSpPr>
      <p:grpSp>
        <p:nvGrpSpPr>
          <p:cNvPr id="923" name="Google Shape;923;p39"/>
          <p:cNvGrpSpPr/>
          <p:nvPr/>
        </p:nvGrpSpPr>
        <p:grpSpPr>
          <a:xfrm>
            <a:off x="1208423" y="6773279"/>
            <a:ext cx="3227297" cy="3085741"/>
            <a:chOff x="0" y="0"/>
            <a:chExt cx="849982" cy="812700"/>
          </a:xfrm>
        </p:grpSpPr>
        <p:sp>
          <p:nvSpPr>
            <p:cNvPr id="924" name="Google Shape;924;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25" name="Google Shape;925;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6" name="Google Shape;926;p39"/>
          <p:cNvGrpSpPr/>
          <p:nvPr/>
        </p:nvGrpSpPr>
        <p:grpSpPr>
          <a:xfrm>
            <a:off x="1208423" y="5106386"/>
            <a:ext cx="3227297" cy="3085741"/>
            <a:chOff x="0" y="0"/>
            <a:chExt cx="849982" cy="812700"/>
          </a:xfrm>
        </p:grpSpPr>
        <p:sp>
          <p:nvSpPr>
            <p:cNvPr id="927" name="Google Shape;927;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28" name="Google Shape;928;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9" name="Google Shape;929;p39"/>
          <p:cNvGrpSpPr/>
          <p:nvPr/>
        </p:nvGrpSpPr>
        <p:grpSpPr>
          <a:xfrm>
            <a:off x="1208423" y="3444236"/>
            <a:ext cx="3227297" cy="3085741"/>
            <a:chOff x="0" y="0"/>
            <a:chExt cx="849982" cy="812700"/>
          </a:xfrm>
        </p:grpSpPr>
        <p:sp>
          <p:nvSpPr>
            <p:cNvPr id="930" name="Google Shape;930;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31" name="Google Shape;931;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2" name="Google Shape;932;p39"/>
          <p:cNvGrpSpPr/>
          <p:nvPr/>
        </p:nvGrpSpPr>
        <p:grpSpPr>
          <a:xfrm>
            <a:off x="1208423" y="1763036"/>
            <a:ext cx="3227297" cy="3085741"/>
            <a:chOff x="0" y="0"/>
            <a:chExt cx="849982" cy="812700"/>
          </a:xfrm>
        </p:grpSpPr>
        <p:sp>
          <p:nvSpPr>
            <p:cNvPr id="933" name="Google Shape;933;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34" name="Google Shape;934;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5" name="Google Shape;935;p39"/>
          <p:cNvGrpSpPr/>
          <p:nvPr/>
        </p:nvGrpSpPr>
        <p:grpSpPr>
          <a:xfrm>
            <a:off x="-82477" y="-230145"/>
            <a:ext cx="3085741" cy="3085741"/>
            <a:chOff x="0" y="0"/>
            <a:chExt cx="812700" cy="812700"/>
          </a:xfrm>
        </p:grpSpPr>
        <p:sp>
          <p:nvSpPr>
            <p:cNvPr id="936" name="Google Shape;936;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937" name="Google Shape;937;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8" name="Google Shape;938;p39"/>
          <p:cNvGrpSpPr/>
          <p:nvPr/>
        </p:nvGrpSpPr>
        <p:grpSpPr>
          <a:xfrm>
            <a:off x="530072" y="397176"/>
            <a:ext cx="1409059" cy="1409059"/>
            <a:chOff x="0" y="0"/>
            <a:chExt cx="812700" cy="812700"/>
          </a:xfrm>
        </p:grpSpPr>
        <p:sp>
          <p:nvSpPr>
            <p:cNvPr id="939" name="Google Shape;939;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940" name="Google Shape;940;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1" name="Google Shape;941;p39"/>
          <p:cNvGrpSpPr/>
          <p:nvPr/>
        </p:nvGrpSpPr>
        <p:grpSpPr>
          <a:xfrm>
            <a:off x="17303677" y="1"/>
            <a:ext cx="3085741" cy="3085741"/>
            <a:chOff x="0" y="0"/>
            <a:chExt cx="812700" cy="812700"/>
          </a:xfrm>
        </p:grpSpPr>
        <p:sp>
          <p:nvSpPr>
            <p:cNvPr id="942" name="Google Shape;942;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943" name="Google Shape;943;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4" name="Google Shape;944;p39"/>
          <p:cNvGrpSpPr/>
          <p:nvPr/>
        </p:nvGrpSpPr>
        <p:grpSpPr>
          <a:xfrm>
            <a:off x="17303675" y="608196"/>
            <a:ext cx="1409059" cy="1409059"/>
            <a:chOff x="0" y="0"/>
            <a:chExt cx="812700" cy="812700"/>
          </a:xfrm>
        </p:grpSpPr>
        <p:sp>
          <p:nvSpPr>
            <p:cNvPr id="945" name="Google Shape;945;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946" name="Google Shape;946;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7" name="Google Shape;947;p39"/>
          <p:cNvSpPr txBox="1"/>
          <p:nvPr/>
        </p:nvSpPr>
        <p:spPr>
          <a:xfrm>
            <a:off x="6865004" y="2874903"/>
            <a:ext cx="10965600" cy="13295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Service Based Count</a:t>
            </a:r>
            <a:endParaRPr sz="1400" b="1" i="0" u="none" strike="noStrike" cap="none">
              <a:solidFill>
                <a:schemeClr val="lt1"/>
              </a:solidFill>
              <a:latin typeface="Arial"/>
              <a:ea typeface="Arial"/>
              <a:cs typeface="Arial"/>
              <a:sym typeface="Arial"/>
            </a:endParaRPr>
          </a:p>
        </p:txBody>
      </p:sp>
      <p:sp>
        <p:nvSpPr>
          <p:cNvPr id="948" name="Google Shape;948;p39"/>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949" name="Google Shape;949;p39"/>
          <p:cNvSpPr txBox="1"/>
          <p:nvPr/>
        </p:nvSpPr>
        <p:spPr>
          <a:xfrm>
            <a:off x="1208423" y="5408739"/>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latin typeface="Arial"/>
                <a:ea typeface="Arial"/>
                <a:cs typeface="Arial"/>
                <a:sym typeface="Arial"/>
              </a:rPr>
              <a:t>Service Based Count </a:t>
            </a:r>
            <a:endParaRPr sz="1400" b="1" i="0" u="none" strike="noStrike" cap="none">
              <a:solidFill>
                <a:srgbClr val="000000"/>
              </a:solidFill>
              <a:latin typeface="Arial"/>
              <a:ea typeface="Arial"/>
              <a:cs typeface="Arial"/>
              <a:sym typeface="Arial"/>
            </a:endParaRPr>
          </a:p>
        </p:txBody>
      </p:sp>
      <p:sp>
        <p:nvSpPr>
          <p:cNvPr id="950" name="Google Shape;950;p39"/>
          <p:cNvSpPr txBox="1"/>
          <p:nvPr/>
        </p:nvSpPr>
        <p:spPr>
          <a:xfrm>
            <a:off x="1208423" y="3753929"/>
            <a:ext cx="3227400" cy="5539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951" name="Google Shape;951;p39"/>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952" name="Google Shape;952;p39"/>
          <p:cNvGrpSpPr/>
          <p:nvPr/>
        </p:nvGrpSpPr>
        <p:grpSpPr>
          <a:xfrm>
            <a:off x="1227123" y="8440304"/>
            <a:ext cx="3227297" cy="3085741"/>
            <a:chOff x="0" y="0"/>
            <a:chExt cx="849982" cy="812700"/>
          </a:xfrm>
        </p:grpSpPr>
        <p:sp>
          <p:nvSpPr>
            <p:cNvPr id="953" name="Google Shape;953;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54" name="Google Shape;954;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55" name="Google Shape;955;p39"/>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956" name="Google Shape;956;p39"/>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dirty="0">
                <a:solidFill>
                  <a:srgbClr val="C9DAF8"/>
                </a:solidFill>
                <a:latin typeface="Calibri"/>
                <a:ea typeface="Calibri"/>
                <a:cs typeface="Calibri"/>
                <a:sym typeface="Calibri"/>
              </a:rPr>
              <a:t>What?</a:t>
            </a: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dirty="0">
                <a:solidFill>
                  <a:srgbClr val="C9DAF8"/>
                </a:solidFill>
                <a:latin typeface="Calibri"/>
                <a:ea typeface="Calibri"/>
                <a:cs typeface="Calibri"/>
                <a:sym typeface="Calibri"/>
              </a:rPr>
              <a:t>When?</a:t>
            </a:r>
          </a:p>
          <a:p>
            <a:pPr algn="r">
              <a:lnSpc>
                <a:spcPct val="90000"/>
              </a:lnSpc>
              <a:spcBef>
                <a:spcPts val="1000"/>
              </a:spcBef>
              <a:buSzPts val="4900"/>
            </a:pPr>
            <a:r>
              <a:rPr lang="en-US" sz="4900" b="1" i="0" u="none" strike="noStrike" cap="none" dirty="0">
                <a:solidFill>
                  <a:srgbClr val="C9DAF8"/>
                </a:solidFill>
                <a:latin typeface="Calibri"/>
                <a:ea typeface="Calibri"/>
                <a:cs typeface="Calibri"/>
                <a:sym typeface="Calibri"/>
              </a:rPr>
              <a:t>Using the Priority List</a:t>
            </a: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dirty="0">
                <a:solidFill>
                  <a:srgbClr val="C9DAF8"/>
                </a:solidFill>
                <a:latin typeface="Calibri"/>
                <a:ea typeface="Calibri"/>
                <a:cs typeface="Calibri"/>
                <a:sym typeface="Calibri"/>
              </a:rPr>
              <a:t>Where?</a:t>
            </a:r>
            <a:endParaRPr sz="4900" b="1" i="0" u="none" strike="noStrike" cap="none" dirty="0">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dirty="0">
                <a:solidFill>
                  <a:srgbClr val="C9DAF8"/>
                </a:solidFill>
                <a:latin typeface="Calibri"/>
                <a:ea typeface="Calibri"/>
                <a:cs typeface="Calibri"/>
                <a:sym typeface="Calibri"/>
              </a:rPr>
              <a:t>How To Follow Up?</a:t>
            </a:r>
            <a:endParaRPr sz="4900" b="1" i="0" u="none" strike="noStrike" cap="none" dirty="0">
              <a:solidFill>
                <a:srgbClr val="C9DAF8"/>
              </a:solidFill>
              <a:latin typeface="Calibri"/>
              <a:ea typeface="Calibri"/>
              <a:cs typeface="Calibri"/>
              <a:sym typeface="Calibri"/>
            </a:endParaRPr>
          </a:p>
        </p:txBody>
      </p:sp>
      <p:sp>
        <p:nvSpPr>
          <p:cNvPr id="957" name="Google Shape;957;p39"/>
          <p:cNvSpPr/>
          <p:nvPr/>
        </p:nvSpPr>
        <p:spPr>
          <a:xfrm>
            <a:off x="257767" y="5408739"/>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961"/>
        <p:cNvGrpSpPr/>
        <p:nvPr/>
      </p:nvGrpSpPr>
      <p:grpSpPr>
        <a:xfrm>
          <a:off x="0" y="0"/>
          <a:ext cx="0" cy="0"/>
          <a:chOff x="0" y="0"/>
          <a:chExt cx="0" cy="0"/>
        </a:xfrm>
      </p:grpSpPr>
      <p:grpSp>
        <p:nvGrpSpPr>
          <p:cNvPr id="962" name="Google Shape;962;p40"/>
          <p:cNvGrpSpPr/>
          <p:nvPr/>
        </p:nvGrpSpPr>
        <p:grpSpPr>
          <a:xfrm>
            <a:off x="10079446" y="3759154"/>
            <a:ext cx="3086098" cy="3086104"/>
            <a:chOff x="0" y="0"/>
            <a:chExt cx="812800" cy="812800"/>
          </a:xfrm>
        </p:grpSpPr>
        <p:sp>
          <p:nvSpPr>
            <p:cNvPr id="963" name="Google Shape;963;p40"/>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txBody>
            <a:bodyPr/>
            <a:lstStyle/>
            <a:p>
              <a:endParaRPr lang="en-US"/>
            </a:p>
          </p:txBody>
        </p:sp>
        <p:sp>
          <p:nvSpPr>
            <p:cNvPr id="964" name="Google Shape;964;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65" name="Google Shape;965;p40"/>
          <p:cNvGrpSpPr/>
          <p:nvPr/>
        </p:nvGrpSpPr>
        <p:grpSpPr>
          <a:xfrm>
            <a:off x="10079446" y="7000060"/>
            <a:ext cx="3086120" cy="3086120"/>
            <a:chOff x="0" y="0"/>
            <a:chExt cx="812800" cy="812800"/>
          </a:xfrm>
        </p:grpSpPr>
        <p:sp>
          <p:nvSpPr>
            <p:cNvPr id="966" name="Google Shape;966;p40"/>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txBody>
            <a:bodyPr/>
            <a:lstStyle/>
            <a:p>
              <a:endParaRPr lang="en-US"/>
            </a:p>
          </p:txBody>
        </p:sp>
        <p:sp>
          <p:nvSpPr>
            <p:cNvPr id="967" name="Google Shape;967;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68" name="Google Shape;968;p40"/>
          <p:cNvGrpSpPr/>
          <p:nvPr/>
        </p:nvGrpSpPr>
        <p:grpSpPr>
          <a:xfrm>
            <a:off x="9891378" y="3759154"/>
            <a:ext cx="3086136" cy="3086104"/>
            <a:chOff x="0" y="0"/>
            <a:chExt cx="812800" cy="812800"/>
          </a:xfrm>
        </p:grpSpPr>
        <p:sp>
          <p:nvSpPr>
            <p:cNvPr id="969" name="Google Shape;969;p40"/>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txBody>
            <a:bodyPr/>
            <a:lstStyle/>
            <a:p>
              <a:endParaRPr lang="en-US"/>
            </a:p>
          </p:txBody>
        </p:sp>
        <p:sp>
          <p:nvSpPr>
            <p:cNvPr id="970" name="Google Shape;970;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1" name="Google Shape;971;p40"/>
          <p:cNvSpPr txBox="1"/>
          <p:nvPr/>
        </p:nvSpPr>
        <p:spPr>
          <a:xfrm>
            <a:off x="9891378" y="1035004"/>
            <a:ext cx="7679130"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What is “Service Based Count” ? </a:t>
            </a:r>
            <a:endParaRPr sz="1400" b="0" i="0" u="none" strike="noStrike" cap="none">
              <a:solidFill>
                <a:srgbClr val="000000"/>
              </a:solidFill>
              <a:latin typeface="Arial"/>
              <a:ea typeface="Arial"/>
              <a:cs typeface="Arial"/>
              <a:sym typeface="Arial"/>
            </a:endParaRPr>
          </a:p>
        </p:txBody>
      </p:sp>
      <p:sp>
        <p:nvSpPr>
          <p:cNvPr id="972" name="Google Shape;972;p40"/>
          <p:cNvSpPr txBox="1"/>
          <p:nvPr/>
        </p:nvSpPr>
        <p:spPr>
          <a:xfrm>
            <a:off x="9891379" y="4420844"/>
            <a:ext cx="8208600" cy="2478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300" b="0" i="0" u="none" strike="noStrike" cap="none">
                <a:solidFill>
                  <a:srgbClr val="462D78"/>
                </a:solidFill>
                <a:latin typeface="Arial"/>
                <a:ea typeface="Arial"/>
                <a:cs typeface="Arial"/>
                <a:sym typeface="Arial"/>
              </a:rPr>
              <a:t>The Service Based Count takes place after the night of the count closes. The “Street” Count focuses on the night of the designated count from 5 pm to 7 am. After 7 am and 7 days after the night of the count is the time period of the Service Based Counting. Interviews and surveys continue, focusing on where the client was on the night of the PITC. </a:t>
            </a:r>
            <a:endParaRPr sz="1600" b="0" i="0" u="none" strike="noStrike" cap="none">
              <a:solidFill>
                <a:srgbClr val="000000"/>
              </a:solidFill>
              <a:latin typeface="Arial"/>
              <a:ea typeface="Arial"/>
              <a:cs typeface="Arial"/>
              <a:sym typeface="Arial"/>
            </a:endParaRPr>
          </a:p>
        </p:txBody>
      </p:sp>
      <p:sp>
        <p:nvSpPr>
          <p:cNvPr id="973" name="Google Shape;973;p40"/>
          <p:cNvSpPr txBox="1"/>
          <p:nvPr/>
        </p:nvSpPr>
        <p:spPr>
          <a:xfrm>
            <a:off x="9891378" y="7677708"/>
            <a:ext cx="7368000" cy="2142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400" b="0" i="0" u="none" strike="noStrike" cap="none">
                <a:solidFill>
                  <a:srgbClr val="462D78"/>
                </a:solidFill>
                <a:latin typeface="Arial"/>
                <a:ea typeface="Arial"/>
                <a:cs typeface="Arial"/>
                <a:sym typeface="Arial"/>
              </a:rPr>
              <a:t>Often the Service Based Count is executed through events. From Project Homeless Connect to simple coffee and doughnuts, organizations invite clients to events to gain services, resources and complete the PITC survey </a:t>
            </a:r>
            <a:endParaRPr sz="1700" b="0" i="0" u="none" strike="noStrike" cap="none">
              <a:solidFill>
                <a:srgbClr val="000000"/>
              </a:solidFill>
              <a:latin typeface="Arial"/>
              <a:ea typeface="Arial"/>
              <a:cs typeface="Arial"/>
              <a:sym typeface="Arial"/>
            </a:endParaRPr>
          </a:p>
        </p:txBody>
      </p:sp>
      <p:sp>
        <p:nvSpPr>
          <p:cNvPr id="974" name="Google Shape;974;p40"/>
          <p:cNvSpPr txBox="1"/>
          <p:nvPr/>
        </p:nvSpPr>
        <p:spPr>
          <a:xfrm>
            <a:off x="10079446" y="3877422"/>
            <a:ext cx="3041337"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It’s a Time Period </a:t>
            </a:r>
            <a:endParaRPr sz="1400" b="0" i="0" u="none" strike="noStrike" cap="none">
              <a:solidFill>
                <a:srgbClr val="000000"/>
              </a:solidFill>
              <a:latin typeface="Arial"/>
              <a:ea typeface="Arial"/>
              <a:cs typeface="Arial"/>
              <a:sym typeface="Arial"/>
            </a:endParaRPr>
          </a:p>
        </p:txBody>
      </p:sp>
      <p:sp>
        <p:nvSpPr>
          <p:cNvPr id="975" name="Google Shape;975;p40"/>
          <p:cNvSpPr txBox="1"/>
          <p:nvPr/>
        </p:nvSpPr>
        <p:spPr>
          <a:xfrm>
            <a:off x="10079446" y="7194527"/>
            <a:ext cx="3041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It is Events</a:t>
            </a:r>
            <a:endParaRPr sz="1400" b="0" i="0" u="none" strike="noStrike" cap="none">
              <a:solidFill>
                <a:srgbClr val="000000"/>
              </a:solidFill>
              <a:latin typeface="Arial"/>
              <a:ea typeface="Arial"/>
              <a:cs typeface="Arial"/>
              <a:sym typeface="Arial"/>
            </a:endParaRPr>
          </a:p>
        </p:txBody>
      </p:sp>
      <p:sp>
        <p:nvSpPr>
          <p:cNvPr id="976" name="Google Shape;976;p40"/>
          <p:cNvSpPr/>
          <p:nvPr/>
        </p:nvSpPr>
        <p:spPr>
          <a:xfrm>
            <a:off x="591337" y="2584866"/>
            <a:ext cx="8731308" cy="5998746"/>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nvGrpSpPr>
          <p:cNvPr id="977" name="Google Shape;977;p40"/>
          <p:cNvGrpSpPr/>
          <p:nvPr/>
        </p:nvGrpSpPr>
        <p:grpSpPr>
          <a:xfrm>
            <a:off x="15060598" y="11"/>
            <a:ext cx="3227297" cy="3085741"/>
            <a:chOff x="0" y="0"/>
            <a:chExt cx="849982" cy="812700"/>
          </a:xfrm>
        </p:grpSpPr>
        <p:sp>
          <p:nvSpPr>
            <p:cNvPr id="978" name="Google Shape;978;p4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79" name="Google Shape;979;p4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80" name="Google Shape;980;p40"/>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984"/>
        <p:cNvGrpSpPr/>
        <p:nvPr/>
      </p:nvGrpSpPr>
      <p:grpSpPr>
        <a:xfrm>
          <a:off x="0" y="0"/>
          <a:ext cx="0" cy="0"/>
          <a:chOff x="0" y="0"/>
          <a:chExt cx="0" cy="0"/>
        </a:xfrm>
      </p:grpSpPr>
      <p:sp>
        <p:nvSpPr>
          <p:cNvPr id="985" name="Google Shape;985;p41"/>
          <p:cNvSpPr txBox="1"/>
          <p:nvPr/>
        </p:nvSpPr>
        <p:spPr>
          <a:xfrm>
            <a:off x="9891378" y="1035004"/>
            <a:ext cx="7679130"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The Rundown: </a:t>
            </a:r>
            <a:endParaRPr sz="1400" b="0" i="0" u="none" strike="noStrike" cap="none">
              <a:solidFill>
                <a:srgbClr val="000000"/>
              </a:solidFill>
              <a:latin typeface="Arial"/>
              <a:ea typeface="Arial"/>
              <a:cs typeface="Arial"/>
              <a:sym typeface="Arial"/>
            </a:endParaRPr>
          </a:p>
        </p:txBody>
      </p:sp>
      <p:sp>
        <p:nvSpPr>
          <p:cNvPr id="986" name="Google Shape;986;p41"/>
          <p:cNvSpPr txBox="1"/>
          <p:nvPr/>
        </p:nvSpPr>
        <p:spPr>
          <a:xfrm>
            <a:off x="9626667" y="2584866"/>
            <a:ext cx="8208552" cy="5687711"/>
          </a:xfrm>
          <a:prstGeom prst="rect">
            <a:avLst/>
          </a:prstGeom>
          <a:noFill/>
          <a:ln>
            <a:noFill/>
          </a:ln>
        </p:spPr>
        <p:txBody>
          <a:bodyPr spcFirstLastPara="1" wrap="square" lIns="0" tIns="0" rIns="0" bIns="0" anchor="t" anchorCtr="0">
            <a:spAutoFit/>
          </a:bodyPr>
          <a:lstStyle/>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Often utilized by organizations that do not provide overnight beds but may work with people experiencing homelessness</a:t>
            </a:r>
            <a:endParaRPr sz="1400" b="0" i="0" u="none" strike="noStrike" cap="none">
              <a:solidFill>
                <a:srgbClr val="000000"/>
              </a:solidFill>
              <a:latin typeface="Arial"/>
              <a:ea typeface="Arial"/>
              <a:cs typeface="Arial"/>
              <a:sym typeface="Arial"/>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Service based count is unlikely to count persons who are unable or unwilling to access services</a:t>
            </a:r>
            <a:endParaRPr sz="1400" b="0" i="0" u="none" strike="noStrike" cap="none">
              <a:solidFill>
                <a:srgbClr val="000000"/>
              </a:solidFill>
              <a:latin typeface="Arial"/>
              <a:ea typeface="Arial"/>
              <a:cs typeface="Arial"/>
              <a:sym typeface="Arial"/>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May only be conducted in 7 days following the count</a:t>
            </a:r>
            <a:endParaRPr sz="1400" b="0" i="0" u="none" strike="noStrike" cap="none">
              <a:solidFill>
                <a:srgbClr val="000000"/>
              </a:solidFill>
              <a:latin typeface="Arial"/>
              <a:ea typeface="Arial"/>
              <a:cs typeface="Arial"/>
              <a:sym typeface="Arial"/>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Must include an interview that confirms the person was homeless o</a:t>
            </a:r>
            <a:r>
              <a:rPr lang="en-US" sz="2800" b="0" i="1" u="none" strike="noStrike" cap="none">
                <a:solidFill>
                  <a:srgbClr val="462D78"/>
                </a:solidFill>
                <a:latin typeface="Arial"/>
                <a:ea typeface="Arial"/>
                <a:cs typeface="Arial"/>
                <a:sym typeface="Arial"/>
              </a:rPr>
              <a:t>n the night of the count</a:t>
            </a:r>
            <a:endParaRPr sz="1400" b="0" i="0" u="none" strike="noStrike" cap="none">
              <a:solidFill>
                <a:srgbClr val="000000"/>
              </a:solidFill>
              <a:latin typeface="Arial"/>
              <a:ea typeface="Arial"/>
              <a:cs typeface="Arial"/>
              <a:sym typeface="Arial"/>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CE leads should make use of the PL to confirm status of individuals on the night of the count.</a:t>
            </a:r>
            <a:endParaRPr sz="1400" b="0" i="0" u="none" strike="noStrike" cap="none">
              <a:solidFill>
                <a:srgbClr val="000000"/>
              </a:solidFill>
              <a:latin typeface="Arial"/>
              <a:ea typeface="Arial"/>
              <a:cs typeface="Arial"/>
              <a:sym typeface="Arial"/>
            </a:endParaRPr>
          </a:p>
        </p:txBody>
      </p:sp>
      <p:sp>
        <p:nvSpPr>
          <p:cNvPr id="987" name="Google Shape;987;p41"/>
          <p:cNvSpPr/>
          <p:nvPr/>
        </p:nvSpPr>
        <p:spPr>
          <a:xfrm>
            <a:off x="591337" y="2584866"/>
            <a:ext cx="8731308" cy="5998746"/>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nvGrpSpPr>
          <p:cNvPr id="988" name="Google Shape;988;p41"/>
          <p:cNvGrpSpPr/>
          <p:nvPr/>
        </p:nvGrpSpPr>
        <p:grpSpPr>
          <a:xfrm>
            <a:off x="15060598" y="11"/>
            <a:ext cx="3227297" cy="3085741"/>
            <a:chOff x="0" y="0"/>
            <a:chExt cx="849982" cy="812700"/>
          </a:xfrm>
        </p:grpSpPr>
        <p:sp>
          <p:nvSpPr>
            <p:cNvPr id="989" name="Google Shape;989;p4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990" name="Google Shape;990;p4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1" name="Google Shape;991;p41"/>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995"/>
        <p:cNvGrpSpPr/>
        <p:nvPr/>
      </p:nvGrpSpPr>
      <p:grpSpPr>
        <a:xfrm>
          <a:off x="0" y="0"/>
          <a:ext cx="0" cy="0"/>
          <a:chOff x="0" y="0"/>
          <a:chExt cx="0" cy="0"/>
        </a:xfrm>
      </p:grpSpPr>
      <p:sp>
        <p:nvSpPr>
          <p:cNvPr id="996" name="Google Shape;996;p42"/>
          <p:cNvSpPr txBox="1"/>
          <p:nvPr/>
        </p:nvSpPr>
        <p:spPr>
          <a:xfrm>
            <a:off x="425068" y="46615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Use of the Priority List for the Count </a:t>
            </a:r>
            <a:endParaRPr sz="1400" b="0" i="0" u="none" strike="noStrike" cap="none">
              <a:solidFill>
                <a:srgbClr val="000000"/>
              </a:solidFill>
              <a:latin typeface="Arial"/>
              <a:ea typeface="Arial"/>
              <a:cs typeface="Arial"/>
              <a:sym typeface="Arial"/>
            </a:endParaRPr>
          </a:p>
        </p:txBody>
      </p:sp>
      <p:sp>
        <p:nvSpPr>
          <p:cNvPr id="997" name="Google Shape;997;p42"/>
          <p:cNvSpPr txBox="1"/>
          <p:nvPr/>
        </p:nvSpPr>
        <p:spPr>
          <a:xfrm>
            <a:off x="6054436" y="2489579"/>
            <a:ext cx="11808492"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600"/>
              <a:buFont typeface="Arial"/>
              <a:buNone/>
            </a:pPr>
            <a:r>
              <a:rPr lang="en-US" sz="3600" b="0" i="0" u="none" strike="noStrike" cap="none">
                <a:solidFill>
                  <a:srgbClr val="462D78"/>
                </a:solidFill>
                <a:latin typeface="Arial"/>
                <a:ea typeface="Arial"/>
                <a:cs typeface="Arial"/>
                <a:sym typeface="Arial"/>
              </a:rPr>
              <a:t>Regional Coordinators should contact CE Leads to make use of the PL to confirm status of individuals on the night of the count.</a:t>
            </a:r>
            <a:endParaRPr sz="1400" b="0" i="0" u="none" strike="noStrike" cap="none">
              <a:solidFill>
                <a:srgbClr val="000000"/>
              </a:solidFill>
              <a:latin typeface="Arial"/>
              <a:ea typeface="Arial"/>
              <a:cs typeface="Arial"/>
              <a:sym typeface="Arial"/>
            </a:endParaRPr>
          </a:p>
        </p:txBody>
      </p:sp>
      <p:sp>
        <p:nvSpPr>
          <p:cNvPr id="998" name="Google Shape;998;p42"/>
          <p:cNvSpPr/>
          <p:nvPr/>
        </p:nvSpPr>
        <p:spPr>
          <a:xfrm>
            <a:off x="425072" y="1812419"/>
            <a:ext cx="5075172" cy="3649679"/>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999" name="Google Shape;999;p42"/>
          <p:cNvSpPr/>
          <p:nvPr/>
        </p:nvSpPr>
        <p:spPr>
          <a:xfrm>
            <a:off x="1221174" y="5803029"/>
            <a:ext cx="7561685" cy="5355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3F3151"/>
                </a:solidFill>
                <a:latin typeface="Arial"/>
                <a:ea typeface="Arial"/>
                <a:cs typeface="Arial"/>
                <a:sym typeface="Arial"/>
              </a:rPr>
              <a:t>Ways to make use of the PL for PITC: </a:t>
            </a:r>
            <a:endParaRPr sz="1400" b="0" i="0" u="none" strike="noStrike" cap="none">
              <a:solidFill>
                <a:srgbClr val="000000"/>
              </a:solidFill>
              <a:latin typeface="Arial"/>
              <a:ea typeface="Arial"/>
              <a:cs typeface="Arial"/>
              <a:sym typeface="Arial"/>
            </a:endParaRPr>
          </a:p>
        </p:txBody>
      </p:sp>
      <p:sp>
        <p:nvSpPr>
          <p:cNvPr id="1000" name="Google Shape;1000;p42"/>
          <p:cNvSpPr/>
          <p:nvPr/>
        </p:nvSpPr>
        <p:spPr>
          <a:xfrm>
            <a:off x="678105" y="6679492"/>
            <a:ext cx="15882874" cy="2718693"/>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00000"/>
              </a:buClr>
              <a:buSzPts val="3200"/>
              <a:buFont typeface="Arial"/>
              <a:buChar char="•"/>
            </a:pPr>
            <a:r>
              <a:rPr lang="en-US" sz="3200" b="0" i="0" u="none" strike="noStrike" cap="none" dirty="0">
                <a:solidFill>
                  <a:srgbClr val="3F3151"/>
                </a:solidFill>
                <a:latin typeface="Arial"/>
                <a:ea typeface="Arial"/>
                <a:cs typeface="Arial"/>
                <a:sym typeface="Arial"/>
              </a:rPr>
              <a:t>Only contact individuals that are/were in an area not meant for human habitation </a:t>
            </a:r>
            <a:endParaRPr sz="14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dirty="0">
                <a:solidFill>
                  <a:srgbClr val="3F3151"/>
                </a:solidFill>
                <a:latin typeface="Arial"/>
                <a:ea typeface="Arial"/>
                <a:cs typeface="Arial"/>
                <a:sym typeface="Arial"/>
              </a:rPr>
              <a:t>Divvy up list at a regional case conferencing meeting</a:t>
            </a:r>
            <a:endParaRPr sz="1400" b="0" i="0" u="none" strike="noStrike" cap="none" dirty="0">
              <a:solidFill>
                <a:srgbClr val="000000"/>
              </a:solidFill>
              <a:latin typeface="Arial"/>
              <a:ea typeface="Arial"/>
              <a:cs typeface="Arial"/>
              <a:sym typeface="Arial"/>
            </a:endParaRPr>
          </a:p>
          <a:p>
            <a:pPr marL="457200" marR="0" lvl="4" indent="-457200" algn="l" rtl="0">
              <a:lnSpc>
                <a:spcPct val="90000"/>
              </a:lnSpc>
              <a:spcBef>
                <a:spcPts val="750"/>
              </a:spcBef>
              <a:spcAft>
                <a:spcPts val="0"/>
              </a:spcAft>
              <a:buClr>
                <a:srgbClr val="000000"/>
              </a:buClr>
              <a:buSzPts val="3200"/>
              <a:buFont typeface="Arial"/>
              <a:buChar char="•"/>
            </a:pPr>
            <a:r>
              <a:rPr lang="en-US" sz="3200" b="0" i="0" u="none" strike="noStrike" cap="none" dirty="0">
                <a:solidFill>
                  <a:srgbClr val="3F3151"/>
                </a:solidFill>
                <a:latin typeface="Arial"/>
                <a:ea typeface="Arial"/>
                <a:cs typeface="Arial"/>
                <a:sym typeface="Arial"/>
              </a:rPr>
              <a:t>Ensure that only agencies with MOUs have access to client contact and information </a:t>
            </a:r>
            <a:endParaRPr sz="14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dirty="0">
                <a:solidFill>
                  <a:srgbClr val="3F3151"/>
                </a:solidFill>
                <a:latin typeface="Arial"/>
                <a:ea typeface="Arial"/>
                <a:cs typeface="Arial"/>
                <a:sym typeface="Arial"/>
              </a:rPr>
              <a:t>Lean on agency relationships/contact with client for reach out</a:t>
            </a:r>
            <a:endParaRPr sz="14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dirty="0">
                <a:solidFill>
                  <a:srgbClr val="3F3151"/>
                </a:solidFill>
                <a:latin typeface="Arial"/>
                <a:ea typeface="Arial"/>
                <a:cs typeface="Arial"/>
                <a:sym typeface="Arial"/>
              </a:rPr>
              <a:t>Divide PL by County Leads to ensure accurate and local contact </a:t>
            </a:r>
            <a:endParaRPr sz="1400" b="0" i="0" u="none" strike="noStrike" cap="none" dirty="0">
              <a:solidFill>
                <a:srgbClr val="000000"/>
              </a:solidFill>
              <a:latin typeface="Arial"/>
              <a:ea typeface="Arial"/>
              <a:cs typeface="Arial"/>
              <a:sym typeface="Arial"/>
            </a:endParaRPr>
          </a:p>
        </p:txBody>
      </p:sp>
      <p:grpSp>
        <p:nvGrpSpPr>
          <p:cNvPr id="1001" name="Google Shape;1001;p42"/>
          <p:cNvGrpSpPr/>
          <p:nvPr/>
        </p:nvGrpSpPr>
        <p:grpSpPr>
          <a:xfrm>
            <a:off x="15060598" y="11"/>
            <a:ext cx="3227297" cy="3085741"/>
            <a:chOff x="0" y="0"/>
            <a:chExt cx="849982" cy="812700"/>
          </a:xfrm>
        </p:grpSpPr>
        <p:sp>
          <p:nvSpPr>
            <p:cNvPr id="1002" name="Google Shape;1002;p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03" name="Google Shape;1003;p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04" name="Google Shape;1004;p42"/>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08"/>
        <p:cNvGrpSpPr/>
        <p:nvPr/>
      </p:nvGrpSpPr>
      <p:grpSpPr>
        <a:xfrm>
          <a:off x="0" y="0"/>
          <a:ext cx="0" cy="0"/>
          <a:chOff x="0" y="0"/>
          <a:chExt cx="0" cy="0"/>
        </a:xfrm>
      </p:grpSpPr>
      <p:sp>
        <p:nvSpPr>
          <p:cNvPr id="1009" name="Google Shape;1009;p43"/>
          <p:cNvSpPr txBox="1"/>
          <p:nvPr/>
        </p:nvSpPr>
        <p:spPr>
          <a:xfrm>
            <a:off x="291808" y="-12330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Locations</a:t>
            </a:r>
            <a:endParaRPr sz="1400" b="0" i="0" u="none" strike="noStrike" cap="none">
              <a:solidFill>
                <a:srgbClr val="000000"/>
              </a:solidFill>
              <a:latin typeface="Arial"/>
              <a:ea typeface="Arial"/>
              <a:cs typeface="Arial"/>
              <a:sym typeface="Arial"/>
            </a:endParaRPr>
          </a:p>
        </p:txBody>
      </p:sp>
      <p:sp>
        <p:nvSpPr>
          <p:cNvPr id="1010" name="Google Shape;1010;p43"/>
          <p:cNvSpPr txBox="1"/>
          <p:nvPr/>
        </p:nvSpPr>
        <p:spPr>
          <a:xfrm>
            <a:off x="9694107" y="4442549"/>
            <a:ext cx="7320905" cy="4983928"/>
          </a:xfrm>
          <a:prstGeom prst="rect">
            <a:avLst/>
          </a:prstGeom>
          <a:noFill/>
          <a:ln>
            <a:noFill/>
          </a:ln>
        </p:spPr>
        <p:txBody>
          <a:bodyPr spcFirstLastPara="1" wrap="square" lIns="0" tIns="0" rIns="0" bIns="0" anchor="t" anchorCtr="0">
            <a:spAutoFit/>
          </a:bodyPr>
          <a:lstStyle/>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Community Action Agencies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Mainstream services locations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Libraries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Hospitals/health care settings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Day labor sites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Employment centers</a:t>
            </a:r>
            <a:endParaRPr sz="1400" b="0" i="0" u="none" strike="noStrike" cap="none">
              <a:solidFill>
                <a:srgbClr val="000000"/>
              </a:solidFill>
              <a:latin typeface="Arial"/>
              <a:ea typeface="Arial"/>
              <a:cs typeface="Arial"/>
              <a:sym typeface="Arial"/>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Churches/religious institutions</a:t>
            </a:r>
            <a:endParaRPr sz="1400" b="0" i="0" u="none" strike="noStrike" cap="none">
              <a:solidFill>
                <a:srgbClr val="000000"/>
              </a:solidFill>
              <a:latin typeface="Arial"/>
              <a:ea typeface="Arial"/>
              <a:cs typeface="Arial"/>
              <a:sym typeface="Arial"/>
            </a:endParaRPr>
          </a:p>
        </p:txBody>
      </p:sp>
      <p:sp>
        <p:nvSpPr>
          <p:cNvPr id="1011" name="Google Shape;1011;p43"/>
          <p:cNvSpPr/>
          <p:nvPr/>
        </p:nvSpPr>
        <p:spPr>
          <a:xfrm>
            <a:off x="14970787" y="1109022"/>
            <a:ext cx="2803037" cy="2510199"/>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012" name="Google Shape;1012;p43"/>
          <p:cNvSpPr/>
          <p:nvPr/>
        </p:nvSpPr>
        <p:spPr>
          <a:xfrm>
            <a:off x="700900" y="4142980"/>
            <a:ext cx="7320905" cy="5583067"/>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School districts (contact the homeless liaison)</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Drop-in centers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Street outreach teams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Soup kitchens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Warming shelters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Day shelters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Food pantries</a:t>
            </a:r>
            <a:endParaRPr sz="1400" b="0" i="0" u="none" strike="noStrike" cap="none">
              <a:solidFill>
                <a:srgbClr val="000000"/>
              </a:solidFill>
              <a:latin typeface="Arial"/>
              <a:ea typeface="Arial"/>
              <a:cs typeface="Arial"/>
              <a:sym typeface="Arial"/>
            </a:endParaRPr>
          </a:p>
        </p:txBody>
      </p:sp>
      <p:grpSp>
        <p:nvGrpSpPr>
          <p:cNvPr id="1013" name="Google Shape;1013;p43"/>
          <p:cNvGrpSpPr/>
          <p:nvPr/>
        </p:nvGrpSpPr>
        <p:grpSpPr>
          <a:xfrm>
            <a:off x="15060598" y="11"/>
            <a:ext cx="3227297" cy="3085741"/>
            <a:chOff x="0" y="0"/>
            <a:chExt cx="849982" cy="812700"/>
          </a:xfrm>
        </p:grpSpPr>
        <p:sp>
          <p:nvSpPr>
            <p:cNvPr id="1014" name="Google Shape;1014;p4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15" name="Google Shape;1015;p4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6" name="Google Shape;1016;p43"/>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017" name="Google Shape;1017;p43"/>
          <p:cNvSpPr/>
          <p:nvPr/>
        </p:nvSpPr>
        <p:spPr>
          <a:xfrm>
            <a:off x="246903" y="1115977"/>
            <a:ext cx="14768790" cy="295670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As a coordinator, you are empowered to reach out to any and all of these types of locations that may have contact with unhoused individuals.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 Encourage any interested parties to complete the training and confidentiality agreement, complete surveys with individuals and send them back to you to input online.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21"/>
        <p:cNvGrpSpPr/>
        <p:nvPr/>
      </p:nvGrpSpPr>
      <p:grpSpPr>
        <a:xfrm>
          <a:off x="0" y="0"/>
          <a:ext cx="0" cy="0"/>
          <a:chOff x="0" y="0"/>
          <a:chExt cx="0" cy="0"/>
        </a:xfrm>
      </p:grpSpPr>
      <p:sp>
        <p:nvSpPr>
          <p:cNvPr id="1022" name="Google Shape;1022;p44"/>
          <p:cNvSpPr txBox="1"/>
          <p:nvPr/>
        </p:nvSpPr>
        <p:spPr>
          <a:xfrm>
            <a:off x="291808" y="-12330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Example </a:t>
            </a:r>
            <a:endParaRPr sz="1400" b="0" i="0" u="none" strike="noStrike" cap="none">
              <a:solidFill>
                <a:srgbClr val="000000"/>
              </a:solidFill>
              <a:latin typeface="Arial"/>
              <a:ea typeface="Arial"/>
              <a:cs typeface="Arial"/>
              <a:sym typeface="Arial"/>
            </a:endParaRPr>
          </a:p>
        </p:txBody>
      </p:sp>
      <p:sp>
        <p:nvSpPr>
          <p:cNvPr id="1023" name="Google Shape;1023;p44"/>
          <p:cNvSpPr/>
          <p:nvPr/>
        </p:nvSpPr>
        <p:spPr>
          <a:xfrm>
            <a:off x="614537" y="3206122"/>
            <a:ext cx="4731295" cy="3874755"/>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024" name="Google Shape;1024;p44"/>
          <p:cNvSpPr/>
          <p:nvPr/>
        </p:nvSpPr>
        <p:spPr>
          <a:xfrm>
            <a:off x="5882787" y="2392614"/>
            <a:ext cx="12263552" cy="674030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3F3151"/>
                </a:solidFill>
                <a:latin typeface="Arial"/>
                <a:ea typeface="Arial"/>
                <a:cs typeface="Arial"/>
                <a:sym typeface="Arial"/>
              </a:rPr>
              <a:t>Volunteers know of a food pantry that takes place the last Thursday during January at a local church. A week prior to the count, they explain the purpose of the Point-in-Time Count and ask if food pantry staff would be willing to watch the training webinar and use the online survey tool to interview clients. The food pantry staff agree to survey attendees with the Point-in-Time Count survey. </a:t>
            </a:r>
            <a:endParaRPr sz="1400" b="0" i="0" u="none" strike="noStrike" cap="none">
              <a:solidFill>
                <a:srgbClr val="000000"/>
              </a:solidFill>
              <a:latin typeface="Arial"/>
              <a:ea typeface="Arial"/>
              <a:cs typeface="Arial"/>
              <a:sym typeface="Arial"/>
            </a:endParaRPr>
          </a:p>
        </p:txBody>
      </p:sp>
      <p:grpSp>
        <p:nvGrpSpPr>
          <p:cNvPr id="1025" name="Google Shape;1025;p44"/>
          <p:cNvGrpSpPr/>
          <p:nvPr/>
        </p:nvGrpSpPr>
        <p:grpSpPr>
          <a:xfrm>
            <a:off x="15060598" y="11"/>
            <a:ext cx="3227297" cy="3085741"/>
            <a:chOff x="0" y="0"/>
            <a:chExt cx="849982" cy="812700"/>
          </a:xfrm>
        </p:grpSpPr>
        <p:sp>
          <p:nvSpPr>
            <p:cNvPr id="1026" name="Google Shape;1026;p4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27" name="Google Shape;1027;p4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8" name="Google Shape;1028;p44"/>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32"/>
        <p:cNvGrpSpPr/>
        <p:nvPr/>
      </p:nvGrpSpPr>
      <p:grpSpPr>
        <a:xfrm>
          <a:off x="0" y="0"/>
          <a:ext cx="0" cy="0"/>
          <a:chOff x="0" y="0"/>
          <a:chExt cx="0" cy="0"/>
        </a:xfrm>
      </p:grpSpPr>
      <p:sp>
        <p:nvSpPr>
          <p:cNvPr id="1033" name="Google Shape;1033;p45"/>
          <p:cNvSpPr txBox="1"/>
          <p:nvPr/>
        </p:nvSpPr>
        <p:spPr>
          <a:xfrm>
            <a:off x="303025" y="21328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Follow Up – Phone </a:t>
            </a:r>
            <a:endParaRPr sz="1400" b="0" i="0" u="none" strike="noStrike" cap="none">
              <a:solidFill>
                <a:srgbClr val="000000"/>
              </a:solidFill>
              <a:latin typeface="Arial"/>
              <a:ea typeface="Arial"/>
              <a:cs typeface="Arial"/>
              <a:sym typeface="Arial"/>
            </a:endParaRPr>
          </a:p>
        </p:txBody>
      </p:sp>
      <p:sp>
        <p:nvSpPr>
          <p:cNvPr id="1034" name="Google Shape;1034;p45"/>
          <p:cNvSpPr/>
          <p:nvPr/>
        </p:nvSpPr>
        <p:spPr>
          <a:xfrm>
            <a:off x="632467" y="3923299"/>
            <a:ext cx="4731295" cy="3874755"/>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035" name="Google Shape;1035;p45"/>
          <p:cNvSpPr/>
          <p:nvPr/>
        </p:nvSpPr>
        <p:spPr>
          <a:xfrm>
            <a:off x="6024343" y="3923299"/>
            <a:ext cx="12263552" cy="5987280"/>
          </a:xfrm>
          <a:prstGeom prst="rect">
            <a:avLst/>
          </a:prstGeom>
          <a:noFill/>
          <a:ln>
            <a:noFill/>
          </a:ln>
        </p:spPr>
        <p:txBody>
          <a:bodyPr spcFirstLastPara="1" wrap="square" lIns="91425" tIns="45700" rIns="91425" bIns="45700" anchor="t" anchorCtr="0">
            <a:spAutoFit/>
          </a:bodyPr>
          <a:lstStyle/>
          <a:p>
            <a:pPr marL="685800" marR="0" lvl="0" indent="-685800" algn="l" rtl="0">
              <a:lnSpc>
                <a:spcPct val="90000"/>
              </a:lnSpc>
              <a:spcBef>
                <a:spcPts val="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Can be utilized by organizations that do not provide overnight beds contact clients during the count to confirm housing status and conduct the survey</a:t>
            </a:r>
            <a:endParaRPr sz="1400" b="0" i="0" u="none" strike="noStrike" cap="none">
              <a:solidFill>
                <a:srgbClr val="000000"/>
              </a:solidFill>
              <a:latin typeface="Arial"/>
              <a:ea typeface="Arial"/>
              <a:cs typeface="Arial"/>
              <a:sym typeface="Arial"/>
            </a:endParaRPr>
          </a:p>
          <a:p>
            <a:pPr marL="685800" marR="0" lvl="0" indent="-406400" algn="l" rtl="0">
              <a:lnSpc>
                <a:spcPct val="90000"/>
              </a:lnSpc>
              <a:spcBef>
                <a:spcPts val="750"/>
              </a:spcBef>
              <a:spcAft>
                <a:spcPts val="0"/>
              </a:spcAft>
              <a:buClr>
                <a:srgbClr val="000000"/>
              </a:buClr>
              <a:buSzPts val="4400"/>
              <a:buFont typeface="Arial"/>
              <a:buNone/>
            </a:pPr>
            <a:endParaRPr sz="4400" b="0" i="0" u="none" strike="noStrike" cap="none">
              <a:solidFill>
                <a:srgbClr val="3F3151"/>
              </a:solidFill>
              <a:latin typeface="Arial"/>
              <a:ea typeface="Arial"/>
              <a:cs typeface="Arial"/>
              <a:sym typeface="Arial"/>
            </a:endParaRPr>
          </a:p>
          <a:p>
            <a:pPr marL="685800" marR="0" lvl="0" indent="-6858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client must report they were homeless on the </a:t>
            </a:r>
            <a:r>
              <a:rPr lang="en-US" sz="4400" b="1" i="0" u="none" strike="noStrike" cap="none">
                <a:solidFill>
                  <a:srgbClr val="3F3151"/>
                </a:solidFill>
                <a:latin typeface="Arial"/>
                <a:ea typeface="Arial"/>
                <a:cs typeface="Arial"/>
                <a:sym typeface="Arial"/>
              </a:rPr>
              <a:t>night of the count </a:t>
            </a:r>
            <a:endParaRPr sz="1400" b="0" i="0" u="none" strike="noStrike" cap="none">
              <a:solidFill>
                <a:srgbClr val="000000"/>
              </a:solidFill>
              <a:latin typeface="Arial"/>
              <a:ea typeface="Arial"/>
              <a:cs typeface="Arial"/>
              <a:sym typeface="Arial"/>
            </a:endParaRPr>
          </a:p>
          <a:p>
            <a:pPr marL="685800" marR="0" lvl="0" indent="-406400" algn="l" rtl="0">
              <a:lnSpc>
                <a:spcPct val="90000"/>
              </a:lnSpc>
              <a:spcBef>
                <a:spcPts val="750"/>
              </a:spcBef>
              <a:spcAft>
                <a:spcPts val="0"/>
              </a:spcAft>
              <a:buClr>
                <a:srgbClr val="000000"/>
              </a:buClr>
              <a:buSzPts val="4400"/>
              <a:buFont typeface="Arial"/>
              <a:buNone/>
            </a:pPr>
            <a:endParaRPr sz="4400" b="0" i="0" u="none" strike="noStrike" cap="none">
              <a:solidFill>
                <a:srgbClr val="3F3151"/>
              </a:solidFill>
              <a:latin typeface="Arial"/>
              <a:ea typeface="Arial"/>
              <a:cs typeface="Arial"/>
              <a:sym typeface="Arial"/>
            </a:endParaRPr>
          </a:p>
          <a:p>
            <a:pPr marL="685800" marR="0" lvl="0" indent="-6858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Less preferred than other methods</a:t>
            </a:r>
            <a:endParaRPr sz="1400" b="0" i="0" u="none" strike="noStrike" cap="none">
              <a:solidFill>
                <a:srgbClr val="000000"/>
              </a:solidFill>
              <a:latin typeface="Arial"/>
              <a:ea typeface="Arial"/>
              <a:cs typeface="Arial"/>
              <a:sym typeface="Arial"/>
            </a:endParaRPr>
          </a:p>
        </p:txBody>
      </p:sp>
      <p:grpSp>
        <p:nvGrpSpPr>
          <p:cNvPr id="1036" name="Google Shape;1036;p45"/>
          <p:cNvGrpSpPr/>
          <p:nvPr/>
        </p:nvGrpSpPr>
        <p:grpSpPr>
          <a:xfrm>
            <a:off x="15060598" y="11"/>
            <a:ext cx="3227297" cy="3085741"/>
            <a:chOff x="0" y="0"/>
            <a:chExt cx="849982" cy="812700"/>
          </a:xfrm>
        </p:grpSpPr>
        <p:sp>
          <p:nvSpPr>
            <p:cNvPr id="1037" name="Google Shape;1037;p4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38" name="Google Shape;1038;p4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9" name="Google Shape;1039;p45"/>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040" name="Google Shape;1040;p45"/>
          <p:cNvSpPr/>
          <p:nvPr/>
        </p:nvSpPr>
        <p:spPr>
          <a:xfrm>
            <a:off x="660688" y="1542881"/>
            <a:ext cx="16884566" cy="19205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3F3151"/>
                </a:solidFill>
                <a:latin typeface="Arial"/>
                <a:ea typeface="Arial"/>
                <a:cs typeface="Arial"/>
                <a:sym typeface="Arial"/>
              </a:rPr>
              <a:t>Surveys can be completed over the phone. Coordinators are encouraged to reach out to known unhoused clients via phone to ensure they are accounted for the night of the count.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229"/>
        <p:cNvGrpSpPr/>
        <p:nvPr/>
      </p:nvGrpSpPr>
      <p:grpSpPr>
        <a:xfrm>
          <a:off x="0" y="0"/>
          <a:ext cx="0" cy="0"/>
          <a:chOff x="0" y="0"/>
          <a:chExt cx="0" cy="0"/>
        </a:xfrm>
      </p:grpSpPr>
      <p:sp>
        <p:nvSpPr>
          <p:cNvPr id="230" name="Google Shape;230;g287c3e86c82_0_98"/>
          <p:cNvSpPr txBox="1"/>
          <p:nvPr/>
        </p:nvSpPr>
        <p:spPr>
          <a:xfrm>
            <a:off x="5953223" y="136177"/>
            <a:ext cx="8222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Purpose: </a:t>
            </a:r>
            <a:endParaRPr sz="1400" b="0" i="0" u="none" strike="noStrike" cap="none">
              <a:solidFill>
                <a:srgbClr val="000000"/>
              </a:solidFill>
              <a:latin typeface="Arial"/>
              <a:ea typeface="Arial"/>
              <a:cs typeface="Arial"/>
              <a:sym typeface="Arial"/>
            </a:endParaRPr>
          </a:p>
        </p:txBody>
      </p:sp>
      <p:sp>
        <p:nvSpPr>
          <p:cNvPr id="231" name="Google Shape;231;g287c3e86c82_0_98"/>
          <p:cNvSpPr txBox="1"/>
          <p:nvPr/>
        </p:nvSpPr>
        <p:spPr>
          <a:xfrm>
            <a:off x="6586675" y="1415775"/>
            <a:ext cx="11256900" cy="8592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1000"/>
              </a:spcBef>
              <a:spcAft>
                <a:spcPts val="1000"/>
              </a:spcAft>
              <a:buClr>
                <a:srgbClr val="000000"/>
              </a:buClr>
              <a:buSzPts val="3500"/>
              <a:buFont typeface="Arial"/>
              <a:buNone/>
            </a:pPr>
            <a:r>
              <a:rPr lang="en-US" sz="3500" b="0" i="0" u="none" strike="noStrike" cap="none">
                <a:solidFill>
                  <a:srgbClr val="E5E6EE"/>
                </a:solidFill>
                <a:latin typeface="Calibri"/>
                <a:ea typeface="Calibri"/>
                <a:cs typeface="Calibri"/>
                <a:sym typeface="Calibri"/>
              </a:rPr>
              <a:t>We want to understand the total number of homeless people and some demographic information about them. Because all information is collected on a night, it doesn’t tell us everything about who experiences homelessness in our region, but it does give us a picture of our community, and offers a means of comparing info form this night year after year. Some of the data we collect is required by the U.S. Department of Housing and Urban Development, or HUD, and some of it is information that we as a community want to know to help us understand how well we’re serving people. The required information is ultimately reported to HUD by every community nationwide, so the surveys we ask you to complete with are linked directly to the data we have to report.</a:t>
            </a:r>
            <a:endParaRPr sz="3500" b="0" i="0" u="none" strike="noStrike" cap="none">
              <a:solidFill>
                <a:srgbClr val="E5E6EE"/>
              </a:solidFill>
              <a:latin typeface="Calibri"/>
              <a:ea typeface="Calibri"/>
              <a:cs typeface="Calibri"/>
              <a:sym typeface="Calibri"/>
            </a:endParaRPr>
          </a:p>
        </p:txBody>
      </p:sp>
      <p:grpSp>
        <p:nvGrpSpPr>
          <p:cNvPr id="232" name="Google Shape;232;g287c3e86c82_0_98"/>
          <p:cNvGrpSpPr/>
          <p:nvPr/>
        </p:nvGrpSpPr>
        <p:grpSpPr>
          <a:xfrm>
            <a:off x="0" y="0"/>
            <a:ext cx="4323564" cy="10287066"/>
            <a:chOff x="0" y="0"/>
            <a:chExt cx="1138709" cy="2709333"/>
          </a:xfrm>
        </p:grpSpPr>
        <p:sp>
          <p:nvSpPr>
            <p:cNvPr id="233" name="Google Shape;233;g287c3e86c82_0_98"/>
            <p:cNvSpPr/>
            <p:nvPr/>
          </p:nvSpPr>
          <p:spPr>
            <a:xfrm>
              <a:off x="0"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A5CBE9"/>
            </a:solidFill>
            <a:ln>
              <a:noFill/>
            </a:ln>
          </p:spPr>
          <p:txBody>
            <a:bodyPr/>
            <a:lstStyle/>
            <a:p>
              <a:endParaRPr lang="en-US"/>
            </a:p>
          </p:txBody>
        </p:sp>
        <p:sp>
          <p:nvSpPr>
            <p:cNvPr id="234" name="Google Shape;234;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5" name="Google Shape;235;g287c3e86c82_0_98"/>
          <p:cNvSpPr/>
          <p:nvPr/>
        </p:nvSpPr>
        <p:spPr>
          <a:xfrm>
            <a:off x="-385625" y="2108489"/>
            <a:ext cx="6588125" cy="658809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5" r="-4836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6" name="Google Shape;236;g287c3e86c82_0_98"/>
          <p:cNvGrpSpPr/>
          <p:nvPr/>
        </p:nvGrpSpPr>
        <p:grpSpPr>
          <a:xfrm>
            <a:off x="17494177" y="9488445"/>
            <a:ext cx="3085741" cy="3085741"/>
            <a:chOff x="0" y="0"/>
            <a:chExt cx="812700" cy="812700"/>
          </a:xfrm>
        </p:grpSpPr>
        <p:sp>
          <p:nvSpPr>
            <p:cNvPr id="237" name="Google Shape;237;g287c3e86c82_0_9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txBody>
            <a:bodyPr/>
            <a:lstStyle/>
            <a:p>
              <a:endParaRPr lang="en-US"/>
            </a:p>
          </p:txBody>
        </p:sp>
        <p:sp>
          <p:nvSpPr>
            <p:cNvPr id="238" name="Google Shape;238;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9" name="Google Shape;239;g287c3e86c82_0_98"/>
          <p:cNvGrpSpPr/>
          <p:nvPr/>
        </p:nvGrpSpPr>
        <p:grpSpPr>
          <a:xfrm>
            <a:off x="17259300" y="9258300"/>
            <a:ext cx="1409059" cy="1409059"/>
            <a:chOff x="0" y="0"/>
            <a:chExt cx="812700" cy="812700"/>
          </a:xfrm>
        </p:grpSpPr>
        <p:sp>
          <p:nvSpPr>
            <p:cNvPr id="240" name="Google Shape;240;g287c3e86c82_0_9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txBody>
            <a:bodyPr/>
            <a:lstStyle/>
            <a:p>
              <a:endParaRPr lang="en-US"/>
            </a:p>
          </p:txBody>
        </p:sp>
        <p:sp>
          <p:nvSpPr>
            <p:cNvPr id="241" name="Google Shape;241;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2" name="Google Shape;242;g287c3e86c82_0_98"/>
          <p:cNvGrpSpPr/>
          <p:nvPr/>
        </p:nvGrpSpPr>
        <p:grpSpPr>
          <a:xfrm>
            <a:off x="15060598" y="11"/>
            <a:ext cx="3227297" cy="3085741"/>
            <a:chOff x="0" y="0"/>
            <a:chExt cx="849982" cy="812700"/>
          </a:xfrm>
        </p:grpSpPr>
        <p:sp>
          <p:nvSpPr>
            <p:cNvPr id="243" name="Google Shape;243;g287c3e86c82_0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44" name="Google Shape;244;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5" name="Google Shape;245;g287c3e86c82_0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44"/>
        <p:cNvGrpSpPr/>
        <p:nvPr/>
      </p:nvGrpSpPr>
      <p:grpSpPr>
        <a:xfrm>
          <a:off x="0" y="0"/>
          <a:ext cx="0" cy="0"/>
          <a:chOff x="0" y="0"/>
          <a:chExt cx="0" cy="0"/>
        </a:xfrm>
      </p:grpSpPr>
      <p:sp>
        <p:nvSpPr>
          <p:cNvPr id="1045" name="Google Shape;1045;p46"/>
          <p:cNvSpPr txBox="1"/>
          <p:nvPr/>
        </p:nvSpPr>
        <p:spPr>
          <a:xfrm>
            <a:off x="303025" y="21328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Example– Phone </a:t>
            </a:r>
            <a:endParaRPr sz="1400" b="0" i="0" u="none" strike="noStrike" cap="none">
              <a:solidFill>
                <a:srgbClr val="000000"/>
              </a:solidFill>
              <a:latin typeface="Arial"/>
              <a:ea typeface="Arial"/>
              <a:cs typeface="Arial"/>
              <a:sym typeface="Arial"/>
            </a:endParaRPr>
          </a:p>
        </p:txBody>
      </p:sp>
      <p:grpSp>
        <p:nvGrpSpPr>
          <p:cNvPr id="1046" name="Google Shape;1046;p46"/>
          <p:cNvGrpSpPr/>
          <p:nvPr/>
        </p:nvGrpSpPr>
        <p:grpSpPr>
          <a:xfrm>
            <a:off x="15060598" y="11"/>
            <a:ext cx="3227297" cy="3085741"/>
            <a:chOff x="0" y="0"/>
            <a:chExt cx="849982" cy="812700"/>
          </a:xfrm>
        </p:grpSpPr>
        <p:sp>
          <p:nvSpPr>
            <p:cNvPr id="1047" name="Google Shape;1047;p4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48" name="Google Shape;1048;p4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49" name="Google Shape;1049;p46"/>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050" name="Google Shape;1050;p46"/>
          <p:cNvSpPr/>
          <p:nvPr/>
        </p:nvSpPr>
        <p:spPr>
          <a:xfrm>
            <a:off x="701717" y="1639299"/>
            <a:ext cx="16884566" cy="832227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3F3151"/>
                </a:solidFill>
                <a:latin typeface="Arial"/>
                <a:ea typeface="Arial"/>
                <a:cs typeface="Arial"/>
                <a:sym typeface="Arial"/>
              </a:rPr>
              <a:t>A caseworker regularly works with three clients who live in unsheltered situations. During the service-based count period, the caseworker contacts them over the phone and asks them to participate in the Point-in-Time Count survey.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One client reports they were able to stay with friends or family on the night of count, so the caseworker does not complete the survey with them.</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second client reports they slept in a tent at a campground on the night of count, so the caseworker completes all sections of the survey as completely as possible.</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caseworker was unable to contact the third client during the service-based count period, so that client’s information was not included in the PIT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54"/>
        <p:cNvGrpSpPr/>
        <p:nvPr/>
      </p:nvGrpSpPr>
      <p:grpSpPr>
        <a:xfrm>
          <a:off x="0" y="0"/>
          <a:ext cx="0" cy="0"/>
          <a:chOff x="0" y="0"/>
          <a:chExt cx="0" cy="0"/>
        </a:xfrm>
      </p:grpSpPr>
      <p:grpSp>
        <p:nvGrpSpPr>
          <p:cNvPr id="1055" name="Google Shape;1055;p47"/>
          <p:cNvGrpSpPr/>
          <p:nvPr/>
        </p:nvGrpSpPr>
        <p:grpSpPr>
          <a:xfrm>
            <a:off x="15060598" y="11"/>
            <a:ext cx="3227297" cy="3085741"/>
            <a:chOff x="0" y="0"/>
            <a:chExt cx="849982" cy="812700"/>
          </a:xfrm>
        </p:grpSpPr>
        <p:sp>
          <p:nvSpPr>
            <p:cNvPr id="1056" name="Google Shape;1056;p4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57" name="Google Shape;1057;p4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58" name="Google Shape;1058;p4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Coordinators</a:t>
            </a:r>
            <a:endParaRPr sz="1400" b="0" i="0" u="none" strike="noStrike" cap="none">
              <a:solidFill>
                <a:srgbClr val="000000"/>
              </a:solidFill>
              <a:latin typeface="Arial"/>
              <a:ea typeface="Arial"/>
              <a:cs typeface="Arial"/>
              <a:sym typeface="Arial"/>
            </a:endParaRPr>
          </a:p>
        </p:txBody>
      </p:sp>
      <p:pic>
        <p:nvPicPr>
          <p:cNvPr id="1059" name="Google Shape;1059;p47"/>
          <p:cNvPicPr preferRelativeResize="0"/>
          <p:nvPr/>
        </p:nvPicPr>
        <p:blipFill rotWithShape="1">
          <a:blip r:embed="rId3">
            <a:alphaModFix/>
          </a:blip>
          <a:srcRect/>
          <a:stretch/>
        </p:blipFill>
        <p:spPr>
          <a:xfrm>
            <a:off x="1950673" y="131800"/>
            <a:ext cx="10691701" cy="2123525"/>
          </a:xfrm>
          <a:prstGeom prst="rect">
            <a:avLst/>
          </a:prstGeom>
          <a:noFill/>
          <a:ln>
            <a:noFill/>
          </a:ln>
        </p:spPr>
      </p:pic>
      <p:pic>
        <p:nvPicPr>
          <p:cNvPr id="1060" name="Google Shape;1060;p47"/>
          <p:cNvPicPr preferRelativeResize="0"/>
          <p:nvPr/>
        </p:nvPicPr>
        <p:blipFill rotWithShape="1">
          <a:blip r:embed="rId4">
            <a:alphaModFix/>
          </a:blip>
          <a:srcRect/>
          <a:stretch/>
        </p:blipFill>
        <p:spPr>
          <a:xfrm>
            <a:off x="0" y="131800"/>
            <a:ext cx="2063987" cy="2123525"/>
          </a:xfrm>
          <a:prstGeom prst="rect">
            <a:avLst/>
          </a:prstGeom>
          <a:noFill/>
          <a:ln>
            <a:noFill/>
          </a:ln>
        </p:spPr>
      </p:pic>
      <p:pic>
        <p:nvPicPr>
          <p:cNvPr id="1061" name="Google Shape;1061;p47"/>
          <p:cNvPicPr preferRelativeResize="0"/>
          <p:nvPr/>
        </p:nvPicPr>
        <p:blipFill rotWithShape="1">
          <a:blip r:embed="rId5">
            <a:alphaModFix/>
          </a:blip>
          <a:srcRect/>
          <a:stretch/>
        </p:blipFill>
        <p:spPr>
          <a:xfrm>
            <a:off x="2512750" y="2485677"/>
            <a:ext cx="4657725" cy="600075"/>
          </a:xfrm>
          <a:prstGeom prst="rect">
            <a:avLst/>
          </a:prstGeom>
          <a:noFill/>
          <a:ln>
            <a:noFill/>
          </a:ln>
        </p:spPr>
      </p:pic>
      <p:sp>
        <p:nvSpPr>
          <p:cNvPr id="1062" name="Google Shape;1062;p47"/>
          <p:cNvSpPr txBox="1"/>
          <p:nvPr/>
        </p:nvSpPr>
        <p:spPr>
          <a:xfrm>
            <a:off x="224475" y="3429000"/>
            <a:ext cx="8974200" cy="6778800"/>
          </a:xfrm>
          <a:prstGeom prst="rect">
            <a:avLst/>
          </a:prstGeom>
          <a:solidFill>
            <a:schemeClr val="lt1"/>
          </a:solidFill>
          <a:ln>
            <a:noFill/>
          </a:ln>
        </p:spPr>
        <p:txBody>
          <a:bodyPr spcFirstLastPara="1" wrap="square" lIns="91425" tIns="91425" rIns="91425" bIns="91425" anchor="t" anchorCtr="0">
            <a:spAutoFit/>
          </a:bodyPr>
          <a:lstStyle/>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a:solidFill>
                  <a:srgbClr val="3F3151"/>
                </a:solidFill>
                <a:latin typeface="Arial"/>
                <a:ea typeface="Arial"/>
                <a:cs typeface="Arial"/>
                <a:sym typeface="Arial"/>
              </a:rPr>
              <a:t>Responsible for ensuring all counties have a designated County PIT Coordinator.</a:t>
            </a:r>
            <a:endParaRPr sz="3400" b="0" i="0" u="none" strike="noStrike" cap="none">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a:solidFill>
                  <a:srgbClr val="3F3151"/>
                </a:solidFill>
                <a:latin typeface="Arial"/>
                <a:ea typeface="Arial"/>
                <a:cs typeface="Arial"/>
                <a:sym typeface="Arial"/>
              </a:rPr>
              <a:t>Facilitate two meeting discussions (as part of the regular business meeting or stand alone if needed) to share information with all County PIT Coordinators, with one within 7 days of the Count.</a:t>
            </a:r>
            <a:endParaRPr sz="3400" b="0" i="0" u="none" strike="noStrike" cap="none">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a:solidFill>
                  <a:srgbClr val="3F3151"/>
                </a:solidFill>
                <a:latin typeface="Arial"/>
                <a:ea typeface="Arial"/>
                <a:cs typeface="Arial"/>
                <a:sym typeface="Arial"/>
              </a:rPr>
              <a:t>Participate in the PITC Committee meeting as available (review the meeting minutes when not available).</a:t>
            </a:r>
            <a:endParaRPr sz="3400" b="0" i="0" u="none" strike="noStrike" cap="none">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a:solidFill>
                  <a:srgbClr val="3F3151"/>
                </a:solidFill>
                <a:latin typeface="Arial"/>
                <a:ea typeface="Arial"/>
                <a:cs typeface="Arial"/>
                <a:sym typeface="Arial"/>
              </a:rPr>
              <a:t>Ensure the County PITC Coordinators are able to lead the training meetings, with the support of the PITC committee.</a:t>
            </a:r>
            <a:endParaRPr sz="3400" b="0" i="0" u="none" strike="noStrike" cap="none">
              <a:solidFill>
                <a:srgbClr val="3F315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400"/>
              <a:buFont typeface="Arial"/>
              <a:buNone/>
            </a:pPr>
            <a:endParaRPr sz="3400" b="0" i="0" u="none" strike="noStrike" cap="none">
              <a:solidFill>
                <a:srgbClr val="3F3151"/>
              </a:solidFill>
              <a:latin typeface="Arial"/>
              <a:ea typeface="Arial"/>
              <a:cs typeface="Arial"/>
              <a:sym typeface="Arial"/>
            </a:endParaRPr>
          </a:p>
        </p:txBody>
      </p:sp>
      <p:sp>
        <p:nvSpPr>
          <p:cNvPr id="1063" name="Google Shape;1063;p47"/>
          <p:cNvSpPr txBox="1"/>
          <p:nvPr/>
        </p:nvSpPr>
        <p:spPr>
          <a:xfrm>
            <a:off x="9198675" y="2958000"/>
            <a:ext cx="8974200" cy="7248108"/>
          </a:xfrm>
          <a:prstGeom prst="rect">
            <a:avLst/>
          </a:prstGeom>
          <a:solidFill>
            <a:schemeClr val="lt1"/>
          </a:solidFill>
          <a:ln>
            <a:noFill/>
          </a:ln>
        </p:spPr>
        <p:txBody>
          <a:bodyPr spcFirstLastPara="1" wrap="square" lIns="91425" tIns="91425" rIns="91425" bIns="91425" anchor="t" anchorCtr="0">
            <a:spAutoFit/>
          </a:bodyPr>
          <a:lstStyle/>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Assist in marketing efforts with agencies in your region (with PITC committee material and support).</a:t>
            </a: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Keep record from the Point in Time Count for 1 year (including, but not limited to Volunteer Release Agreements and surveys), as well as send PIT Leadership all Volunteer Release Agreements.</a:t>
            </a: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Coordinate with the PIT Leadership to gain records of volunteer record and agreements. Please ensure that you communicate with the PIT Leadership on organization participation for ESG/MHTF/NOFO grant scoring expectations. Template will be provided. </a:t>
            </a:r>
            <a:endParaRPr sz="3400" b="0" i="0" u="none" strike="noStrike" cap="none" dirty="0">
              <a:solidFill>
                <a:srgbClr val="3F31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67"/>
        <p:cNvGrpSpPr/>
        <p:nvPr/>
      </p:nvGrpSpPr>
      <p:grpSpPr>
        <a:xfrm>
          <a:off x="0" y="0"/>
          <a:ext cx="0" cy="0"/>
          <a:chOff x="0" y="0"/>
          <a:chExt cx="0" cy="0"/>
        </a:xfrm>
      </p:grpSpPr>
      <p:grpSp>
        <p:nvGrpSpPr>
          <p:cNvPr id="1068" name="Google Shape;1068;g294b6e16064_0_114"/>
          <p:cNvGrpSpPr/>
          <p:nvPr/>
        </p:nvGrpSpPr>
        <p:grpSpPr>
          <a:xfrm>
            <a:off x="15060598" y="11"/>
            <a:ext cx="3227297" cy="3085741"/>
            <a:chOff x="0" y="0"/>
            <a:chExt cx="849982" cy="812700"/>
          </a:xfrm>
        </p:grpSpPr>
        <p:sp>
          <p:nvSpPr>
            <p:cNvPr id="1069" name="Google Shape;1069;g294b6e16064_0_11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70" name="Google Shape;1070;g294b6e16064_0_11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1" name="Google Shape;1071;g294b6e16064_0_11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pic>
        <p:nvPicPr>
          <p:cNvPr id="1072" name="Google Shape;1072;g294b6e16064_0_114"/>
          <p:cNvPicPr preferRelativeResize="0"/>
          <p:nvPr/>
        </p:nvPicPr>
        <p:blipFill rotWithShape="1">
          <a:blip r:embed="rId3">
            <a:alphaModFix/>
          </a:blip>
          <a:srcRect/>
          <a:stretch/>
        </p:blipFill>
        <p:spPr>
          <a:xfrm>
            <a:off x="1950673" y="131800"/>
            <a:ext cx="10691701" cy="2123525"/>
          </a:xfrm>
          <a:prstGeom prst="rect">
            <a:avLst/>
          </a:prstGeom>
          <a:noFill/>
          <a:ln>
            <a:noFill/>
          </a:ln>
        </p:spPr>
      </p:pic>
      <p:sp>
        <p:nvSpPr>
          <p:cNvPr id="1073" name="Google Shape;1073;g294b6e16064_0_114"/>
          <p:cNvSpPr txBox="1"/>
          <p:nvPr/>
        </p:nvSpPr>
        <p:spPr>
          <a:xfrm>
            <a:off x="224475" y="3429000"/>
            <a:ext cx="8974200" cy="6306311"/>
          </a:xfrm>
          <a:prstGeom prst="rect">
            <a:avLst/>
          </a:prstGeom>
          <a:solidFill>
            <a:schemeClr val="lt1"/>
          </a:solidFill>
          <a:ln>
            <a:noFill/>
          </a:ln>
        </p:spPr>
        <p:txBody>
          <a:bodyPr spcFirstLastPara="1" wrap="square" lIns="91425" tIns="91425" rIns="91425" bIns="91425" anchor="t" anchorCtr="0">
            <a:spAutoFit/>
          </a:bodyPr>
          <a:lstStyle/>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Responsible for ensuring County PIT</a:t>
            </a:r>
            <a:r>
              <a:rPr lang="en-US" sz="3400" dirty="0">
                <a:solidFill>
                  <a:srgbClr val="3F3151"/>
                </a:solidFill>
              </a:rPr>
              <a:t> Street</a:t>
            </a:r>
            <a:r>
              <a:rPr lang="en-US" sz="3400" b="0" i="0" u="none" strike="noStrike" cap="none" dirty="0">
                <a:solidFill>
                  <a:srgbClr val="3F3151"/>
                </a:solidFill>
                <a:latin typeface="Arial"/>
                <a:ea typeface="Arial"/>
                <a:cs typeface="Arial"/>
                <a:sym typeface="Arial"/>
              </a:rPr>
              <a:t> Volunteer Coordination and/or Service Based Follow Up.</a:t>
            </a: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Facilitate </a:t>
            </a:r>
            <a:r>
              <a:rPr lang="en-US" sz="3400" dirty="0">
                <a:solidFill>
                  <a:srgbClr val="3F3151"/>
                </a:solidFill>
              </a:rPr>
              <a:t>one or more</a:t>
            </a:r>
            <a:r>
              <a:rPr lang="en-US" sz="3400" b="0" i="0" u="none" strike="noStrike" cap="none" dirty="0">
                <a:solidFill>
                  <a:srgbClr val="3F3151"/>
                </a:solidFill>
                <a:latin typeface="Arial"/>
                <a:ea typeface="Arial"/>
                <a:cs typeface="Arial"/>
                <a:sym typeface="Arial"/>
              </a:rPr>
              <a:t> meeting discussions (as part of the regular business meeting or stand alone if needed) to share information with all volunteers</a:t>
            </a:r>
            <a:r>
              <a:rPr lang="en-US" sz="3400" dirty="0">
                <a:solidFill>
                  <a:srgbClr val="3F3151"/>
                </a:solidFill>
              </a:rPr>
              <a:t> and community partners.</a:t>
            </a:r>
            <a:r>
              <a:rPr lang="en-US" sz="3400" b="0" i="0" u="none" strike="noStrike" cap="none" dirty="0">
                <a:solidFill>
                  <a:srgbClr val="3F3151"/>
                </a:solidFill>
                <a:latin typeface="Arial"/>
                <a:ea typeface="Arial"/>
                <a:cs typeface="Arial"/>
                <a:sym typeface="Arial"/>
              </a:rPr>
              <a:t> </a:t>
            </a: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Participate in the PITC Committee meeting as available (review the meeting minutes when not available).</a:t>
            </a:r>
          </a:p>
          <a:p>
            <a:pPr marL="457200" marR="0" lvl="0" indent="-444500" algn="l" rtl="0">
              <a:lnSpc>
                <a:spcPct val="90000"/>
              </a:lnSpc>
              <a:spcBef>
                <a:spcPts val="0"/>
              </a:spcBef>
              <a:spcAft>
                <a:spcPts val="0"/>
              </a:spcAft>
              <a:buClr>
                <a:srgbClr val="3F3151"/>
              </a:buClr>
              <a:buSzPts val="3400"/>
              <a:buFont typeface="Arial"/>
              <a:buChar char="❏"/>
            </a:pPr>
            <a:r>
              <a:rPr lang="en-US" sz="3400" dirty="0">
                <a:solidFill>
                  <a:srgbClr val="3F3151"/>
                </a:solidFill>
              </a:rPr>
              <a:t>L</a:t>
            </a:r>
            <a:r>
              <a:rPr lang="en-US" sz="3400" b="0" i="0" u="none" strike="noStrike" cap="none" dirty="0">
                <a:solidFill>
                  <a:srgbClr val="3F3151"/>
                </a:solidFill>
                <a:latin typeface="Arial"/>
                <a:ea typeface="Arial"/>
                <a:cs typeface="Arial"/>
                <a:sym typeface="Arial"/>
              </a:rPr>
              <a:t>ead training meetings, ask for support if needed from the PITC committee.</a:t>
            </a:r>
            <a:endParaRPr sz="3400" b="0" i="0" u="none" strike="noStrike" cap="none" dirty="0">
              <a:solidFill>
                <a:srgbClr val="3F315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400"/>
              <a:buFont typeface="Arial"/>
              <a:buNone/>
            </a:pPr>
            <a:endParaRPr sz="3400" b="0" i="0" u="none" strike="noStrike" cap="none" dirty="0">
              <a:solidFill>
                <a:srgbClr val="3F3151"/>
              </a:solidFill>
              <a:latin typeface="Arial"/>
              <a:ea typeface="Arial"/>
              <a:cs typeface="Arial"/>
              <a:sym typeface="Arial"/>
            </a:endParaRPr>
          </a:p>
        </p:txBody>
      </p:sp>
      <p:sp>
        <p:nvSpPr>
          <p:cNvPr id="1074" name="Google Shape;1074;g294b6e16064_0_114"/>
          <p:cNvSpPr txBox="1"/>
          <p:nvPr/>
        </p:nvSpPr>
        <p:spPr>
          <a:xfrm>
            <a:off x="9198675" y="2958000"/>
            <a:ext cx="8974200" cy="7248108"/>
          </a:xfrm>
          <a:prstGeom prst="rect">
            <a:avLst/>
          </a:prstGeom>
          <a:solidFill>
            <a:schemeClr val="lt1"/>
          </a:solidFill>
          <a:ln>
            <a:noFill/>
          </a:ln>
        </p:spPr>
        <p:txBody>
          <a:bodyPr spcFirstLastPara="1" wrap="square" lIns="91425" tIns="91425" rIns="91425" bIns="91425" anchor="t" anchorCtr="0">
            <a:spAutoFit/>
          </a:bodyPr>
          <a:lstStyle/>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Assist in marketing efforts with agencies in your county (with PITC committee material and support).</a:t>
            </a: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Keep record from the Point in Time Count for 1 year (including, but not limited to Volunteer Release Agreements and surveys), as well as send PIT Leadership all Volunteer Release Agreements.</a:t>
            </a: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Coordinate with the PIT Leadership to gain records of volunteer record and agreements. Please ensure that you communicate with the PIT Leadership on organization participation for ESG/MHTF/NOFO grant scoring expectations. Template will be provided. </a:t>
            </a:r>
            <a:endParaRPr sz="3400" b="0" i="0" u="none" strike="noStrike" cap="none" dirty="0">
              <a:solidFill>
                <a:srgbClr val="3F3151"/>
              </a:solidFill>
              <a:latin typeface="Arial"/>
              <a:ea typeface="Arial"/>
              <a:cs typeface="Arial"/>
              <a:sym typeface="Arial"/>
            </a:endParaRPr>
          </a:p>
        </p:txBody>
      </p:sp>
      <p:pic>
        <p:nvPicPr>
          <p:cNvPr id="1075" name="Google Shape;1075;g294b6e16064_0_114"/>
          <p:cNvPicPr preferRelativeResize="0"/>
          <p:nvPr/>
        </p:nvPicPr>
        <p:blipFill rotWithShape="1">
          <a:blip r:embed="rId4">
            <a:alphaModFix/>
          </a:blip>
          <a:srcRect/>
          <a:stretch/>
        </p:blipFill>
        <p:spPr>
          <a:xfrm>
            <a:off x="-107925" y="131800"/>
            <a:ext cx="2058604" cy="2123525"/>
          </a:xfrm>
          <a:prstGeom prst="rect">
            <a:avLst/>
          </a:prstGeom>
          <a:noFill/>
          <a:ln>
            <a:noFill/>
          </a:ln>
        </p:spPr>
      </p:pic>
      <p:pic>
        <p:nvPicPr>
          <p:cNvPr id="1076" name="Google Shape;1076;g294b6e16064_0_114"/>
          <p:cNvPicPr preferRelativeResize="0"/>
          <p:nvPr/>
        </p:nvPicPr>
        <p:blipFill rotWithShape="1">
          <a:blip r:embed="rId5">
            <a:alphaModFix/>
          </a:blip>
          <a:srcRect/>
          <a:stretch/>
        </p:blipFill>
        <p:spPr>
          <a:xfrm>
            <a:off x="224475" y="2584987"/>
            <a:ext cx="4210050" cy="514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80"/>
        <p:cNvGrpSpPr/>
        <p:nvPr/>
      </p:nvGrpSpPr>
      <p:grpSpPr>
        <a:xfrm>
          <a:off x="0" y="0"/>
          <a:ext cx="0" cy="0"/>
          <a:chOff x="0" y="0"/>
          <a:chExt cx="0" cy="0"/>
        </a:xfrm>
      </p:grpSpPr>
      <p:sp>
        <p:nvSpPr>
          <p:cNvPr id="1081" name="Google Shape;1081;g294b6e16064_0_0"/>
          <p:cNvSpPr txBox="1"/>
          <p:nvPr/>
        </p:nvSpPr>
        <p:spPr>
          <a:xfrm>
            <a:off x="303025" y="89575"/>
            <a:ext cx="12853500" cy="1062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6900"/>
              <a:buFont typeface="Arial"/>
              <a:buNone/>
            </a:pPr>
            <a:r>
              <a:rPr lang="en-US" sz="6900" b="0" i="0" u="none" strike="noStrike" cap="none">
                <a:solidFill>
                  <a:srgbClr val="3F3151"/>
                </a:solidFill>
                <a:latin typeface="Arial"/>
                <a:ea typeface="Arial"/>
                <a:cs typeface="Arial"/>
                <a:sym typeface="Arial"/>
              </a:rPr>
              <a:t>Coordinator- Process Timeline</a:t>
            </a:r>
            <a:endParaRPr sz="1100" b="0" i="0" u="none" strike="noStrike" cap="none">
              <a:solidFill>
                <a:srgbClr val="000000"/>
              </a:solidFill>
              <a:latin typeface="Arial"/>
              <a:ea typeface="Arial"/>
              <a:cs typeface="Arial"/>
              <a:sym typeface="Arial"/>
            </a:endParaRPr>
          </a:p>
        </p:txBody>
      </p:sp>
      <p:grpSp>
        <p:nvGrpSpPr>
          <p:cNvPr id="1082" name="Google Shape;1082;g294b6e16064_0_0"/>
          <p:cNvGrpSpPr/>
          <p:nvPr/>
        </p:nvGrpSpPr>
        <p:grpSpPr>
          <a:xfrm>
            <a:off x="15060598" y="11"/>
            <a:ext cx="3227297" cy="3085741"/>
            <a:chOff x="0" y="0"/>
            <a:chExt cx="849982" cy="812700"/>
          </a:xfrm>
        </p:grpSpPr>
        <p:sp>
          <p:nvSpPr>
            <p:cNvPr id="1083" name="Google Shape;1083;g294b6e16064_0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84" name="Google Shape;1084;g294b6e16064_0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5" name="Google Shape;1085;g294b6e16064_0_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sp>
        <p:nvSpPr>
          <p:cNvPr id="1086" name="Google Shape;1086;g294b6e16064_0_0"/>
          <p:cNvSpPr/>
          <p:nvPr/>
        </p:nvSpPr>
        <p:spPr>
          <a:xfrm>
            <a:off x="701700" y="1191269"/>
            <a:ext cx="16884600" cy="70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900"/>
              <a:buFont typeface="Arial"/>
              <a:buNone/>
            </a:pPr>
            <a:r>
              <a:rPr lang="en-US" sz="2900" b="0" i="0" u="none" strike="noStrike" cap="none">
                <a:solidFill>
                  <a:srgbClr val="3F3151"/>
                </a:solidFill>
                <a:latin typeface="Arial"/>
                <a:ea typeface="Arial"/>
                <a:cs typeface="Arial"/>
                <a:sym typeface="Arial"/>
              </a:rPr>
              <a:t>Use this timeline as a guide to set dates for your agencies’ planning and execution of the PITC.</a:t>
            </a:r>
            <a:r>
              <a:rPr lang="en-US" sz="3400" b="0" i="0" u="none" strike="noStrike" cap="none">
                <a:solidFill>
                  <a:srgbClr val="3F315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087" name="Google Shape;1087;g294b6e16064_0_0"/>
          <p:cNvGraphicFramePr/>
          <p:nvPr>
            <p:extLst>
              <p:ext uri="{D42A27DB-BD31-4B8C-83A1-F6EECF244321}">
                <p14:modId xmlns:p14="http://schemas.microsoft.com/office/powerpoint/2010/main" val="1081219585"/>
              </p:ext>
            </p:extLst>
          </p:nvPr>
        </p:nvGraphicFramePr>
        <p:xfrm>
          <a:off x="1954550" y="1894475"/>
          <a:ext cx="14909325" cy="8274000"/>
        </p:xfrm>
        <a:graphic>
          <a:graphicData uri="http://schemas.openxmlformats.org/drawingml/2006/table">
            <a:tbl>
              <a:tblPr>
                <a:noFill/>
                <a:tableStyleId>{39A3D482-E24B-49DC-A4E0-E6B036B4A466}</a:tableStyleId>
              </a:tblPr>
              <a:tblGrid>
                <a:gridCol w="14909325">
                  <a:extLst>
                    <a:ext uri="{9D8B030D-6E8A-4147-A177-3AD203B41FA5}">
                      <a16:colId xmlns:a16="http://schemas.microsoft.com/office/drawing/2014/main" val="20000"/>
                    </a:ext>
                  </a:extLst>
                </a:gridCol>
              </a:tblGrid>
              <a:tr h="793500">
                <a:tc>
                  <a:txBody>
                    <a:bodyPr/>
                    <a:lstStyle/>
                    <a:p>
                      <a:pPr marL="0" marR="0" lvl="0" indent="0" algn="ctr" rtl="0">
                        <a:lnSpc>
                          <a:spcPct val="100000"/>
                        </a:lnSpc>
                        <a:spcBef>
                          <a:spcPts val="0"/>
                        </a:spcBef>
                        <a:spcAft>
                          <a:spcPts val="0"/>
                        </a:spcAft>
                        <a:buClr>
                          <a:srgbClr val="000000"/>
                        </a:buClr>
                        <a:buSzPts val="2200"/>
                        <a:buFont typeface="Arial"/>
                        <a:buNone/>
                      </a:pPr>
                      <a:r>
                        <a:rPr lang="en-US" sz="2700" u="none" strike="noStrike" cap="none">
                          <a:solidFill>
                            <a:schemeClr val="lt1"/>
                          </a:solidFill>
                        </a:rPr>
                        <a:t>Goals for the Week</a:t>
                      </a:r>
                      <a:endParaRPr sz="27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0"/>
                  </a:ext>
                </a:extLst>
              </a:tr>
              <a:tr h="1583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dirty="0">
                          <a:solidFill>
                            <a:schemeClr val="lt1"/>
                          </a:solidFill>
                        </a:rPr>
                        <a:t>3 Weeks Out and Earlier- </a:t>
                      </a:r>
                      <a:endParaRPr sz="2400" b="1" u="none" strike="noStrike" cap="none" dirty="0">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solidFill>
                            <a:schemeClr val="lt1"/>
                          </a:solidFill>
                        </a:rPr>
                        <a:t> Reach out to organizations for resources, help in planning, knowing locations and volunteers. </a:t>
                      </a:r>
                      <a:br>
                        <a:rPr lang="en-US" sz="2400" u="none" strike="noStrike" cap="none" dirty="0">
                          <a:solidFill>
                            <a:schemeClr val="lt1"/>
                          </a:solidFill>
                        </a:rPr>
                      </a:br>
                      <a:r>
                        <a:rPr lang="en-US" sz="2400" u="none" strike="noStrike" cap="none" dirty="0">
                          <a:solidFill>
                            <a:schemeClr val="lt1"/>
                          </a:solidFill>
                        </a:rPr>
                        <a:t>Recruit for all aspects of the count- organizations, resources, volunteers, leaders, etc. </a:t>
                      </a:r>
                      <a:endParaRPr sz="2400" u="none" strike="noStrike" cap="none" dirty="0">
                        <a:solidFill>
                          <a:schemeClr val="lt1"/>
                        </a:solidFill>
                      </a:endParaRPr>
                    </a:p>
                  </a:txBody>
                  <a:tcPr marL="91425" marR="91425" marT="91425" marB="91425">
                    <a:solidFill>
                      <a:srgbClr val="462D78"/>
                    </a:solidFill>
                  </a:tcPr>
                </a:tc>
                <a:extLst>
                  <a:ext uri="{0D108BD9-81ED-4DB2-BD59-A6C34878D82A}">
                    <a16:rowId xmlns:a16="http://schemas.microsoft.com/office/drawing/2014/main" val="10001"/>
                  </a:ext>
                </a:extLst>
              </a:tr>
              <a:tr h="2019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2 Weeks Out- </a:t>
                      </a:r>
                      <a:endParaRPr sz="2400" b="1"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Host a planning event for organizations involved, divvy up areas, have all location coverage planned, have PITC schedule prepared, gather/ prepare supplies</a:t>
                      </a:r>
                      <a:endParaRPr sz="2400"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2"/>
                  </a:ext>
                </a:extLst>
              </a:tr>
              <a:tr h="1583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1 Week Out-</a:t>
                      </a:r>
                      <a:endParaRPr sz="2400" b="1"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Gather needed materials and prep for training. Host training for Volunteers, gather supplies, </a:t>
                      </a:r>
                      <a:endParaRPr sz="2400"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 prep PIT cards, volunteer packets, maps, hygiene kits or other hand outs for the PITC. </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3"/>
                  </a:ext>
                </a:extLst>
              </a:tr>
              <a:tr h="1147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Week of:</a:t>
                      </a:r>
                      <a:r>
                        <a:rPr lang="en-US" sz="2400" u="none" strike="noStrike" cap="none">
                          <a:solidFill>
                            <a:schemeClr val="lt1"/>
                          </a:solidFill>
                        </a:rPr>
                        <a:t> Last meeting for Preparation of the count, last minute trainings, supplies prep, review expectations with those in leadership roles on the agency level. </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4"/>
                  </a:ext>
                </a:extLst>
              </a:tr>
              <a:tr h="1147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dirty="0">
                          <a:solidFill>
                            <a:schemeClr val="lt1"/>
                          </a:solidFill>
                        </a:rPr>
                        <a:t>Week Post</a:t>
                      </a:r>
                      <a:r>
                        <a:rPr lang="en-US" sz="2400" u="none" strike="noStrike" cap="none" dirty="0">
                          <a:solidFill>
                            <a:schemeClr val="lt1"/>
                          </a:solidFill>
                        </a:rPr>
                        <a:t>- PITC</a:t>
                      </a:r>
                      <a:endParaRPr sz="2400" u="none" strike="noStrike" cap="none" dirty="0">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solidFill>
                            <a:schemeClr val="lt1"/>
                          </a:solidFill>
                        </a:rPr>
                        <a:t>County Coordinators input data from Paper surveys, end of Service Based and Sheltered Count</a:t>
                      </a:r>
                      <a:endParaRPr sz="2400" u="none" strike="noStrike" cap="none" dirty="0">
                        <a:solidFill>
                          <a:schemeClr val="lt1"/>
                        </a:solidFill>
                      </a:endParaRPr>
                    </a:p>
                  </a:txBody>
                  <a:tcPr marL="91425" marR="91425" marT="91425" marB="91425">
                    <a:solidFill>
                      <a:srgbClr val="462D7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91"/>
        <p:cNvGrpSpPr/>
        <p:nvPr/>
      </p:nvGrpSpPr>
      <p:grpSpPr>
        <a:xfrm>
          <a:off x="0" y="0"/>
          <a:ext cx="0" cy="0"/>
          <a:chOff x="0" y="0"/>
          <a:chExt cx="0" cy="0"/>
        </a:xfrm>
      </p:grpSpPr>
      <p:sp>
        <p:nvSpPr>
          <p:cNvPr id="1092" name="Google Shape;1092;g294b6e16064_0_11"/>
          <p:cNvSpPr txBox="1"/>
          <p:nvPr/>
        </p:nvSpPr>
        <p:spPr>
          <a:xfrm>
            <a:off x="358550" y="309700"/>
            <a:ext cx="3887700" cy="233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6900"/>
              <a:buFont typeface="Arial"/>
              <a:buNone/>
            </a:pPr>
            <a:r>
              <a:rPr lang="en-US" sz="6900" b="0" i="0" u="none" strike="noStrike" cap="none">
                <a:solidFill>
                  <a:srgbClr val="3F3151"/>
                </a:solidFill>
                <a:latin typeface="Arial"/>
                <a:ea typeface="Arial"/>
                <a:cs typeface="Arial"/>
                <a:sym typeface="Arial"/>
              </a:rPr>
              <a:t>Example </a:t>
            </a:r>
            <a:endParaRPr sz="6900" b="0" i="0" u="none" strike="noStrike" cap="none">
              <a:solidFill>
                <a:srgbClr val="3F315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6900"/>
              <a:buFont typeface="Arial"/>
              <a:buNone/>
            </a:pPr>
            <a:r>
              <a:rPr lang="en-US" sz="6900" b="0" i="0" u="none" strike="noStrike" cap="none">
                <a:solidFill>
                  <a:srgbClr val="3F3151"/>
                </a:solidFill>
                <a:latin typeface="Arial"/>
                <a:ea typeface="Arial"/>
                <a:cs typeface="Arial"/>
                <a:sym typeface="Arial"/>
              </a:rPr>
              <a:t>Timeline</a:t>
            </a:r>
            <a:endParaRPr sz="1100" b="0" i="0" u="none" strike="noStrike" cap="none">
              <a:solidFill>
                <a:srgbClr val="000000"/>
              </a:solidFill>
              <a:latin typeface="Arial"/>
              <a:ea typeface="Arial"/>
              <a:cs typeface="Arial"/>
              <a:sym typeface="Arial"/>
            </a:endParaRPr>
          </a:p>
        </p:txBody>
      </p:sp>
      <p:grpSp>
        <p:nvGrpSpPr>
          <p:cNvPr id="1093" name="Google Shape;1093;g294b6e16064_0_11"/>
          <p:cNvGrpSpPr/>
          <p:nvPr/>
        </p:nvGrpSpPr>
        <p:grpSpPr>
          <a:xfrm>
            <a:off x="15060598" y="11"/>
            <a:ext cx="3227297" cy="3085741"/>
            <a:chOff x="0" y="0"/>
            <a:chExt cx="849982" cy="812700"/>
          </a:xfrm>
        </p:grpSpPr>
        <p:sp>
          <p:nvSpPr>
            <p:cNvPr id="1094" name="Google Shape;1094;g294b6e16064_0_1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095" name="Google Shape;1095;g294b6e16064_0_1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96" name="Google Shape;1096;g294b6e16064_0_1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graphicFrame>
        <p:nvGraphicFramePr>
          <p:cNvPr id="1097" name="Google Shape;1097;g294b6e16064_0_11"/>
          <p:cNvGraphicFramePr/>
          <p:nvPr/>
        </p:nvGraphicFramePr>
        <p:xfrm>
          <a:off x="4572000" y="1191925"/>
          <a:ext cx="12738750" cy="8980675"/>
        </p:xfrm>
        <a:graphic>
          <a:graphicData uri="http://schemas.openxmlformats.org/drawingml/2006/table">
            <a:tbl>
              <a:tblPr>
                <a:noFill/>
                <a:tableStyleId>{39A3D482-E24B-49DC-A4E0-E6B036B4A466}</a:tableStyleId>
              </a:tblPr>
              <a:tblGrid>
                <a:gridCol w="1590575">
                  <a:extLst>
                    <a:ext uri="{9D8B030D-6E8A-4147-A177-3AD203B41FA5}">
                      <a16:colId xmlns:a16="http://schemas.microsoft.com/office/drawing/2014/main" val="20000"/>
                    </a:ext>
                  </a:extLst>
                </a:gridCol>
                <a:gridCol w="1906250">
                  <a:extLst>
                    <a:ext uri="{9D8B030D-6E8A-4147-A177-3AD203B41FA5}">
                      <a16:colId xmlns:a16="http://schemas.microsoft.com/office/drawing/2014/main" val="20001"/>
                    </a:ext>
                  </a:extLst>
                </a:gridCol>
                <a:gridCol w="1906250">
                  <a:extLst>
                    <a:ext uri="{9D8B030D-6E8A-4147-A177-3AD203B41FA5}">
                      <a16:colId xmlns:a16="http://schemas.microsoft.com/office/drawing/2014/main" val="20002"/>
                    </a:ext>
                  </a:extLst>
                </a:gridCol>
                <a:gridCol w="1906250">
                  <a:extLst>
                    <a:ext uri="{9D8B030D-6E8A-4147-A177-3AD203B41FA5}">
                      <a16:colId xmlns:a16="http://schemas.microsoft.com/office/drawing/2014/main" val="20003"/>
                    </a:ext>
                  </a:extLst>
                </a:gridCol>
                <a:gridCol w="1906250">
                  <a:extLst>
                    <a:ext uri="{9D8B030D-6E8A-4147-A177-3AD203B41FA5}">
                      <a16:colId xmlns:a16="http://schemas.microsoft.com/office/drawing/2014/main" val="20004"/>
                    </a:ext>
                  </a:extLst>
                </a:gridCol>
                <a:gridCol w="1906250">
                  <a:extLst>
                    <a:ext uri="{9D8B030D-6E8A-4147-A177-3AD203B41FA5}">
                      <a16:colId xmlns:a16="http://schemas.microsoft.com/office/drawing/2014/main" val="20005"/>
                    </a:ext>
                  </a:extLst>
                </a:gridCol>
                <a:gridCol w="1616925">
                  <a:extLst>
                    <a:ext uri="{9D8B030D-6E8A-4147-A177-3AD203B41FA5}">
                      <a16:colId xmlns:a16="http://schemas.microsoft.com/office/drawing/2014/main" val="20006"/>
                    </a:ext>
                  </a:extLst>
                </a:gridCol>
              </a:tblGrid>
              <a:tr h="594175">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Sun</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Mon</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Tue</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Wed</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Thur</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Fri</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Sat</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0"/>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1"/>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2"/>
                  </a:ext>
                </a:extLst>
              </a:tr>
              <a:tr h="180632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3"/>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2700" b="1" u="none" strike="noStrike" cap="none">
                          <a:solidFill>
                            <a:schemeClr val="accent2"/>
                          </a:solidFill>
                        </a:rPr>
                        <a:t>POINT IN TIME COUNT</a:t>
                      </a:r>
                      <a:endParaRPr sz="2700" b="1" u="none" strike="noStrike" cap="none">
                        <a:solidFill>
                          <a:schemeClr val="accent2"/>
                        </a:solidFill>
                      </a:endParaRPr>
                    </a:p>
                    <a:p>
                      <a:pPr marL="0" marR="0" lvl="0" indent="0" algn="ctr" rtl="0">
                        <a:lnSpc>
                          <a:spcPct val="100000"/>
                        </a:lnSpc>
                        <a:spcBef>
                          <a:spcPts val="0"/>
                        </a:spcBef>
                        <a:spcAft>
                          <a:spcPts val="0"/>
                        </a:spcAft>
                        <a:buClr>
                          <a:srgbClr val="000000"/>
                        </a:buClr>
                        <a:buSzPts val="800"/>
                        <a:buFont typeface="Arial"/>
                        <a:buNone/>
                      </a:pPr>
                      <a:endParaRPr sz="20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4"/>
                  </a:ext>
                </a:extLst>
              </a:tr>
              <a:tr h="116120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98" name="Google Shape;1098;g294b6e16064_0_11"/>
          <p:cNvSpPr/>
          <p:nvPr/>
        </p:nvSpPr>
        <p:spPr>
          <a:xfrm>
            <a:off x="11660976" y="7979800"/>
            <a:ext cx="877200" cy="400200"/>
          </a:xfrm>
          <a:prstGeom prst="rightArrow">
            <a:avLst>
              <a:gd name="adj1" fmla="val 50000"/>
              <a:gd name="adj2" fmla="val 50000"/>
            </a:avLst>
          </a:prstGeom>
          <a:solidFill>
            <a:srgbClr val="3A66B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g294b6e16064_0_11"/>
          <p:cNvSpPr/>
          <p:nvPr/>
        </p:nvSpPr>
        <p:spPr>
          <a:xfrm>
            <a:off x="13614188" y="7669300"/>
            <a:ext cx="3193800" cy="31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g294b6e16064_0_11"/>
          <p:cNvSpPr/>
          <p:nvPr/>
        </p:nvSpPr>
        <p:spPr>
          <a:xfrm>
            <a:off x="4943513" y="9449975"/>
            <a:ext cx="3193800" cy="31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g294b6e16064_0_11"/>
          <p:cNvSpPr txBox="1"/>
          <p:nvPr/>
        </p:nvSpPr>
        <p:spPr>
          <a:xfrm>
            <a:off x="13614188" y="7624450"/>
            <a:ext cx="31938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alibri"/>
                <a:ea typeface="Calibri"/>
                <a:cs typeface="Calibri"/>
                <a:sym typeface="Calibri"/>
              </a:rPr>
              <a:t>Service Based Count (7 days after)  </a:t>
            </a:r>
            <a:endParaRPr sz="1700" b="0" i="0" u="none" strike="noStrike" cap="none">
              <a:solidFill>
                <a:srgbClr val="000000"/>
              </a:solidFill>
              <a:latin typeface="Calibri"/>
              <a:ea typeface="Calibri"/>
              <a:cs typeface="Calibri"/>
              <a:sym typeface="Calibri"/>
            </a:endParaRPr>
          </a:p>
        </p:txBody>
      </p:sp>
      <p:sp>
        <p:nvSpPr>
          <p:cNvPr id="1102" name="Google Shape;1102;g294b6e16064_0_11"/>
          <p:cNvSpPr txBox="1"/>
          <p:nvPr/>
        </p:nvSpPr>
        <p:spPr>
          <a:xfrm>
            <a:off x="4984159" y="9382025"/>
            <a:ext cx="3651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Calibri"/>
                <a:ea typeface="Calibri"/>
                <a:cs typeface="Calibri"/>
                <a:sym typeface="Calibri"/>
              </a:rPr>
              <a:t>Service Based Count Days</a:t>
            </a:r>
            <a:endParaRPr sz="1700" b="0" i="0" u="none" strike="noStrike" cap="none">
              <a:solidFill>
                <a:schemeClr val="dk1"/>
              </a:solidFill>
              <a:latin typeface="Calibri"/>
              <a:ea typeface="Calibri"/>
              <a:cs typeface="Calibri"/>
              <a:sym typeface="Calibri"/>
            </a:endParaRPr>
          </a:p>
        </p:txBody>
      </p:sp>
      <p:sp>
        <p:nvSpPr>
          <p:cNvPr id="1103" name="Google Shape;1103;g294b6e16064_0_11"/>
          <p:cNvSpPr txBox="1"/>
          <p:nvPr/>
        </p:nvSpPr>
        <p:spPr>
          <a:xfrm>
            <a:off x="7200150" y="6226725"/>
            <a:ext cx="3887700" cy="769500"/>
          </a:xfrm>
          <a:prstGeom prst="rect">
            <a:avLst/>
          </a:prstGeom>
          <a:solidFill>
            <a:srgbClr val="C9DAF8">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Calibri"/>
                <a:ea typeface="Calibri"/>
                <a:cs typeface="Calibri"/>
                <a:sym typeface="Calibri"/>
              </a:rPr>
              <a:t>Volunteer Training-</a:t>
            </a:r>
            <a:endParaRPr sz="1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collect Volunteer Release forms at this time</a:t>
            </a:r>
            <a:r>
              <a:rPr lang="en-US" sz="1900" b="0" i="0" u="none" strike="noStrike" cap="none">
                <a:solidFill>
                  <a:srgbClr val="000000"/>
                </a:solidFill>
                <a:latin typeface="Calibri"/>
                <a:ea typeface="Calibri"/>
                <a:cs typeface="Calibri"/>
                <a:sym typeface="Calibri"/>
              </a:rPr>
              <a:t> </a:t>
            </a:r>
            <a:endParaRPr sz="1900" b="0" i="0" u="none" strike="noStrike" cap="none">
              <a:solidFill>
                <a:srgbClr val="000000"/>
              </a:solidFill>
              <a:latin typeface="Calibri"/>
              <a:ea typeface="Calibri"/>
              <a:cs typeface="Calibri"/>
              <a:sym typeface="Calibri"/>
            </a:endParaRPr>
          </a:p>
        </p:txBody>
      </p:sp>
      <p:sp>
        <p:nvSpPr>
          <p:cNvPr id="1104" name="Google Shape;1104;g294b6e16064_0_11"/>
          <p:cNvSpPr txBox="1"/>
          <p:nvPr/>
        </p:nvSpPr>
        <p:spPr>
          <a:xfrm>
            <a:off x="13173250" y="6265500"/>
            <a:ext cx="1779600" cy="492600"/>
          </a:xfrm>
          <a:prstGeom prst="rect">
            <a:avLst/>
          </a:prstGeom>
          <a:solidFill>
            <a:srgbClr val="EAD1DC">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Calibri"/>
                <a:ea typeface="Calibri"/>
                <a:cs typeface="Calibri"/>
                <a:sym typeface="Calibri"/>
              </a:rPr>
              <a:t>Prep Incentives </a:t>
            </a:r>
            <a:endParaRPr sz="2000" b="0" i="0" u="none" strike="noStrike" cap="none">
              <a:solidFill>
                <a:srgbClr val="000000"/>
              </a:solidFill>
              <a:latin typeface="Calibri"/>
              <a:ea typeface="Calibri"/>
              <a:cs typeface="Calibri"/>
              <a:sym typeface="Calibri"/>
            </a:endParaRPr>
          </a:p>
        </p:txBody>
      </p:sp>
      <p:sp>
        <p:nvSpPr>
          <p:cNvPr id="1105" name="Google Shape;1105;g294b6e16064_0_11"/>
          <p:cNvSpPr txBox="1"/>
          <p:nvPr/>
        </p:nvSpPr>
        <p:spPr>
          <a:xfrm>
            <a:off x="6459700" y="4707288"/>
            <a:ext cx="3227400" cy="523200"/>
          </a:xfrm>
          <a:prstGeom prst="rect">
            <a:avLst/>
          </a:prstGeom>
          <a:solidFill>
            <a:srgbClr val="C9DAF8">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200" b="0" i="0" u="none" strike="noStrike" cap="none">
                <a:solidFill>
                  <a:srgbClr val="000000"/>
                </a:solidFill>
                <a:latin typeface="Calibri"/>
                <a:ea typeface="Calibri"/>
                <a:cs typeface="Calibri"/>
                <a:sym typeface="Calibri"/>
              </a:rPr>
              <a:t>Preplanning meeting</a:t>
            </a:r>
            <a:endParaRPr sz="2200" b="0" i="0" u="none" strike="noStrike" cap="none">
              <a:solidFill>
                <a:srgbClr val="000000"/>
              </a:solidFill>
              <a:latin typeface="Calibri"/>
              <a:ea typeface="Calibri"/>
              <a:cs typeface="Calibri"/>
              <a:sym typeface="Calibri"/>
            </a:endParaRPr>
          </a:p>
        </p:txBody>
      </p:sp>
      <p:sp>
        <p:nvSpPr>
          <p:cNvPr id="1106" name="Google Shape;1106;g294b6e16064_0_11"/>
          <p:cNvSpPr txBox="1"/>
          <p:nvPr/>
        </p:nvSpPr>
        <p:spPr>
          <a:xfrm>
            <a:off x="12153400" y="4290950"/>
            <a:ext cx="3651300" cy="1108200"/>
          </a:xfrm>
          <a:prstGeom prst="rect">
            <a:avLst/>
          </a:prstGeom>
          <a:solidFill>
            <a:srgbClr val="EAD1DC">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rgbClr val="000000"/>
                </a:solidFill>
                <a:latin typeface="Calibri"/>
                <a:ea typeface="Calibri"/>
                <a:cs typeface="Calibri"/>
                <a:sym typeface="Calibri"/>
              </a:rPr>
              <a:t>Create Volunteer Maps, gather supplies </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rgbClr val="000000"/>
                </a:solidFill>
                <a:latin typeface="Calibri"/>
                <a:ea typeface="Calibri"/>
                <a:cs typeface="Calibri"/>
                <a:sym typeface="Calibri"/>
              </a:rPr>
              <a:t>Send Reminders</a:t>
            </a:r>
            <a:endParaRPr sz="2000" b="0" i="0" u="none" strike="noStrike" cap="none">
              <a:solidFill>
                <a:srgbClr val="000000"/>
              </a:solidFill>
              <a:latin typeface="Calibri"/>
              <a:ea typeface="Calibri"/>
              <a:cs typeface="Calibri"/>
              <a:sym typeface="Calibri"/>
            </a:endParaRPr>
          </a:p>
        </p:txBody>
      </p:sp>
      <p:sp>
        <p:nvSpPr>
          <p:cNvPr id="1107" name="Google Shape;1107;g294b6e16064_0_11"/>
          <p:cNvSpPr txBox="1"/>
          <p:nvPr/>
        </p:nvSpPr>
        <p:spPr>
          <a:xfrm>
            <a:off x="6795100" y="7358575"/>
            <a:ext cx="2556600" cy="769500"/>
          </a:xfrm>
          <a:prstGeom prst="rect">
            <a:avLst/>
          </a:prstGeom>
          <a:solidFill>
            <a:srgbClr val="EAD1DC">
              <a:alpha val="89019"/>
            </a:srgbClr>
          </a:solidFill>
          <a:ln w="9525" cap="flat" cmpd="sng">
            <a:solidFill>
              <a:srgbClr val="3A66B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Calibri"/>
                <a:ea typeface="Calibri"/>
                <a:cs typeface="Calibri"/>
                <a:sym typeface="Calibri"/>
              </a:rPr>
              <a:t>Last minute trainings &amp; prep </a:t>
            </a:r>
            <a:endParaRPr sz="1900" b="0" i="0" u="none" strike="noStrike" cap="none">
              <a:solidFill>
                <a:srgbClr val="000000"/>
              </a:solidFill>
              <a:latin typeface="Calibri"/>
              <a:ea typeface="Calibri"/>
              <a:cs typeface="Calibri"/>
              <a:sym typeface="Calibri"/>
            </a:endParaRPr>
          </a:p>
        </p:txBody>
      </p:sp>
      <p:sp>
        <p:nvSpPr>
          <p:cNvPr id="1108" name="Google Shape;1108;g294b6e16064_0_11"/>
          <p:cNvSpPr txBox="1"/>
          <p:nvPr/>
        </p:nvSpPr>
        <p:spPr>
          <a:xfrm>
            <a:off x="6175725" y="1889488"/>
            <a:ext cx="9531300" cy="615600"/>
          </a:xfrm>
          <a:prstGeom prst="rect">
            <a:avLst/>
          </a:prstGeom>
          <a:solidFill>
            <a:srgbClr val="DAF8C9">
              <a:alpha val="89019"/>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800" b="0" i="0" u="none" strike="noStrike" cap="none">
                <a:solidFill>
                  <a:srgbClr val="000000"/>
                </a:solidFill>
                <a:latin typeface="Calibri"/>
                <a:ea typeface="Calibri"/>
                <a:cs typeface="Calibri"/>
                <a:sym typeface="Calibri"/>
              </a:rPr>
              <a:t>Organization and Volunteer Recruitment</a:t>
            </a:r>
            <a:endParaRPr sz="2800" b="0" i="0" u="none" strike="noStrike" cap="none">
              <a:solidFill>
                <a:srgbClr val="000000"/>
              </a:solidFill>
              <a:latin typeface="Calibri"/>
              <a:ea typeface="Calibri"/>
              <a:cs typeface="Calibri"/>
              <a:sym typeface="Calibri"/>
            </a:endParaRPr>
          </a:p>
        </p:txBody>
      </p:sp>
      <p:sp>
        <p:nvSpPr>
          <p:cNvPr id="1109" name="Google Shape;1109;g294b6e16064_0_11"/>
          <p:cNvSpPr txBox="1"/>
          <p:nvPr/>
        </p:nvSpPr>
        <p:spPr>
          <a:xfrm>
            <a:off x="9351850" y="2922200"/>
            <a:ext cx="6959100" cy="600300"/>
          </a:xfrm>
          <a:prstGeom prst="rect">
            <a:avLst/>
          </a:prstGeom>
          <a:solidFill>
            <a:srgbClr val="EAD1DC">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700" b="0" i="0" u="none" strike="noStrike" cap="none">
                <a:solidFill>
                  <a:srgbClr val="000000"/>
                </a:solidFill>
                <a:latin typeface="Calibri"/>
                <a:ea typeface="Calibri"/>
                <a:cs typeface="Calibri"/>
                <a:sym typeface="Calibri"/>
              </a:rPr>
              <a:t>Learn known locations where individuals gather </a:t>
            </a:r>
            <a:endParaRPr sz="2700" b="0" i="0" u="none" strike="noStrike" cap="none">
              <a:solidFill>
                <a:srgbClr val="000000"/>
              </a:solidFill>
              <a:latin typeface="Calibri"/>
              <a:ea typeface="Calibri"/>
              <a:cs typeface="Calibri"/>
              <a:sym typeface="Calibri"/>
            </a:endParaRPr>
          </a:p>
        </p:txBody>
      </p:sp>
      <p:sp>
        <p:nvSpPr>
          <p:cNvPr id="1110" name="Google Shape;1110;g294b6e16064_0_11"/>
          <p:cNvSpPr txBox="1"/>
          <p:nvPr/>
        </p:nvSpPr>
        <p:spPr>
          <a:xfrm>
            <a:off x="7033925" y="3715575"/>
            <a:ext cx="8471400" cy="569400"/>
          </a:xfrm>
          <a:prstGeom prst="rect">
            <a:avLst/>
          </a:prstGeom>
          <a:solidFill>
            <a:srgbClr val="DAF8C9">
              <a:alpha val="89019"/>
            </a:srgbClr>
          </a:solidFill>
          <a:ln w="9525" cap="flat" cmpd="sng">
            <a:solidFill>
              <a:srgbClr val="3F3F3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500" b="0" i="0" u="none" strike="noStrike" cap="none">
                <a:solidFill>
                  <a:srgbClr val="000000"/>
                </a:solidFill>
                <a:latin typeface="Calibri"/>
                <a:ea typeface="Calibri"/>
                <a:cs typeface="Calibri"/>
                <a:sym typeface="Calibri"/>
              </a:rPr>
              <a:t>Continue to recruit volunteers </a:t>
            </a:r>
            <a:endParaRPr sz="2500" b="0" i="0" u="none" strike="noStrike" cap="none">
              <a:solidFill>
                <a:srgbClr val="000000"/>
              </a:solidFill>
              <a:latin typeface="Calibri"/>
              <a:ea typeface="Calibri"/>
              <a:cs typeface="Calibri"/>
              <a:sym typeface="Calibri"/>
            </a:endParaRPr>
          </a:p>
        </p:txBody>
      </p:sp>
      <p:sp>
        <p:nvSpPr>
          <p:cNvPr id="1111" name="Google Shape;1111;g294b6e16064_0_11"/>
          <p:cNvSpPr txBox="1"/>
          <p:nvPr/>
        </p:nvSpPr>
        <p:spPr>
          <a:xfrm>
            <a:off x="6795100" y="8199825"/>
            <a:ext cx="2556600" cy="708000"/>
          </a:xfrm>
          <a:prstGeom prst="rect">
            <a:avLst/>
          </a:prstGeom>
          <a:solidFill>
            <a:srgbClr val="C9DAF8">
              <a:alpha val="89019"/>
            </a:srgbClr>
          </a:solidFill>
          <a:ln w="9525" cap="flat" cmpd="sng">
            <a:solidFill>
              <a:srgbClr val="4371C3"/>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Last meeting with leadership </a:t>
            </a:r>
            <a:endParaRPr sz="1700" b="0" i="0" u="none" strike="noStrike" cap="none">
              <a:solidFill>
                <a:srgbClr val="000000"/>
              </a:solidFill>
              <a:latin typeface="Calibri"/>
              <a:ea typeface="Calibri"/>
              <a:cs typeface="Calibri"/>
              <a:sym typeface="Calibri"/>
            </a:endParaRPr>
          </a:p>
        </p:txBody>
      </p:sp>
      <p:sp>
        <p:nvSpPr>
          <p:cNvPr id="1112" name="Google Shape;1112;g294b6e16064_0_11"/>
          <p:cNvSpPr txBox="1"/>
          <p:nvPr/>
        </p:nvSpPr>
        <p:spPr>
          <a:xfrm>
            <a:off x="6319450" y="5583200"/>
            <a:ext cx="3032400" cy="446400"/>
          </a:xfrm>
          <a:prstGeom prst="rect">
            <a:avLst/>
          </a:prstGeom>
          <a:solidFill>
            <a:srgbClr val="EAD1DC">
              <a:alpha val="89019"/>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Prep for Volunteer training</a:t>
            </a:r>
            <a:endParaRPr sz="2000" b="0" i="0" u="none" strike="noStrike" cap="none">
              <a:solidFill>
                <a:srgbClr val="000000"/>
              </a:solidFill>
              <a:latin typeface="Calibri"/>
              <a:ea typeface="Calibri"/>
              <a:cs typeface="Calibri"/>
              <a:sym typeface="Calibri"/>
            </a:endParaRPr>
          </a:p>
        </p:txBody>
      </p:sp>
      <p:sp>
        <p:nvSpPr>
          <p:cNvPr id="1113" name="Google Shape;1113;g294b6e16064_0_11"/>
          <p:cNvSpPr txBox="1"/>
          <p:nvPr/>
        </p:nvSpPr>
        <p:spPr>
          <a:xfrm>
            <a:off x="5585950" y="459525"/>
            <a:ext cx="36513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900" b="1" i="0" u="none" strike="noStrike" cap="none">
                <a:solidFill>
                  <a:srgbClr val="2D175F"/>
                </a:solidFill>
                <a:latin typeface="Calibri"/>
                <a:ea typeface="Calibri"/>
                <a:cs typeface="Calibri"/>
                <a:sym typeface="Calibri"/>
              </a:rPr>
              <a:t>JANUARY</a:t>
            </a:r>
            <a:endParaRPr sz="2900" b="1" i="0" u="none" strike="noStrike" cap="none">
              <a:solidFill>
                <a:srgbClr val="2D175F"/>
              </a:solidFill>
              <a:latin typeface="Calibri"/>
              <a:ea typeface="Calibri"/>
              <a:cs typeface="Calibri"/>
              <a:sym typeface="Calibri"/>
            </a:endParaRPr>
          </a:p>
        </p:txBody>
      </p:sp>
      <p:sp>
        <p:nvSpPr>
          <p:cNvPr id="1114" name="Google Shape;1114;g294b6e16064_0_11"/>
          <p:cNvSpPr txBox="1"/>
          <p:nvPr/>
        </p:nvSpPr>
        <p:spPr>
          <a:xfrm>
            <a:off x="358550" y="3223800"/>
            <a:ext cx="3887700" cy="578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D175F"/>
                </a:solidFill>
                <a:latin typeface="Calibri"/>
                <a:ea typeface="Calibri"/>
                <a:cs typeface="Calibri"/>
                <a:sym typeface="Calibri"/>
              </a:rPr>
              <a:t>Use this timeline as a guide to set dates for your agencies’ planning and execution of the PITC. </a:t>
            </a:r>
            <a:endParaRPr sz="2800" b="0" i="0" u="none" strike="noStrike" cap="none">
              <a:solidFill>
                <a:srgbClr val="2D17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2D17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D175F"/>
                </a:solidFill>
                <a:latin typeface="Calibri"/>
                <a:ea typeface="Calibri"/>
                <a:cs typeface="Calibri"/>
                <a:sym typeface="Calibri"/>
              </a:rPr>
              <a:t>These are estimations of dates and time to prepare for the PIT. Feel free to adapt and prepare for the Point in Time Count as you see fit!</a:t>
            </a:r>
            <a:endParaRPr sz="2300" b="0" i="0" u="none" strike="noStrike" cap="none">
              <a:solidFill>
                <a:srgbClr val="2D175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18"/>
        <p:cNvGrpSpPr/>
        <p:nvPr/>
      </p:nvGrpSpPr>
      <p:grpSpPr>
        <a:xfrm>
          <a:off x="0" y="0"/>
          <a:ext cx="0" cy="0"/>
          <a:chOff x="0" y="0"/>
          <a:chExt cx="0" cy="0"/>
        </a:xfrm>
      </p:grpSpPr>
      <p:sp>
        <p:nvSpPr>
          <p:cNvPr id="1119" name="Google Shape;1119;g294b6e16064_0_91"/>
          <p:cNvSpPr txBox="1"/>
          <p:nvPr/>
        </p:nvSpPr>
        <p:spPr>
          <a:xfrm>
            <a:off x="303025" y="21328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Coordinator Record Keeping</a:t>
            </a:r>
            <a:endParaRPr sz="1400" b="0" i="0" u="none" strike="noStrike" cap="none">
              <a:solidFill>
                <a:srgbClr val="000000"/>
              </a:solidFill>
              <a:latin typeface="Arial"/>
              <a:ea typeface="Arial"/>
              <a:cs typeface="Arial"/>
              <a:sym typeface="Arial"/>
            </a:endParaRPr>
          </a:p>
        </p:txBody>
      </p:sp>
      <p:grpSp>
        <p:nvGrpSpPr>
          <p:cNvPr id="1120" name="Google Shape;1120;g294b6e16064_0_91"/>
          <p:cNvGrpSpPr/>
          <p:nvPr/>
        </p:nvGrpSpPr>
        <p:grpSpPr>
          <a:xfrm>
            <a:off x="15060598" y="11"/>
            <a:ext cx="3227297" cy="3085741"/>
            <a:chOff x="0" y="0"/>
            <a:chExt cx="849982" cy="812700"/>
          </a:xfrm>
        </p:grpSpPr>
        <p:sp>
          <p:nvSpPr>
            <p:cNvPr id="1121" name="Google Shape;1121;g294b6e16064_0_9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22" name="Google Shape;1122;g294b6e16064_0_9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3" name="Google Shape;1123;g294b6e16064_0_9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sp>
        <p:nvSpPr>
          <p:cNvPr id="1124" name="Google Shape;1124;g294b6e16064_0_91"/>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As a coordinator of the Point in Time Count, please keep accurate records of what organizations and agencies are working with you in the count.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1" i="0" u="none" strike="noStrike" cap="none" dirty="0">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Keep track of: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-Planning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-Meetings</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-Volunteers to Count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1" i="0" u="none" strike="noStrike" cap="none" dirty="0">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Ensure all involved organizations: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-Participate in training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-Sign </a:t>
            </a:r>
            <a:r>
              <a:rPr lang="en-US" sz="3400" b="1" dirty="0">
                <a:solidFill>
                  <a:srgbClr val="3F3151"/>
                </a:solidFill>
              </a:rPr>
              <a:t>Volunteer</a:t>
            </a:r>
            <a:r>
              <a:rPr lang="en-US" sz="3400" b="1" i="0" u="none" strike="noStrike" cap="none" dirty="0">
                <a:solidFill>
                  <a:srgbClr val="3F3151"/>
                </a:solidFill>
                <a:latin typeface="Arial"/>
                <a:ea typeface="Arial"/>
                <a:cs typeface="Arial"/>
                <a:sym typeface="Arial"/>
              </a:rPr>
              <a:t> Release &amp; Confidentiality Agreement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-Complete Post PIT Survey </a:t>
            </a: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1" i="0" u="none" strike="noStrike" cap="none" dirty="0">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r>
              <a:rPr lang="en-US" sz="3400" b="1" i="0" u="none" strike="noStrike" cap="none" dirty="0">
                <a:solidFill>
                  <a:srgbClr val="3F3151"/>
                </a:solidFill>
                <a:latin typeface="Arial"/>
                <a:ea typeface="Arial"/>
                <a:cs typeface="Arial"/>
                <a:sym typeface="Arial"/>
              </a:rPr>
              <a:t>Send all of this information to the Leadership of the PITC Committee. </a:t>
            </a:r>
            <a:br>
              <a:rPr lang="en-US" sz="3400" b="1" i="0" u="none" strike="noStrike" cap="none" dirty="0">
                <a:solidFill>
                  <a:srgbClr val="3F3151"/>
                </a:solidFill>
                <a:latin typeface="Arial"/>
                <a:ea typeface="Arial"/>
                <a:cs typeface="Arial"/>
                <a:sym typeface="Arial"/>
              </a:rPr>
            </a:br>
            <a:r>
              <a:rPr lang="en-US" sz="3400" b="1" i="0" u="none" strike="noStrike" cap="none" dirty="0">
                <a:solidFill>
                  <a:srgbClr val="3F3151"/>
                </a:solidFill>
                <a:latin typeface="Arial"/>
                <a:ea typeface="Arial"/>
                <a:cs typeface="Arial"/>
                <a:sym typeface="Arial"/>
              </a:rPr>
              <a:t>Keep records for at least a year. </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28"/>
        <p:cNvGrpSpPr/>
        <p:nvPr/>
      </p:nvGrpSpPr>
      <p:grpSpPr>
        <a:xfrm>
          <a:off x="0" y="0"/>
          <a:ext cx="0" cy="0"/>
          <a:chOff x="0" y="0"/>
          <a:chExt cx="0" cy="0"/>
        </a:xfrm>
      </p:grpSpPr>
      <p:sp>
        <p:nvSpPr>
          <p:cNvPr id="1129" name="Google Shape;1129;g294b6e16064_0_128"/>
          <p:cNvSpPr txBox="1"/>
          <p:nvPr/>
        </p:nvSpPr>
        <p:spPr>
          <a:xfrm>
            <a:off x="303025" y="213286"/>
            <a:ext cx="16723200" cy="104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6800"/>
              <a:buFont typeface="Arial"/>
              <a:buNone/>
            </a:pPr>
            <a:r>
              <a:rPr lang="en-US" sz="6800" b="0" i="0" u="none" strike="noStrike" cap="none">
                <a:solidFill>
                  <a:srgbClr val="3F3151"/>
                </a:solidFill>
                <a:latin typeface="Arial"/>
                <a:ea typeface="Arial"/>
                <a:cs typeface="Arial"/>
                <a:sym typeface="Arial"/>
              </a:rPr>
              <a:t>Preplanning for Full County Coverage</a:t>
            </a:r>
            <a:endParaRPr sz="1000" b="0" i="0" u="none" strike="noStrike" cap="none">
              <a:solidFill>
                <a:srgbClr val="000000"/>
              </a:solidFill>
              <a:latin typeface="Arial"/>
              <a:ea typeface="Arial"/>
              <a:cs typeface="Arial"/>
              <a:sym typeface="Arial"/>
            </a:endParaRPr>
          </a:p>
        </p:txBody>
      </p:sp>
      <p:grpSp>
        <p:nvGrpSpPr>
          <p:cNvPr id="1130" name="Google Shape;1130;g294b6e16064_0_128"/>
          <p:cNvGrpSpPr/>
          <p:nvPr/>
        </p:nvGrpSpPr>
        <p:grpSpPr>
          <a:xfrm>
            <a:off x="15060598" y="11"/>
            <a:ext cx="3227297" cy="3085741"/>
            <a:chOff x="0" y="0"/>
            <a:chExt cx="849982" cy="812700"/>
          </a:xfrm>
        </p:grpSpPr>
        <p:sp>
          <p:nvSpPr>
            <p:cNvPr id="1131" name="Google Shape;1131;g294b6e16064_0_12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32" name="Google Shape;1132;g294b6e16064_0_12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33" name="Google Shape;1133;g294b6e16064_0_12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sp>
        <p:nvSpPr>
          <p:cNvPr id="1134" name="Google Shape;1134;g294b6e16064_0_128"/>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457200" marR="0" lvl="0" indent="-444500" algn="l" rtl="0">
              <a:lnSpc>
                <a:spcPct val="150000"/>
              </a:lnSpc>
              <a:spcBef>
                <a:spcPts val="75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Reach out to community agencies , to ensure best use of resources</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Contact formerly homeless individuals and families for ideas on where to look</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Contact local law enforcement to help locate areas where homeless individuals and families stay</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Contact local hospitals and talk with the social worker on staff </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Compile a list of locations with the help of other local service providers</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Contact school district liaison for ideas on where to locate homeless families (assure them privacy is respected)</a:t>
            </a:r>
            <a:endParaRPr sz="3400" b="1" i="0" u="none" strike="noStrike" cap="none">
              <a:solidFill>
                <a:srgbClr val="3F3151"/>
              </a:solidFill>
              <a:latin typeface="Arial"/>
              <a:ea typeface="Arial"/>
              <a:cs typeface="Arial"/>
              <a:sym typeface="Arial"/>
            </a:endParaRPr>
          </a:p>
          <a:p>
            <a:pPr marL="457200" marR="0" lvl="0" indent="-444500" algn="l" rtl="0">
              <a:lnSpc>
                <a:spcPct val="150000"/>
              </a:lnSpc>
              <a:spcBef>
                <a:spcPts val="0"/>
              </a:spcBef>
              <a:spcAft>
                <a:spcPts val="0"/>
              </a:spcAft>
              <a:buClr>
                <a:srgbClr val="3F3151"/>
              </a:buClr>
              <a:buSzPts val="3400"/>
              <a:buFont typeface="Arial"/>
              <a:buChar char="●"/>
            </a:pPr>
            <a:r>
              <a:rPr lang="en-US" sz="3400" b="1" i="0" u="none" strike="noStrike" cap="none">
                <a:solidFill>
                  <a:srgbClr val="3F3151"/>
                </a:solidFill>
                <a:latin typeface="Arial"/>
                <a:ea typeface="Arial"/>
                <a:cs typeface="Arial"/>
                <a:sym typeface="Arial"/>
              </a:rPr>
              <a:t>Thorough Pre-planning should identify all locations. Contact formerly homeless, local law enforcement, libraries, churches, hospitals, and schools</a:t>
            </a:r>
            <a:endParaRPr sz="3400" b="1" i="0" u="none" strike="noStrike" cap="none">
              <a:solidFill>
                <a:srgbClr val="3F3151"/>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1100"/>
              <a:buFont typeface="Arial"/>
              <a:buNone/>
            </a:pPr>
            <a:endParaRPr sz="3400" b="1" i="0" u="none" strike="noStrike" cap="none">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1" i="0" u="none" strike="noStrike" cap="none">
              <a:solidFill>
                <a:srgbClr val="3F315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38"/>
        <p:cNvGrpSpPr/>
        <p:nvPr/>
      </p:nvGrpSpPr>
      <p:grpSpPr>
        <a:xfrm>
          <a:off x="0" y="0"/>
          <a:ext cx="0" cy="0"/>
          <a:chOff x="0" y="0"/>
          <a:chExt cx="0" cy="0"/>
        </a:xfrm>
      </p:grpSpPr>
      <p:sp>
        <p:nvSpPr>
          <p:cNvPr id="1139" name="Google Shape;1139;g294b6e0cc7d_0_32"/>
          <p:cNvSpPr txBox="1"/>
          <p:nvPr/>
        </p:nvSpPr>
        <p:spPr>
          <a:xfrm>
            <a:off x="303025" y="21328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3F3151"/>
                </a:solidFill>
                <a:latin typeface="Arial"/>
                <a:ea typeface="Arial"/>
                <a:cs typeface="Arial"/>
                <a:sym typeface="Arial"/>
              </a:rPr>
              <a:t>Coordinator Reminders</a:t>
            </a:r>
            <a:endParaRPr sz="1400" b="0" i="0" u="none" strike="noStrike" cap="none">
              <a:solidFill>
                <a:srgbClr val="000000"/>
              </a:solidFill>
              <a:latin typeface="Arial"/>
              <a:ea typeface="Arial"/>
              <a:cs typeface="Arial"/>
              <a:sym typeface="Arial"/>
            </a:endParaRPr>
          </a:p>
        </p:txBody>
      </p:sp>
      <p:grpSp>
        <p:nvGrpSpPr>
          <p:cNvPr id="1140" name="Google Shape;1140;g294b6e0cc7d_0_32"/>
          <p:cNvGrpSpPr/>
          <p:nvPr/>
        </p:nvGrpSpPr>
        <p:grpSpPr>
          <a:xfrm>
            <a:off x="15060598" y="11"/>
            <a:ext cx="3227297" cy="3085741"/>
            <a:chOff x="0" y="0"/>
            <a:chExt cx="849982" cy="812700"/>
          </a:xfrm>
        </p:grpSpPr>
        <p:sp>
          <p:nvSpPr>
            <p:cNvPr id="1141" name="Google Shape;1141;g294b6e0cc7d_0_3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42" name="Google Shape;1142;g294b6e0cc7d_0_3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3" name="Google Shape;1143;g294b6e0cc7d_0_3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2400"/>
              <a:buFont typeface="Arial"/>
              <a:buNone/>
            </a:pPr>
            <a:r>
              <a:rPr lang="en-US" sz="2400" b="0" i="0" u="none" strike="noStrike" cap="none">
                <a:solidFill>
                  <a:srgbClr val="462D78"/>
                </a:solidFill>
                <a:latin typeface="Arial"/>
                <a:ea typeface="Arial"/>
                <a:cs typeface="Arial"/>
                <a:sym typeface="Arial"/>
              </a:rPr>
              <a:t>Coordinators</a:t>
            </a:r>
            <a:endParaRPr sz="2400" b="0" i="0" u="none" strike="noStrike" cap="none">
              <a:solidFill>
                <a:srgbClr val="462D78"/>
              </a:solidFill>
              <a:latin typeface="Arial"/>
              <a:ea typeface="Arial"/>
              <a:cs typeface="Arial"/>
              <a:sym typeface="Arial"/>
            </a:endParaRPr>
          </a:p>
        </p:txBody>
      </p:sp>
      <p:sp>
        <p:nvSpPr>
          <p:cNvPr id="1144" name="Google Shape;1144;g294b6e0cc7d_0_32"/>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457200" marR="0" lvl="0" indent="-444500" algn="l" rtl="0">
              <a:lnSpc>
                <a:spcPct val="90000"/>
              </a:lnSpc>
              <a:spcBef>
                <a:spcPts val="75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Volunteer recruitment, training and coordination are the responsibility of county coordinators </a:t>
            </a:r>
            <a:endParaRPr sz="3400" b="0" i="0" u="none" strike="noStrike" cap="none" dirty="0">
              <a:solidFill>
                <a:srgbClr val="3F3151"/>
              </a:solidFill>
              <a:latin typeface="Arial"/>
              <a:ea typeface="Arial"/>
              <a:cs typeface="Arial"/>
              <a:sym typeface="Arial"/>
            </a:endParaRPr>
          </a:p>
          <a:p>
            <a:pPr marL="914400" marR="0" lvl="1"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Ensure that you have open communication with all coordinators, and PITC leadership </a:t>
            </a:r>
            <a:endParaRPr sz="3400" b="0" i="0" u="none" strike="noStrike" cap="none" dirty="0">
              <a:solidFill>
                <a:srgbClr val="3F3151"/>
              </a:solidFill>
              <a:latin typeface="Arial"/>
              <a:ea typeface="Arial"/>
              <a:cs typeface="Arial"/>
              <a:sym typeface="Arial"/>
            </a:endParaRPr>
          </a:p>
          <a:p>
            <a:pPr marL="914400" marR="0" lvl="0" indent="0" algn="l" rtl="0">
              <a:lnSpc>
                <a:spcPct val="90000"/>
              </a:lnSpc>
              <a:spcBef>
                <a:spcPts val="750"/>
              </a:spcBef>
              <a:spcAft>
                <a:spcPts val="0"/>
              </a:spcAft>
              <a:buClr>
                <a:srgbClr val="000000"/>
              </a:buClr>
              <a:buSzPts val="3400"/>
              <a:buFont typeface="Arial"/>
              <a:buNone/>
            </a:pP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75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Surveys must be complete or we can not use data for HUD quality purposes (if the participant declines to answer, indicate as such)</a:t>
            </a:r>
            <a:endParaRPr sz="3400" b="0" i="0" u="none" strike="noStrike" cap="none" dirty="0">
              <a:solidFill>
                <a:srgbClr val="3F3151"/>
              </a:solidFill>
              <a:latin typeface="Arial"/>
              <a:ea typeface="Arial"/>
              <a:cs typeface="Arial"/>
              <a:sym typeface="Arial"/>
            </a:endParaRPr>
          </a:p>
          <a:p>
            <a:pPr marL="914400" marR="0" lvl="1"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Be sure to impress this importance to volunteers and coordinators </a:t>
            </a:r>
            <a:endParaRPr sz="3400" b="0" i="0" u="none" strike="noStrike" cap="none" dirty="0">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0" i="0" u="none" strike="noStrike" cap="none" dirty="0">
              <a:solidFill>
                <a:srgbClr val="3F3151"/>
              </a:solidFill>
              <a:latin typeface="Arial"/>
              <a:ea typeface="Arial"/>
              <a:cs typeface="Arial"/>
              <a:sym typeface="Arial"/>
            </a:endParaRPr>
          </a:p>
          <a:p>
            <a:pPr marL="457200" marR="0" lvl="0" indent="-444500" algn="l" rtl="0">
              <a:lnSpc>
                <a:spcPct val="90000"/>
              </a:lnSpc>
              <a:spcBef>
                <a:spcPts val="75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Prepare planning meetings with coordinators, agencies planning events and/or street counts, etc. </a:t>
            </a:r>
            <a:endParaRPr sz="3400" b="0" i="0" u="none" strike="noStrike" cap="none" dirty="0">
              <a:solidFill>
                <a:srgbClr val="3F3151"/>
              </a:solidFill>
              <a:latin typeface="Arial"/>
              <a:ea typeface="Arial"/>
              <a:cs typeface="Arial"/>
              <a:sym typeface="Arial"/>
            </a:endParaRPr>
          </a:p>
          <a:p>
            <a:pPr marL="914400" marR="0" lvl="1"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Ensure all participants complete the </a:t>
            </a:r>
            <a:r>
              <a:rPr lang="en-US" sz="3000" b="1" i="0" u="none" strike="noStrike" cap="none" dirty="0">
                <a:solidFill>
                  <a:srgbClr val="3F3151"/>
                </a:solidFill>
                <a:latin typeface="Arial"/>
                <a:ea typeface="Arial"/>
                <a:cs typeface="Arial"/>
                <a:sym typeface="Arial"/>
              </a:rPr>
              <a:t>Volunteer Release &amp; Confidentiality Agreement </a:t>
            </a:r>
            <a:endParaRPr sz="3000" b="1" i="0" u="none" strike="noStrike" cap="none" dirty="0">
              <a:solidFill>
                <a:srgbClr val="3F3151"/>
              </a:solidFill>
              <a:latin typeface="Arial"/>
              <a:ea typeface="Arial"/>
              <a:cs typeface="Arial"/>
              <a:sym typeface="Arial"/>
            </a:endParaRPr>
          </a:p>
          <a:p>
            <a:pPr marL="914400" marR="0" lvl="1"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Provide the training materials as put together by the Lead Agency, including the Volunteer Packet and the Refresher Hand Out </a:t>
            </a:r>
            <a:endParaRPr sz="3400" b="0" i="0" u="none" strike="noStrike" cap="none" dirty="0">
              <a:solidFill>
                <a:srgbClr val="3F3151"/>
              </a:solidFill>
              <a:latin typeface="Arial"/>
              <a:ea typeface="Arial"/>
              <a:cs typeface="Arial"/>
              <a:sym typeface="Arial"/>
            </a:endParaRPr>
          </a:p>
          <a:p>
            <a:pPr marL="914400" marR="0" lvl="1" indent="-444500" algn="l" rtl="0">
              <a:lnSpc>
                <a:spcPct val="90000"/>
              </a:lnSpc>
              <a:spcBef>
                <a:spcPts val="0"/>
              </a:spcBef>
              <a:spcAft>
                <a:spcPts val="0"/>
              </a:spcAft>
              <a:buClr>
                <a:srgbClr val="3F3151"/>
              </a:buClr>
              <a:buSzPts val="3400"/>
              <a:buFont typeface="Arial"/>
              <a:buChar char="○"/>
            </a:pPr>
            <a:r>
              <a:rPr lang="en-US" sz="3400" b="0" i="0" u="none" strike="noStrike" cap="none" dirty="0">
                <a:solidFill>
                  <a:srgbClr val="3F3151"/>
                </a:solidFill>
                <a:latin typeface="Arial"/>
                <a:ea typeface="Arial"/>
                <a:cs typeface="Arial"/>
                <a:sym typeface="Arial"/>
              </a:rPr>
              <a:t>Emphasize the importance of personal safety above all. </a:t>
            </a:r>
            <a:endParaRPr sz="3400" b="0" i="0" u="none" strike="noStrike" cap="none" dirty="0">
              <a:solidFill>
                <a:srgbClr val="3F3151"/>
              </a:solidFill>
              <a:latin typeface="Arial"/>
              <a:ea typeface="Arial"/>
              <a:cs typeface="Arial"/>
              <a:sym typeface="Arial"/>
            </a:endParaRPr>
          </a:p>
          <a:p>
            <a:pPr marL="0" marR="0" lvl="0" indent="0" algn="l" rtl="0">
              <a:lnSpc>
                <a:spcPct val="90000"/>
              </a:lnSpc>
              <a:spcBef>
                <a:spcPts val="750"/>
              </a:spcBef>
              <a:spcAft>
                <a:spcPts val="0"/>
              </a:spcAft>
              <a:buClr>
                <a:srgbClr val="000000"/>
              </a:buClr>
              <a:buSzPts val="3400"/>
              <a:buFont typeface="Arial"/>
              <a:buNone/>
            </a:pPr>
            <a:endParaRPr sz="3400" b="0" i="0" u="none" strike="noStrike" cap="none" dirty="0">
              <a:solidFill>
                <a:srgbClr val="3F315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1148"/>
        <p:cNvGrpSpPr/>
        <p:nvPr/>
      </p:nvGrpSpPr>
      <p:grpSpPr>
        <a:xfrm>
          <a:off x="0" y="0"/>
          <a:ext cx="0" cy="0"/>
          <a:chOff x="0" y="0"/>
          <a:chExt cx="0" cy="0"/>
        </a:xfrm>
      </p:grpSpPr>
      <p:grpSp>
        <p:nvGrpSpPr>
          <p:cNvPr id="1149" name="Google Shape;1149;g24fa01ec593_1_0"/>
          <p:cNvGrpSpPr/>
          <p:nvPr/>
        </p:nvGrpSpPr>
        <p:grpSpPr>
          <a:xfrm>
            <a:off x="1208423" y="6773279"/>
            <a:ext cx="3227297" cy="3085741"/>
            <a:chOff x="0" y="0"/>
            <a:chExt cx="849982" cy="812700"/>
          </a:xfrm>
        </p:grpSpPr>
        <p:sp>
          <p:nvSpPr>
            <p:cNvPr id="1150" name="Google Shape;1150;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51" name="Google Shape;1151;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52" name="Google Shape;1152;g24fa01ec593_1_0"/>
          <p:cNvGrpSpPr/>
          <p:nvPr/>
        </p:nvGrpSpPr>
        <p:grpSpPr>
          <a:xfrm>
            <a:off x="1208423" y="5106386"/>
            <a:ext cx="3227297" cy="3085741"/>
            <a:chOff x="0" y="0"/>
            <a:chExt cx="849982" cy="812700"/>
          </a:xfrm>
        </p:grpSpPr>
        <p:sp>
          <p:nvSpPr>
            <p:cNvPr id="1153" name="Google Shape;1153;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54" name="Google Shape;1154;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55" name="Google Shape;1155;g24fa01ec593_1_0"/>
          <p:cNvGrpSpPr/>
          <p:nvPr/>
        </p:nvGrpSpPr>
        <p:grpSpPr>
          <a:xfrm>
            <a:off x="1208423" y="3444236"/>
            <a:ext cx="3227297" cy="3085741"/>
            <a:chOff x="0" y="0"/>
            <a:chExt cx="849982" cy="812700"/>
          </a:xfrm>
        </p:grpSpPr>
        <p:sp>
          <p:nvSpPr>
            <p:cNvPr id="1156" name="Google Shape;1156;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57" name="Google Shape;1157;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58" name="Google Shape;1158;g24fa01ec593_1_0"/>
          <p:cNvGrpSpPr/>
          <p:nvPr/>
        </p:nvGrpSpPr>
        <p:grpSpPr>
          <a:xfrm>
            <a:off x="1208423" y="1763036"/>
            <a:ext cx="3227297" cy="3085741"/>
            <a:chOff x="0" y="0"/>
            <a:chExt cx="849982" cy="812700"/>
          </a:xfrm>
        </p:grpSpPr>
        <p:sp>
          <p:nvSpPr>
            <p:cNvPr id="1159" name="Google Shape;1159;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60" name="Google Shape;1160;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1" name="Google Shape;1161;g24fa01ec593_1_0"/>
          <p:cNvGrpSpPr/>
          <p:nvPr/>
        </p:nvGrpSpPr>
        <p:grpSpPr>
          <a:xfrm>
            <a:off x="-82477" y="-230145"/>
            <a:ext cx="3085741" cy="3085741"/>
            <a:chOff x="0" y="0"/>
            <a:chExt cx="812700" cy="812700"/>
          </a:xfrm>
        </p:grpSpPr>
        <p:sp>
          <p:nvSpPr>
            <p:cNvPr id="1162" name="Google Shape;1162;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163" name="Google Shape;1163;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4" name="Google Shape;1164;g24fa01ec593_1_0"/>
          <p:cNvGrpSpPr/>
          <p:nvPr/>
        </p:nvGrpSpPr>
        <p:grpSpPr>
          <a:xfrm>
            <a:off x="530072" y="397176"/>
            <a:ext cx="1409059" cy="1409059"/>
            <a:chOff x="0" y="0"/>
            <a:chExt cx="812700" cy="812700"/>
          </a:xfrm>
        </p:grpSpPr>
        <p:sp>
          <p:nvSpPr>
            <p:cNvPr id="1165" name="Google Shape;1165;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166" name="Google Shape;1166;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7" name="Google Shape;1167;g24fa01ec593_1_0"/>
          <p:cNvGrpSpPr/>
          <p:nvPr/>
        </p:nvGrpSpPr>
        <p:grpSpPr>
          <a:xfrm>
            <a:off x="17303677" y="1"/>
            <a:ext cx="3085741" cy="3085741"/>
            <a:chOff x="0" y="0"/>
            <a:chExt cx="812700" cy="812700"/>
          </a:xfrm>
        </p:grpSpPr>
        <p:sp>
          <p:nvSpPr>
            <p:cNvPr id="1168" name="Google Shape;1168;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169" name="Google Shape;1169;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70" name="Google Shape;1170;g24fa01ec593_1_0"/>
          <p:cNvGrpSpPr/>
          <p:nvPr/>
        </p:nvGrpSpPr>
        <p:grpSpPr>
          <a:xfrm>
            <a:off x="17303675" y="608196"/>
            <a:ext cx="1409059" cy="1409059"/>
            <a:chOff x="0" y="0"/>
            <a:chExt cx="812700" cy="812700"/>
          </a:xfrm>
        </p:grpSpPr>
        <p:sp>
          <p:nvSpPr>
            <p:cNvPr id="1171" name="Google Shape;1171;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172" name="Google Shape;1172;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3" name="Google Shape;1173;g24fa01ec593_1_0"/>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What’s in the Survey?</a:t>
            </a:r>
            <a:endParaRPr sz="1400" b="1" i="0" u="none" strike="noStrike" cap="none">
              <a:solidFill>
                <a:schemeClr val="lt1"/>
              </a:solidFill>
              <a:latin typeface="Arial"/>
              <a:ea typeface="Arial"/>
              <a:cs typeface="Arial"/>
              <a:sym typeface="Arial"/>
            </a:endParaRPr>
          </a:p>
        </p:txBody>
      </p:sp>
      <p:sp>
        <p:nvSpPr>
          <p:cNvPr id="1174" name="Google Shape;1174;g24fa01ec593_1_0"/>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latin typeface="Arial"/>
                <a:ea typeface="Arial"/>
                <a:cs typeface="Arial"/>
                <a:sym typeface="Arial"/>
              </a:rPr>
              <a:t>Survey </a:t>
            </a:r>
            <a:endParaRPr sz="1400" b="1" i="0" u="none" strike="noStrike" cap="none">
              <a:solidFill>
                <a:srgbClr val="000000"/>
              </a:solidFill>
              <a:latin typeface="Arial"/>
              <a:ea typeface="Arial"/>
              <a:cs typeface="Arial"/>
              <a:sym typeface="Arial"/>
            </a:endParaRPr>
          </a:p>
        </p:txBody>
      </p:sp>
      <p:sp>
        <p:nvSpPr>
          <p:cNvPr id="1175" name="Google Shape;1175;g24fa01ec593_1_0"/>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1176" name="Google Shape;1176;g24fa01ec593_1_0"/>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1177" name="Google Shape;1177;g24fa01ec593_1_0"/>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1178" name="Google Shape;1178;g24fa01ec593_1_0"/>
          <p:cNvGrpSpPr/>
          <p:nvPr/>
        </p:nvGrpSpPr>
        <p:grpSpPr>
          <a:xfrm>
            <a:off x="1227123" y="8440304"/>
            <a:ext cx="3227297" cy="3085741"/>
            <a:chOff x="0" y="0"/>
            <a:chExt cx="849982" cy="812700"/>
          </a:xfrm>
        </p:grpSpPr>
        <p:sp>
          <p:nvSpPr>
            <p:cNvPr id="1179" name="Google Shape;1179;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180" name="Google Shape;1180;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1" name="Google Shape;1181;g24fa01ec593_1_0"/>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1182" name="Google Shape;1182;g24fa01ec593_1_0"/>
          <p:cNvSpPr/>
          <p:nvPr/>
        </p:nvSpPr>
        <p:spPr>
          <a:xfrm>
            <a:off x="323117" y="7063564"/>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3" name="Google Shape;1183;g24fa01ec593_1_0"/>
          <p:cNvPicPr preferRelativeResize="0"/>
          <p:nvPr/>
        </p:nvPicPr>
        <p:blipFill rotWithShape="1">
          <a:blip r:embed="rId3">
            <a:alphaModFix/>
          </a:blip>
          <a:srcRect/>
          <a:stretch/>
        </p:blipFill>
        <p:spPr>
          <a:xfrm>
            <a:off x="9159048" y="4359773"/>
            <a:ext cx="5499225" cy="5499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87"/>
        <p:cNvGrpSpPr/>
        <p:nvPr/>
      </p:nvGrpSpPr>
      <p:grpSpPr>
        <a:xfrm>
          <a:off x="0" y="0"/>
          <a:ext cx="0" cy="0"/>
          <a:chOff x="0" y="0"/>
          <a:chExt cx="0" cy="0"/>
        </a:xfrm>
      </p:grpSpPr>
      <p:grpSp>
        <p:nvGrpSpPr>
          <p:cNvPr id="1188" name="Google Shape;1188;g24fa01ec593_1_38"/>
          <p:cNvGrpSpPr/>
          <p:nvPr/>
        </p:nvGrpSpPr>
        <p:grpSpPr>
          <a:xfrm>
            <a:off x="9850846" y="2182129"/>
            <a:ext cx="3085741" cy="3085741"/>
            <a:chOff x="0" y="0"/>
            <a:chExt cx="812700" cy="812700"/>
          </a:xfrm>
        </p:grpSpPr>
        <p:sp>
          <p:nvSpPr>
            <p:cNvPr id="1189" name="Google Shape;1189;g24fa01ec593_1_38"/>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txBody>
            <a:bodyPr/>
            <a:lstStyle/>
            <a:p>
              <a:endParaRPr lang="en-US"/>
            </a:p>
          </p:txBody>
        </p:sp>
        <p:sp>
          <p:nvSpPr>
            <p:cNvPr id="1190" name="Google Shape;1190;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91" name="Google Shape;1191;g24fa01ec593_1_38"/>
          <p:cNvGrpSpPr/>
          <p:nvPr/>
        </p:nvGrpSpPr>
        <p:grpSpPr>
          <a:xfrm>
            <a:off x="9850846" y="6356885"/>
            <a:ext cx="3085741" cy="3085741"/>
            <a:chOff x="0" y="0"/>
            <a:chExt cx="812700" cy="812700"/>
          </a:xfrm>
        </p:grpSpPr>
        <p:sp>
          <p:nvSpPr>
            <p:cNvPr id="1192" name="Google Shape;1192;g24fa01ec593_1_38"/>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txBody>
            <a:bodyPr/>
            <a:lstStyle/>
            <a:p>
              <a:endParaRPr lang="en-US"/>
            </a:p>
          </p:txBody>
        </p:sp>
        <p:sp>
          <p:nvSpPr>
            <p:cNvPr id="1193" name="Google Shape;1193;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94" name="Google Shape;1194;g24fa01ec593_1_38"/>
          <p:cNvGrpSpPr/>
          <p:nvPr/>
        </p:nvGrpSpPr>
        <p:grpSpPr>
          <a:xfrm>
            <a:off x="9662778" y="2182129"/>
            <a:ext cx="3085741" cy="3085741"/>
            <a:chOff x="0" y="0"/>
            <a:chExt cx="812700" cy="812700"/>
          </a:xfrm>
        </p:grpSpPr>
        <p:sp>
          <p:nvSpPr>
            <p:cNvPr id="1195" name="Google Shape;1195;g24fa01ec593_1_38"/>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txBody>
            <a:bodyPr/>
            <a:lstStyle/>
            <a:p>
              <a:endParaRPr lang="en-US"/>
            </a:p>
          </p:txBody>
        </p:sp>
        <p:sp>
          <p:nvSpPr>
            <p:cNvPr id="1196" name="Google Shape;1196;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97" name="Google Shape;1197;g24fa01ec593_1_38"/>
          <p:cNvGrpSpPr/>
          <p:nvPr/>
        </p:nvGrpSpPr>
        <p:grpSpPr>
          <a:xfrm>
            <a:off x="9662778" y="6355295"/>
            <a:ext cx="3085741" cy="3085741"/>
            <a:chOff x="0" y="0"/>
            <a:chExt cx="812700" cy="812700"/>
          </a:xfrm>
        </p:grpSpPr>
        <p:sp>
          <p:nvSpPr>
            <p:cNvPr id="1198" name="Google Shape;1198;g24fa01ec593_1_38"/>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txBody>
            <a:bodyPr/>
            <a:lstStyle/>
            <a:p>
              <a:endParaRPr lang="en-US"/>
            </a:p>
          </p:txBody>
        </p:sp>
        <p:sp>
          <p:nvSpPr>
            <p:cNvPr id="1199" name="Google Shape;1199;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0" name="Google Shape;1200;g24fa01ec593_1_38"/>
          <p:cNvSpPr/>
          <p:nvPr/>
        </p:nvSpPr>
        <p:spPr>
          <a:xfrm>
            <a:off x="0" y="0"/>
            <a:ext cx="8894888" cy="10287000"/>
          </a:xfrm>
          <a:custGeom>
            <a:avLst/>
            <a:gdLst/>
            <a:ahLst/>
            <a:cxnLst/>
            <a:rect l="l" t="t" r="r" b="b"/>
            <a:pathLst>
              <a:path w="8894888" h="10287000" extrusionOk="0">
                <a:moveTo>
                  <a:pt x="0" y="0"/>
                </a:moveTo>
                <a:lnTo>
                  <a:pt x="8894888" y="0"/>
                </a:lnTo>
                <a:lnTo>
                  <a:pt x="8894888" y="10287000"/>
                </a:lnTo>
                <a:lnTo>
                  <a:pt x="0" y="10287000"/>
                </a:lnTo>
                <a:lnTo>
                  <a:pt x="0" y="0"/>
                </a:lnTo>
                <a:close/>
              </a:path>
            </a:pathLst>
          </a:custGeom>
          <a:blipFill rotWithShape="1">
            <a:blip r:embed="rId3">
              <a:alphaModFix/>
            </a:blip>
            <a:stretch>
              <a:fillRect l="-56806"/>
            </a:stretch>
          </a:blipFill>
          <a:ln>
            <a:noFill/>
          </a:ln>
        </p:spPr>
        <p:txBody>
          <a:bodyPr/>
          <a:lstStyle/>
          <a:p>
            <a:endParaRPr lang="en-US"/>
          </a:p>
        </p:txBody>
      </p:sp>
      <p:sp>
        <p:nvSpPr>
          <p:cNvPr id="1201" name="Google Shape;1201;g24fa01ec593_1_38"/>
          <p:cNvSpPr txBox="1"/>
          <p:nvPr/>
        </p:nvSpPr>
        <p:spPr>
          <a:xfrm>
            <a:off x="9662778" y="806404"/>
            <a:ext cx="7679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Online vs Paper</a:t>
            </a:r>
            <a:endParaRPr sz="1400" b="0" i="0" u="none" strike="noStrike" cap="none">
              <a:solidFill>
                <a:srgbClr val="000000"/>
              </a:solidFill>
              <a:latin typeface="Arial"/>
              <a:ea typeface="Arial"/>
              <a:cs typeface="Arial"/>
              <a:sym typeface="Arial"/>
            </a:endParaRPr>
          </a:p>
        </p:txBody>
      </p:sp>
      <p:sp>
        <p:nvSpPr>
          <p:cNvPr id="1202" name="Google Shape;1202;g24fa01ec593_1_38"/>
          <p:cNvSpPr txBox="1"/>
          <p:nvPr/>
        </p:nvSpPr>
        <p:spPr>
          <a:xfrm>
            <a:off x="9662778" y="3088378"/>
            <a:ext cx="7368000" cy="2693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500" b="0" i="0" u="none" strike="noStrike" cap="none">
                <a:solidFill>
                  <a:srgbClr val="462D78"/>
                </a:solidFill>
                <a:latin typeface="Arial"/>
                <a:ea typeface="Arial"/>
                <a:cs typeface="Arial"/>
                <a:sym typeface="Arial"/>
              </a:rPr>
              <a:t>Institute for Community Alliances (ICA) has an online portal for surveying clients. This is accessible with internet or mobile service, depending on location. It is preferred that the online portal is used. Any paper surveys must be input to this portal by the end of the Service Based period of the PITC. </a:t>
            </a:r>
            <a:endParaRPr sz="2500" b="0" i="0" u="none" strike="noStrike" cap="none">
              <a:solidFill>
                <a:srgbClr val="462D78"/>
              </a:solidFill>
              <a:latin typeface="Arial"/>
              <a:ea typeface="Arial"/>
              <a:cs typeface="Arial"/>
              <a:sym typeface="Arial"/>
            </a:endParaRPr>
          </a:p>
        </p:txBody>
      </p:sp>
      <p:sp>
        <p:nvSpPr>
          <p:cNvPr id="1203" name="Google Shape;1203;g24fa01ec593_1_38"/>
          <p:cNvSpPr txBox="1"/>
          <p:nvPr/>
        </p:nvSpPr>
        <p:spPr>
          <a:xfrm>
            <a:off x="9662778" y="7263133"/>
            <a:ext cx="7368000" cy="2693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500" b="0" i="0" u="none" strike="noStrike" cap="none">
                <a:solidFill>
                  <a:srgbClr val="462D78"/>
                </a:solidFill>
                <a:latin typeface="Arial"/>
                <a:ea typeface="Arial"/>
                <a:cs typeface="Arial"/>
                <a:sym typeface="Arial"/>
              </a:rPr>
              <a:t>A paper version of the survey is available for rural areas where internet access may be not be possible. Ensure that you adhere to all expectations when using the paper copy to interview clients. Make sure the writing is legible, as these will be input to the online portal.    </a:t>
            </a:r>
            <a:endParaRPr sz="2500" b="0" i="0" u="none" strike="noStrike" cap="none">
              <a:solidFill>
                <a:srgbClr val="000000"/>
              </a:solidFill>
              <a:latin typeface="Arial"/>
              <a:ea typeface="Arial"/>
              <a:cs typeface="Arial"/>
              <a:sym typeface="Arial"/>
            </a:endParaRPr>
          </a:p>
        </p:txBody>
      </p:sp>
      <p:sp>
        <p:nvSpPr>
          <p:cNvPr id="1204" name="Google Shape;1204;g24fa01ec593_1_38"/>
          <p:cNvSpPr txBox="1"/>
          <p:nvPr/>
        </p:nvSpPr>
        <p:spPr>
          <a:xfrm>
            <a:off x="9850846" y="2300397"/>
            <a:ext cx="3041400" cy="431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800" b="0" i="0" u="none" strike="noStrike" cap="none">
                <a:solidFill>
                  <a:srgbClr val="E5E6EE"/>
                </a:solidFill>
                <a:latin typeface="Arial"/>
                <a:ea typeface="Arial"/>
                <a:cs typeface="Arial"/>
                <a:sym typeface="Arial"/>
              </a:rPr>
              <a:t>Online Portal</a:t>
            </a:r>
            <a:endParaRPr sz="1800" b="0" i="0" u="none" strike="noStrike" cap="none">
              <a:solidFill>
                <a:srgbClr val="000000"/>
              </a:solidFill>
              <a:latin typeface="Arial"/>
              <a:ea typeface="Arial"/>
              <a:cs typeface="Arial"/>
              <a:sym typeface="Arial"/>
            </a:endParaRPr>
          </a:p>
        </p:txBody>
      </p:sp>
      <p:sp>
        <p:nvSpPr>
          <p:cNvPr id="1205" name="Google Shape;1205;g24fa01ec593_1_38"/>
          <p:cNvSpPr txBox="1"/>
          <p:nvPr/>
        </p:nvSpPr>
        <p:spPr>
          <a:xfrm>
            <a:off x="9850846" y="6475152"/>
            <a:ext cx="3041400" cy="431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800" b="0" i="0" u="none" strike="noStrike" cap="none">
                <a:solidFill>
                  <a:srgbClr val="E5E6EE"/>
                </a:solidFill>
                <a:latin typeface="Arial"/>
                <a:ea typeface="Arial"/>
                <a:cs typeface="Arial"/>
                <a:sym typeface="Arial"/>
              </a:rPr>
              <a:t>Paper Form</a:t>
            </a:r>
            <a:endParaRPr sz="2800" b="0" i="0" u="none" strike="noStrike" cap="none">
              <a:solidFill>
                <a:srgbClr val="000000"/>
              </a:solidFill>
              <a:latin typeface="Arial"/>
              <a:ea typeface="Arial"/>
              <a:cs typeface="Arial"/>
              <a:sym typeface="Arial"/>
            </a:endParaRPr>
          </a:p>
        </p:txBody>
      </p:sp>
      <p:grpSp>
        <p:nvGrpSpPr>
          <p:cNvPr id="1206" name="Google Shape;1206;g24fa01ec593_1_38"/>
          <p:cNvGrpSpPr/>
          <p:nvPr/>
        </p:nvGrpSpPr>
        <p:grpSpPr>
          <a:xfrm>
            <a:off x="15060598" y="11"/>
            <a:ext cx="3227297" cy="3085741"/>
            <a:chOff x="0" y="0"/>
            <a:chExt cx="849982" cy="812700"/>
          </a:xfrm>
        </p:grpSpPr>
        <p:sp>
          <p:nvSpPr>
            <p:cNvPr id="1207" name="Google Shape;1207;g24fa01ec593_1_3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08" name="Google Shape;1208;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9" name="Google Shape;1209;g24fa01ec593_1_3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49"/>
        <p:cNvGrpSpPr/>
        <p:nvPr/>
      </p:nvGrpSpPr>
      <p:grpSpPr>
        <a:xfrm>
          <a:off x="0" y="0"/>
          <a:ext cx="0" cy="0"/>
          <a:chOff x="0" y="0"/>
          <a:chExt cx="0" cy="0"/>
        </a:xfrm>
      </p:grpSpPr>
      <p:sp>
        <p:nvSpPr>
          <p:cNvPr id="250" name="Google Shape;250;p4"/>
          <p:cNvSpPr/>
          <p:nvPr/>
        </p:nvSpPr>
        <p:spPr>
          <a:xfrm>
            <a:off x="-205369" y="-674176"/>
            <a:ext cx="18698737" cy="3607514"/>
          </a:xfrm>
          <a:custGeom>
            <a:avLst/>
            <a:gdLst/>
            <a:ahLst/>
            <a:cxnLst/>
            <a:rect l="l" t="t" r="r" b="b"/>
            <a:pathLst>
              <a:path w="18698737" h="3607514" extrusionOk="0">
                <a:moveTo>
                  <a:pt x="0" y="0"/>
                </a:moveTo>
                <a:lnTo>
                  <a:pt x="18698738" y="0"/>
                </a:lnTo>
                <a:lnTo>
                  <a:pt x="18698738" y="3607514"/>
                </a:lnTo>
                <a:lnTo>
                  <a:pt x="0" y="3607514"/>
                </a:lnTo>
                <a:lnTo>
                  <a:pt x="0" y="0"/>
                </a:lnTo>
                <a:close/>
              </a:path>
            </a:pathLst>
          </a:custGeom>
          <a:blipFill rotWithShape="1">
            <a:blip r:embed="rId3">
              <a:alphaModFix/>
            </a:blip>
            <a:stretch>
              <a:fillRect t="-119625" b="-71894"/>
            </a:stretch>
          </a:blipFill>
          <a:ln>
            <a:noFill/>
          </a:ln>
        </p:spPr>
        <p:txBody>
          <a:bodyPr/>
          <a:lstStyle/>
          <a:p>
            <a:endParaRPr lang="en-US"/>
          </a:p>
        </p:txBody>
      </p:sp>
      <p:sp>
        <p:nvSpPr>
          <p:cNvPr id="251" name="Google Shape;251;p4"/>
          <p:cNvSpPr txBox="1"/>
          <p:nvPr/>
        </p:nvSpPr>
        <p:spPr>
          <a:xfrm>
            <a:off x="876300" y="3086288"/>
            <a:ext cx="93678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Who is counted? </a:t>
            </a:r>
            <a:endParaRPr sz="1400" b="0" i="0" u="none" strike="noStrike" cap="none">
              <a:solidFill>
                <a:srgbClr val="000000"/>
              </a:solidFill>
              <a:latin typeface="Arial"/>
              <a:ea typeface="Arial"/>
              <a:cs typeface="Arial"/>
              <a:sym typeface="Arial"/>
            </a:endParaRPr>
          </a:p>
        </p:txBody>
      </p:sp>
      <p:sp>
        <p:nvSpPr>
          <p:cNvPr id="252" name="Google Shape;252;p4"/>
          <p:cNvSpPr txBox="1"/>
          <p:nvPr/>
        </p:nvSpPr>
        <p:spPr>
          <a:xfrm>
            <a:off x="876300" y="4194488"/>
            <a:ext cx="12204600" cy="620477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3500" b="0" i="0" u="none" strike="noStrike" cap="none" dirty="0">
                <a:solidFill>
                  <a:srgbClr val="2D175F"/>
                </a:solidFill>
                <a:latin typeface="Arial"/>
                <a:ea typeface="Arial"/>
                <a:cs typeface="Arial"/>
                <a:sym typeface="Arial"/>
              </a:rPr>
              <a:t>The U.S. Department of Housing and Urban Development’s (HUD’s) </a:t>
            </a:r>
            <a:r>
              <a:rPr lang="en-US" sz="3500" b="0" i="0" u="sng" strike="noStrike" cap="none" dirty="0">
                <a:solidFill>
                  <a:schemeClr val="hlink"/>
                </a:solidFill>
                <a:latin typeface="Arial"/>
                <a:ea typeface="Arial"/>
                <a:cs typeface="Arial"/>
                <a:sym typeface="Arial"/>
                <a:hlinkClick r:id="rId4"/>
              </a:rPr>
              <a:t>definition of “homeless</a:t>
            </a:r>
            <a:r>
              <a:rPr lang="en-US" sz="3500" b="0" i="0" u="none" strike="noStrike" cap="none" dirty="0">
                <a:solidFill>
                  <a:srgbClr val="2D175F"/>
                </a:solidFill>
                <a:latin typeface="Arial"/>
                <a:ea typeface="Arial"/>
                <a:cs typeface="Arial"/>
                <a:sym typeface="Arial"/>
              </a:rPr>
              <a:t>,” for the purpose of the PIT count, includes two main types of homelessness:</a:t>
            </a:r>
            <a:endParaRPr sz="3500" b="0" i="0" u="none" strike="noStrike" cap="none" dirty="0">
              <a:solidFill>
                <a:srgbClr val="2D175F"/>
              </a:solidFill>
              <a:latin typeface="Arial"/>
              <a:ea typeface="Arial"/>
              <a:cs typeface="Arial"/>
              <a:sym typeface="Arial"/>
            </a:endParaRPr>
          </a:p>
          <a:p>
            <a:pPr marL="457200" marR="0" lvl="0" indent="-450850" algn="l" rtl="0">
              <a:lnSpc>
                <a:spcPct val="120000"/>
              </a:lnSpc>
              <a:spcBef>
                <a:spcPts val="0"/>
              </a:spcBef>
              <a:spcAft>
                <a:spcPts val="0"/>
              </a:spcAft>
              <a:buClr>
                <a:srgbClr val="2D175F"/>
              </a:buClr>
              <a:buSzPts val="3500"/>
              <a:buFont typeface="Arial"/>
              <a:buChar char="●"/>
            </a:pPr>
            <a:r>
              <a:rPr lang="en-US" sz="3500" b="1" i="0" u="none" strike="noStrike" cap="none" dirty="0">
                <a:solidFill>
                  <a:srgbClr val="2D175F"/>
                </a:solidFill>
                <a:latin typeface="Arial"/>
                <a:ea typeface="Arial"/>
                <a:cs typeface="Arial"/>
                <a:sym typeface="Arial"/>
              </a:rPr>
              <a:t>Unsheltered:</a:t>
            </a:r>
            <a:r>
              <a:rPr lang="en-US" sz="3500" b="0" i="0" u="none" strike="noStrike" cap="none" dirty="0">
                <a:solidFill>
                  <a:srgbClr val="2D175F"/>
                </a:solidFill>
                <a:latin typeface="Arial"/>
                <a:ea typeface="Arial"/>
                <a:cs typeface="Arial"/>
                <a:sym typeface="Arial"/>
              </a:rPr>
              <a:t> Individuals or families whose primary nighttime residence is a place not meant for human habitation</a:t>
            </a:r>
            <a:endParaRPr sz="3500" b="0" i="0" u="none" strike="noStrike" cap="none" dirty="0">
              <a:solidFill>
                <a:srgbClr val="2D175F"/>
              </a:solidFill>
              <a:latin typeface="Arial"/>
              <a:ea typeface="Arial"/>
              <a:cs typeface="Arial"/>
              <a:sym typeface="Arial"/>
            </a:endParaRPr>
          </a:p>
          <a:p>
            <a:pPr marL="457200" marR="0" lvl="0" indent="-450850" algn="l" rtl="0">
              <a:lnSpc>
                <a:spcPct val="120000"/>
              </a:lnSpc>
              <a:spcBef>
                <a:spcPts val="0"/>
              </a:spcBef>
              <a:spcAft>
                <a:spcPts val="0"/>
              </a:spcAft>
              <a:buClr>
                <a:srgbClr val="2D175F"/>
              </a:buClr>
              <a:buSzPts val="3500"/>
              <a:buFont typeface="Arial"/>
              <a:buChar char="●"/>
            </a:pPr>
            <a:r>
              <a:rPr lang="en-US" sz="3500" b="1" i="0" u="none" strike="noStrike" cap="none" dirty="0">
                <a:solidFill>
                  <a:srgbClr val="2D175F"/>
                </a:solidFill>
                <a:latin typeface="Arial"/>
                <a:ea typeface="Arial"/>
                <a:cs typeface="Arial"/>
                <a:sym typeface="Arial"/>
              </a:rPr>
              <a:t>Sheltered: </a:t>
            </a:r>
            <a:r>
              <a:rPr lang="en-US" sz="3500" b="0" i="0" u="none" strike="noStrike" cap="none" dirty="0">
                <a:solidFill>
                  <a:srgbClr val="2D175F"/>
                </a:solidFill>
                <a:latin typeface="Arial"/>
                <a:ea typeface="Arial"/>
                <a:cs typeface="Arial"/>
                <a:sym typeface="Arial"/>
              </a:rPr>
              <a:t>Individuals or families residing in a place dedicated to serving people who would otherwise be unsheltered</a:t>
            </a:r>
            <a:endParaRPr sz="3500" b="0" i="0" u="none" strike="noStrike" cap="none" dirty="0">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100"/>
              <a:buFont typeface="Arial"/>
              <a:buNone/>
            </a:pPr>
            <a:endParaRPr sz="2100" b="0" i="0" u="none" strike="noStrike" cap="none" dirty="0">
              <a:solidFill>
                <a:srgbClr val="2D175F"/>
              </a:solidFill>
              <a:latin typeface="Arial"/>
              <a:ea typeface="Arial"/>
              <a:cs typeface="Arial"/>
              <a:sym typeface="Arial"/>
            </a:endParaRPr>
          </a:p>
        </p:txBody>
      </p:sp>
      <p:grpSp>
        <p:nvGrpSpPr>
          <p:cNvPr id="253" name="Google Shape;253;p4"/>
          <p:cNvGrpSpPr/>
          <p:nvPr/>
        </p:nvGrpSpPr>
        <p:grpSpPr>
          <a:xfrm>
            <a:off x="15289198" y="-152389"/>
            <a:ext cx="3227297" cy="3085741"/>
            <a:chOff x="0" y="0"/>
            <a:chExt cx="849982" cy="812700"/>
          </a:xfrm>
        </p:grpSpPr>
        <p:sp>
          <p:nvSpPr>
            <p:cNvPr id="254" name="Google Shape;254;p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55" name="Google Shape;255;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4"/>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
        <p:nvSpPr>
          <p:cNvPr id="257" name="Google Shape;257;p4"/>
          <p:cNvSpPr/>
          <p:nvPr/>
        </p:nvSpPr>
        <p:spPr>
          <a:xfrm>
            <a:off x="13556224" y="4644253"/>
            <a:ext cx="4094226" cy="4114800"/>
          </a:xfrm>
          <a:custGeom>
            <a:avLst/>
            <a:gdLst/>
            <a:ahLst/>
            <a:cxnLst/>
            <a:rect l="l" t="t" r="r" b="b"/>
            <a:pathLst>
              <a:path w="4094226" h="4114800" extrusionOk="0">
                <a:moveTo>
                  <a:pt x="0" y="0"/>
                </a:moveTo>
                <a:lnTo>
                  <a:pt x="4094226" y="0"/>
                </a:lnTo>
                <a:lnTo>
                  <a:pt x="4094226"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13"/>
        <p:cNvGrpSpPr/>
        <p:nvPr/>
      </p:nvGrpSpPr>
      <p:grpSpPr>
        <a:xfrm>
          <a:off x="0" y="0"/>
          <a:ext cx="0" cy="0"/>
          <a:chOff x="0" y="0"/>
          <a:chExt cx="0" cy="0"/>
        </a:xfrm>
      </p:grpSpPr>
      <p:pic>
        <p:nvPicPr>
          <p:cNvPr id="1214" name="Google Shape;1214;g24fa01ec593_2_1"/>
          <p:cNvPicPr preferRelativeResize="0"/>
          <p:nvPr/>
        </p:nvPicPr>
        <p:blipFill rotWithShape="1">
          <a:blip r:embed="rId3">
            <a:alphaModFix/>
          </a:blip>
          <a:srcRect/>
          <a:stretch/>
        </p:blipFill>
        <p:spPr>
          <a:xfrm>
            <a:off x="7428600" y="3176920"/>
            <a:ext cx="3430801" cy="3430801"/>
          </a:xfrm>
          <a:prstGeom prst="rect">
            <a:avLst/>
          </a:prstGeom>
          <a:noFill/>
          <a:ln>
            <a:noFill/>
          </a:ln>
        </p:spPr>
      </p:pic>
      <p:sp>
        <p:nvSpPr>
          <p:cNvPr id="1215" name="Google Shape;1215;g24fa01ec593_2_1"/>
          <p:cNvSpPr/>
          <p:nvPr/>
        </p:nvSpPr>
        <p:spPr>
          <a:xfrm>
            <a:off x="55384" y="2050750"/>
            <a:ext cx="7842899" cy="1001353"/>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txBody>
          <a:bodyPr/>
          <a:lstStyle/>
          <a:p>
            <a:endParaRPr lang="en-US"/>
          </a:p>
        </p:txBody>
      </p:sp>
      <p:grpSp>
        <p:nvGrpSpPr>
          <p:cNvPr id="1216" name="Google Shape;1216;g24fa01ec593_2_1"/>
          <p:cNvGrpSpPr/>
          <p:nvPr/>
        </p:nvGrpSpPr>
        <p:grpSpPr>
          <a:xfrm>
            <a:off x="5006556" y="221694"/>
            <a:ext cx="1122501" cy="1122501"/>
            <a:chOff x="0" y="0"/>
            <a:chExt cx="812700" cy="812700"/>
          </a:xfrm>
        </p:grpSpPr>
        <p:sp>
          <p:nvSpPr>
            <p:cNvPr id="1217" name="Google Shape;1217;g24fa01ec593_2_1"/>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txBody>
            <a:bodyPr/>
            <a:lstStyle/>
            <a:p>
              <a:endParaRPr lang="en-US"/>
            </a:p>
          </p:txBody>
        </p:sp>
        <p:sp>
          <p:nvSpPr>
            <p:cNvPr id="1218" name="Google Shape;1218;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19" name="Google Shape;1219;g24fa01ec593_2_1"/>
          <p:cNvGrpSpPr/>
          <p:nvPr/>
        </p:nvGrpSpPr>
        <p:grpSpPr>
          <a:xfrm>
            <a:off x="11913556" y="1002270"/>
            <a:ext cx="1122501" cy="1122501"/>
            <a:chOff x="0" y="0"/>
            <a:chExt cx="812700" cy="812700"/>
          </a:xfrm>
        </p:grpSpPr>
        <p:sp>
          <p:nvSpPr>
            <p:cNvPr id="1220" name="Google Shape;1220;g24fa01ec593_2_1"/>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txBody>
            <a:bodyPr/>
            <a:lstStyle/>
            <a:p>
              <a:endParaRPr lang="en-US"/>
            </a:p>
          </p:txBody>
        </p:sp>
        <p:sp>
          <p:nvSpPr>
            <p:cNvPr id="1221" name="Google Shape;1221;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22" name="Google Shape;1222;g24fa01ec593_2_1"/>
          <p:cNvSpPr txBox="1"/>
          <p:nvPr/>
        </p:nvSpPr>
        <p:spPr>
          <a:xfrm>
            <a:off x="3936175" y="228850"/>
            <a:ext cx="100200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The Surveys </a:t>
            </a:r>
            <a:endParaRPr sz="1400" b="0" i="0" u="none" strike="noStrike" cap="none">
              <a:solidFill>
                <a:srgbClr val="000000"/>
              </a:solidFill>
              <a:latin typeface="Arial"/>
              <a:ea typeface="Arial"/>
              <a:cs typeface="Arial"/>
              <a:sym typeface="Arial"/>
            </a:endParaRPr>
          </a:p>
        </p:txBody>
      </p:sp>
      <p:sp>
        <p:nvSpPr>
          <p:cNvPr id="1223" name="Google Shape;1223;g24fa01ec593_2_1"/>
          <p:cNvSpPr txBox="1"/>
          <p:nvPr/>
        </p:nvSpPr>
        <p:spPr>
          <a:xfrm>
            <a:off x="525785" y="3335372"/>
            <a:ext cx="6902100" cy="15696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3000" b="0" i="0" u="none" strike="noStrike" cap="none">
                <a:solidFill>
                  <a:srgbClr val="462D78"/>
                </a:solidFill>
                <a:latin typeface="Arial"/>
                <a:ea typeface="Arial"/>
                <a:cs typeface="Arial"/>
                <a:sym typeface="Arial"/>
              </a:rPr>
              <a:t>For all people or households who are </a:t>
            </a:r>
            <a:r>
              <a:rPr lang="en-US" sz="3000" b="1" i="0" u="none" strike="noStrike" cap="none">
                <a:solidFill>
                  <a:srgbClr val="462D78"/>
                </a:solidFill>
                <a:latin typeface="Arial"/>
                <a:ea typeface="Arial"/>
                <a:cs typeface="Arial"/>
                <a:sym typeface="Arial"/>
              </a:rPr>
              <a:t>willing and able to answer your survey questions.</a:t>
            </a:r>
            <a:endParaRPr sz="3000" b="1" i="0" u="none" strike="noStrike" cap="none">
              <a:solidFill>
                <a:srgbClr val="462D78"/>
              </a:solidFill>
              <a:latin typeface="Arial"/>
              <a:ea typeface="Arial"/>
              <a:cs typeface="Arial"/>
              <a:sym typeface="Arial"/>
            </a:endParaRPr>
          </a:p>
        </p:txBody>
      </p:sp>
      <p:sp>
        <p:nvSpPr>
          <p:cNvPr id="1224" name="Google Shape;1224;g24fa01ec593_2_1"/>
          <p:cNvSpPr txBox="1"/>
          <p:nvPr/>
        </p:nvSpPr>
        <p:spPr>
          <a:xfrm>
            <a:off x="-731400" y="2220519"/>
            <a:ext cx="9578100" cy="6618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4300" b="1" i="0" u="none" strike="noStrike" cap="none">
                <a:solidFill>
                  <a:srgbClr val="E5E6EE"/>
                </a:solidFill>
                <a:latin typeface="Arial"/>
                <a:ea typeface="Arial"/>
                <a:cs typeface="Arial"/>
                <a:sym typeface="Arial"/>
              </a:rPr>
              <a:t>General Survey </a:t>
            </a:r>
            <a:endParaRPr sz="3300" b="1" i="0" u="none" strike="noStrike" cap="none">
              <a:solidFill>
                <a:srgbClr val="000000"/>
              </a:solidFill>
              <a:latin typeface="Arial"/>
              <a:ea typeface="Arial"/>
              <a:cs typeface="Arial"/>
              <a:sym typeface="Arial"/>
            </a:endParaRPr>
          </a:p>
        </p:txBody>
      </p:sp>
      <p:sp>
        <p:nvSpPr>
          <p:cNvPr id="1225" name="Google Shape;1225;g24fa01ec593_2_1"/>
          <p:cNvSpPr/>
          <p:nvPr/>
        </p:nvSpPr>
        <p:spPr>
          <a:xfrm>
            <a:off x="4443500" y="5363813"/>
            <a:ext cx="840900" cy="1108200"/>
          </a:xfrm>
          <a:prstGeom prst="downArrow">
            <a:avLst>
              <a:gd name="adj1" fmla="val 50000"/>
              <a:gd name="adj2" fmla="val 50000"/>
            </a:avLst>
          </a:prstGeom>
          <a:solidFill>
            <a:schemeClr val="l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6" name="Google Shape;1226;g24fa01ec593_2_1"/>
          <p:cNvSpPr/>
          <p:nvPr/>
        </p:nvSpPr>
        <p:spPr>
          <a:xfrm>
            <a:off x="399461" y="6453740"/>
            <a:ext cx="7503597" cy="1671096"/>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txBody>
          <a:bodyPr/>
          <a:lstStyle/>
          <a:p>
            <a:endParaRPr lang="en-US"/>
          </a:p>
        </p:txBody>
      </p:sp>
      <p:sp>
        <p:nvSpPr>
          <p:cNvPr id="1227" name="Google Shape;1227;g24fa01ec593_2_1"/>
          <p:cNvSpPr txBox="1"/>
          <p:nvPr/>
        </p:nvSpPr>
        <p:spPr>
          <a:xfrm>
            <a:off x="493061" y="6560775"/>
            <a:ext cx="7316400" cy="1539000"/>
          </a:xfrm>
          <a:prstGeom prst="rect">
            <a:avLst/>
          </a:prstGeom>
          <a:noFill/>
          <a:ln>
            <a:noFill/>
          </a:ln>
        </p:spPr>
        <p:txBody>
          <a:bodyPr spcFirstLastPara="1" wrap="square" lIns="91425" tIns="91425" rIns="91425" bIns="91425" anchor="t" anchorCtr="0">
            <a:spAutoFit/>
          </a:bodyPr>
          <a:lstStyle/>
          <a:p>
            <a:pPr marL="0" marR="0" lvl="0" indent="0" algn="ctr" rtl="0">
              <a:lnSpc>
                <a:spcPct val="119958"/>
              </a:lnSpc>
              <a:spcBef>
                <a:spcPts val="0"/>
              </a:spcBef>
              <a:spcAft>
                <a:spcPts val="0"/>
              </a:spcAft>
              <a:buClr>
                <a:srgbClr val="000000"/>
              </a:buClr>
              <a:buSzPts val="4000"/>
              <a:buFont typeface="Arial"/>
              <a:buNone/>
            </a:pPr>
            <a:r>
              <a:rPr lang="en-US" sz="4000" b="0" i="0" u="none" strike="noStrike" cap="none">
                <a:solidFill>
                  <a:srgbClr val="E5E6EE"/>
                </a:solidFill>
                <a:latin typeface="Arial"/>
                <a:ea typeface="Arial"/>
                <a:cs typeface="Arial"/>
                <a:sym typeface="Arial"/>
              </a:rPr>
              <a:t>Additional Household Members Survey</a:t>
            </a:r>
            <a:endParaRPr sz="3000" b="0" i="0" u="none" strike="noStrike" cap="none">
              <a:solidFill>
                <a:schemeClr val="dk1"/>
              </a:solidFill>
              <a:latin typeface="Arial"/>
              <a:ea typeface="Arial"/>
              <a:cs typeface="Arial"/>
              <a:sym typeface="Arial"/>
            </a:endParaRPr>
          </a:p>
        </p:txBody>
      </p:sp>
      <p:sp>
        <p:nvSpPr>
          <p:cNvPr id="1228" name="Google Shape;1228;g24fa01ec593_2_1"/>
          <p:cNvSpPr txBox="1"/>
          <p:nvPr/>
        </p:nvSpPr>
        <p:spPr>
          <a:xfrm>
            <a:off x="697701" y="8280396"/>
            <a:ext cx="6902100" cy="15696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1100"/>
              <a:buFont typeface="Arial"/>
              <a:buNone/>
            </a:pPr>
            <a:r>
              <a:rPr lang="en-US" sz="3000" b="0" i="0" u="none" strike="noStrike" cap="none">
                <a:solidFill>
                  <a:srgbClr val="462D78"/>
                </a:solidFill>
                <a:latin typeface="Arial"/>
                <a:ea typeface="Arial"/>
                <a:cs typeface="Arial"/>
                <a:sym typeface="Arial"/>
              </a:rPr>
              <a:t>Complete this form for each member of the Head of Household’s family. </a:t>
            </a:r>
            <a:endParaRPr sz="3000" b="0" i="0" u="none" strike="noStrike" cap="none">
              <a:solidFill>
                <a:srgbClr val="462D78"/>
              </a:solidFill>
              <a:latin typeface="Arial"/>
              <a:ea typeface="Arial"/>
              <a:cs typeface="Arial"/>
              <a:sym typeface="Arial"/>
            </a:endParaRPr>
          </a:p>
          <a:p>
            <a:pPr marL="0" marR="0" lvl="0" indent="0" algn="ctr" rtl="0">
              <a:lnSpc>
                <a:spcPct val="119958"/>
              </a:lnSpc>
              <a:spcBef>
                <a:spcPts val="0"/>
              </a:spcBef>
              <a:spcAft>
                <a:spcPts val="0"/>
              </a:spcAft>
              <a:buClr>
                <a:schemeClr val="dk1"/>
              </a:buClr>
              <a:buSzPts val="1100"/>
              <a:buFont typeface="Arial"/>
              <a:buNone/>
            </a:pPr>
            <a:r>
              <a:rPr lang="en-US" sz="3000" b="0" i="0" u="none" strike="noStrike" cap="none">
                <a:solidFill>
                  <a:srgbClr val="462D78"/>
                </a:solidFill>
                <a:latin typeface="Arial"/>
                <a:ea typeface="Arial"/>
                <a:cs typeface="Arial"/>
                <a:sym typeface="Arial"/>
              </a:rPr>
              <a:t>*Note different in paper version</a:t>
            </a:r>
            <a:endParaRPr sz="3000" b="0" i="0" u="none" strike="noStrike" cap="none">
              <a:solidFill>
                <a:srgbClr val="462D78"/>
              </a:solidFill>
              <a:latin typeface="Arial"/>
              <a:ea typeface="Arial"/>
              <a:cs typeface="Arial"/>
              <a:sym typeface="Arial"/>
            </a:endParaRPr>
          </a:p>
        </p:txBody>
      </p:sp>
      <p:sp>
        <p:nvSpPr>
          <p:cNvPr id="1229" name="Google Shape;1229;g24fa01ec593_2_1"/>
          <p:cNvSpPr/>
          <p:nvPr/>
        </p:nvSpPr>
        <p:spPr>
          <a:xfrm>
            <a:off x="11692750" y="3067373"/>
            <a:ext cx="6313256" cy="1025272"/>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txBody>
          <a:bodyPr/>
          <a:lstStyle/>
          <a:p>
            <a:endParaRPr lang="en-US"/>
          </a:p>
        </p:txBody>
      </p:sp>
      <p:sp>
        <p:nvSpPr>
          <p:cNvPr id="1230" name="Google Shape;1230;g24fa01ec593_2_1"/>
          <p:cNvSpPr txBox="1"/>
          <p:nvPr/>
        </p:nvSpPr>
        <p:spPr>
          <a:xfrm>
            <a:off x="11692750" y="3176927"/>
            <a:ext cx="61626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19958"/>
              </a:lnSpc>
              <a:spcBef>
                <a:spcPts val="0"/>
              </a:spcBef>
              <a:spcAft>
                <a:spcPts val="0"/>
              </a:spcAft>
              <a:buClr>
                <a:srgbClr val="000000"/>
              </a:buClr>
              <a:buSzPts val="3400"/>
              <a:buFont typeface="Arial"/>
              <a:buNone/>
            </a:pPr>
            <a:r>
              <a:rPr lang="en-US" sz="3400" b="0" i="0" u="none" strike="noStrike" cap="none">
                <a:solidFill>
                  <a:srgbClr val="E5E6EE"/>
                </a:solidFill>
                <a:latin typeface="Arial"/>
                <a:ea typeface="Arial"/>
                <a:cs typeface="Arial"/>
                <a:sym typeface="Arial"/>
              </a:rPr>
              <a:t>Youth Addendum Survey </a:t>
            </a:r>
            <a:endParaRPr sz="2400" b="0" i="0" u="none" strike="noStrike" cap="none">
              <a:solidFill>
                <a:schemeClr val="dk1"/>
              </a:solidFill>
              <a:latin typeface="Arial"/>
              <a:ea typeface="Arial"/>
              <a:cs typeface="Arial"/>
              <a:sym typeface="Arial"/>
            </a:endParaRPr>
          </a:p>
        </p:txBody>
      </p:sp>
      <p:sp>
        <p:nvSpPr>
          <p:cNvPr id="1231" name="Google Shape;1231;g24fa01ec593_2_1"/>
          <p:cNvSpPr txBox="1"/>
          <p:nvPr/>
        </p:nvSpPr>
        <p:spPr>
          <a:xfrm>
            <a:off x="11867258" y="4334727"/>
            <a:ext cx="5813400" cy="32313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1100"/>
              <a:buFont typeface="Arial"/>
              <a:buNone/>
            </a:pPr>
            <a:r>
              <a:rPr lang="en-US" sz="3000" b="0" i="0" u="none" strike="noStrike" cap="none">
                <a:solidFill>
                  <a:srgbClr val="462D78"/>
                </a:solidFill>
                <a:latin typeface="Arial"/>
                <a:ea typeface="Arial"/>
                <a:cs typeface="Arial"/>
                <a:sym typeface="Arial"/>
              </a:rPr>
              <a:t>For use in addition to the general survey form for individual people under 25, or for households headed by someone under 25, who are willing and able to answer your survey questions.</a:t>
            </a:r>
            <a:endParaRPr sz="3000" b="0" i="0" u="none" strike="noStrike" cap="none">
              <a:solidFill>
                <a:srgbClr val="462D78"/>
              </a:solidFill>
              <a:latin typeface="Arial"/>
              <a:ea typeface="Arial"/>
              <a:cs typeface="Arial"/>
              <a:sym typeface="Arial"/>
            </a:endParaRPr>
          </a:p>
        </p:txBody>
      </p:sp>
      <p:grpSp>
        <p:nvGrpSpPr>
          <p:cNvPr id="1232" name="Google Shape;1232;g24fa01ec593_2_1"/>
          <p:cNvGrpSpPr/>
          <p:nvPr/>
        </p:nvGrpSpPr>
        <p:grpSpPr>
          <a:xfrm>
            <a:off x="15060598" y="11"/>
            <a:ext cx="3227297" cy="3085741"/>
            <a:chOff x="0" y="0"/>
            <a:chExt cx="849982" cy="812700"/>
          </a:xfrm>
        </p:grpSpPr>
        <p:sp>
          <p:nvSpPr>
            <p:cNvPr id="1233" name="Google Shape;1233;g24fa01ec593_2_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34" name="Google Shape;1234;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35" name="Google Shape;1235;g24fa01ec593_2_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239"/>
        <p:cNvGrpSpPr/>
        <p:nvPr/>
      </p:nvGrpSpPr>
      <p:grpSpPr>
        <a:xfrm>
          <a:off x="0" y="0"/>
          <a:ext cx="0" cy="0"/>
          <a:chOff x="0" y="0"/>
          <a:chExt cx="0" cy="0"/>
        </a:xfrm>
      </p:grpSpPr>
      <p:grpSp>
        <p:nvGrpSpPr>
          <p:cNvPr id="1240" name="Google Shape;1240;p11"/>
          <p:cNvGrpSpPr/>
          <p:nvPr/>
        </p:nvGrpSpPr>
        <p:grpSpPr>
          <a:xfrm>
            <a:off x="1206109" y="1028700"/>
            <a:ext cx="8115300" cy="8229600"/>
            <a:chOff x="0" y="0"/>
            <a:chExt cx="2406491" cy="2440385"/>
          </a:xfrm>
        </p:grpSpPr>
        <p:sp>
          <p:nvSpPr>
            <p:cNvPr id="1241" name="Google Shape;1241;p11"/>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txBody>
            <a:bodyPr/>
            <a:lstStyle/>
            <a:p>
              <a:endParaRPr lang="en-US"/>
            </a:p>
          </p:txBody>
        </p:sp>
        <p:sp>
          <p:nvSpPr>
            <p:cNvPr id="1242" name="Google Shape;1242;p11"/>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3" name="Google Shape;1243;p11"/>
          <p:cNvSpPr txBox="1"/>
          <p:nvPr/>
        </p:nvSpPr>
        <p:spPr>
          <a:xfrm>
            <a:off x="10360995" y="10191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General Survey </a:t>
            </a:r>
            <a:endParaRPr sz="1400" b="0" i="0" u="none" strike="noStrike" cap="none">
              <a:solidFill>
                <a:srgbClr val="000000"/>
              </a:solidFill>
              <a:latin typeface="Arial"/>
              <a:ea typeface="Arial"/>
              <a:cs typeface="Arial"/>
              <a:sym typeface="Arial"/>
            </a:endParaRPr>
          </a:p>
        </p:txBody>
      </p:sp>
      <p:sp>
        <p:nvSpPr>
          <p:cNvPr id="1244" name="Google Shape;1244;p11"/>
          <p:cNvSpPr txBox="1"/>
          <p:nvPr/>
        </p:nvSpPr>
        <p:spPr>
          <a:xfrm>
            <a:off x="10361004" y="3069725"/>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Always start with this form (we’ll talk about special considerations for folks who don’t want to or can’t complete the survey with you for some reason)</a:t>
            </a:r>
            <a:endParaRPr sz="3000" b="0" i="0" u="none" strike="noStrike" cap="none">
              <a:solidFill>
                <a:srgbClr val="000000"/>
              </a:solidFill>
              <a:latin typeface="Arial"/>
              <a:ea typeface="Arial"/>
              <a:cs typeface="Arial"/>
              <a:sym typeface="Arial"/>
            </a:endParaRPr>
          </a:p>
        </p:txBody>
      </p:sp>
      <p:sp>
        <p:nvSpPr>
          <p:cNvPr id="1245" name="Google Shape;1245;p11"/>
          <p:cNvSpPr txBox="1"/>
          <p:nvPr/>
        </p:nvSpPr>
        <p:spPr>
          <a:xfrm>
            <a:off x="10361004" y="5976537"/>
            <a:ext cx="6898200" cy="276998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chemeClr val="dk1"/>
              </a:buClr>
              <a:buSzPts val="1100"/>
              <a:buFont typeface="Arial"/>
              <a:buNone/>
            </a:pPr>
            <a:r>
              <a:rPr lang="en-US" sz="3000" b="0" i="0" u="none" strike="noStrike" cap="none" dirty="0">
                <a:solidFill>
                  <a:srgbClr val="E5E6EE"/>
                </a:solidFill>
                <a:latin typeface="Arial"/>
                <a:ea typeface="Arial"/>
                <a:cs typeface="Arial"/>
                <a:sym typeface="Arial"/>
              </a:rPr>
              <a:t>Complete one general survey form per household</a:t>
            </a:r>
            <a:endParaRPr sz="3000" b="0" i="0" u="none" strike="noStrike" cap="none" dirty="0">
              <a:solidFill>
                <a:srgbClr val="E5E6EE"/>
              </a:solidFill>
              <a:latin typeface="Arial"/>
              <a:ea typeface="Arial"/>
              <a:cs typeface="Arial"/>
              <a:sym typeface="Arial"/>
            </a:endParaRPr>
          </a:p>
          <a:p>
            <a:pPr marL="0" marR="0" lvl="0" indent="0" algn="l" rtl="0">
              <a:lnSpc>
                <a:spcPct val="119958"/>
              </a:lnSpc>
              <a:spcBef>
                <a:spcPts val="0"/>
              </a:spcBef>
              <a:spcAft>
                <a:spcPts val="0"/>
              </a:spcAft>
              <a:buClr>
                <a:schemeClr val="dk1"/>
              </a:buClr>
              <a:buSzPts val="1100"/>
              <a:buFont typeface="Arial"/>
              <a:buNone/>
            </a:pPr>
            <a:endParaRPr sz="3000" b="0" i="0" u="none" strike="noStrike" cap="none" dirty="0">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r>
              <a:rPr lang="en-US" sz="3000" b="0" i="0" u="sng" strike="noStrike" cap="none" dirty="0">
                <a:solidFill>
                  <a:schemeClr val="hlink"/>
                </a:solidFill>
                <a:latin typeface="Arial"/>
                <a:ea typeface="Arial"/>
                <a:cs typeface="Arial"/>
                <a:sym typeface="Arial"/>
                <a:hlinkClick r:id="rId3"/>
              </a:rPr>
              <a:t>Online Survey Link</a:t>
            </a:r>
            <a:r>
              <a:rPr lang="en-US" sz="3000" b="0" i="0" u="none" strike="noStrike" cap="none" dirty="0">
                <a:solidFill>
                  <a:srgbClr val="E5E6EE"/>
                </a:solidFill>
                <a:latin typeface="Arial"/>
                <a:ea typeface="Arial"/>
                <a:cs typeface="Arial"/>
                <a:sym typeface="Arial"/>
              </a:rPr>
              <a:t> </a:t>
            </a:r>
            <a:endParaRPr sz="3000" b="0" i="0" u="none" strike="noStrike" cap="none" dirty="0">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r>
              <a:rPr lang="en-US" sz="3000" b="0" i="0" u="none" strike="noStrike" cap="none" dirty="0">
                <a:solidFill>
                  <a:srgbClr val="E5E6EE"/>
                </a:solidFill>
                <a:latin typeface="Arial"/>
                <a:ea typeface="Arial"/>
                <a:cs typeface="Arial"/>
                <a:sym typeface="Arial"/>
                <a:hlinkClick r:id="rId4"/>
              </a:rPr>
              <a:t>Paper Survey Link </a:t>
            </a:r>
            <a:endParaRPr sz="3000" b="0" i="0" u="none" strike="noStrike" cap="none" dirty="0">
              <a:solidFill>
                <a:srgbClr val="E5E6EE"/>
              </a:solidFill>
              <a:latin typeface="Arial"/>
              <a:ea typeface="Arial"/>
              <a:cs typeface="Arial"/>
              <a:sym typeface="Arial"/>
            </a:endParaRPr>
          </a:p>
        </p:txBody>
      </p:sp>
      <p:pic>
        <p:nvPicPr>
          <p:cNvPr id="1246" name="Google Shape;1246;p11"/>
          <p:cNvPicPr preferRelativeResize="0"/>
          <p:nvPr/>
        </p:nvPicPr>
        <p:blipFill rotWithShape="1">
          <a:blip r:embed="rId5">
            <a:alphaModFix/>
          </a:blip>
          <a:srcRect/>
          <a:stretch/>
        </p:blipFill>
        <p:spPr>
          <a:xfrm>
            <a:off x="2137038" y="2017225"/>
            <a:ext cx="6429375" cy="6429375"/>
          </a:xfrm>
          <a:prstGeom prst="rect">
            <a:avLst/>
          </a:prstGeom>
          <a:noFill/>
          <a:ln>
            <a:noFill/>
          </a:ln>
        </p:spPr>
      </p:pic>
      <p:grpSp>
        <p:nvGrpSpPr>
          <p:cNvPr id="1247" name="Google Shape;1247;p11"/>
          <p:cNvGrpSpPr/>
          <p:nvPr/>
        </p:nvGrpSpPr>
        <p:grpSpPr>
          <a:xfrm>
            <a:off x="15060598" y="11"/>
            <a:ext cx="3227297" cy="3085741"/>
            <a:chOff x="0" y="0"/>
            <a:chExt cx="849982" cy="812700"/>
          </a:xfrm>
        </p:grpSpPr>
        <p:sp>
          <p:nvSpPr>
            <p:cNvPr id="1248" name="Google Shape;1248;p1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49" name="Google Shape;1249;p1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50" name="Google Shape;1250;p1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254"/>
        <p:cNvGrpSpPr/>
        <p:nvPr/>
      </p:nvGrpSpPr>
      <p:grpSpPr>
        <a:xfrm>
          <a:off x="0" y="0"/>
          <a:ext cx="0" cy="0"/>
          <a:chOff x="0" y="0"/>
          <a:chExt cx="0" cy="0"/>
        </a:xfrm>
      </p:grpSpPr>
      <p:sp>
        <p:nvSpPr>
          <p:cNvPr id="1255" name="Google Shape;1255;g294b6e0cc7d_0_0"/>
          <p:cNvSpPr txBox="1"/>
          <p:nvPr/>
        </p:nvSpPr>
        <p:spPr>
          <a:xfrm>
            <a:off x="3619820" y="2151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General Survey </a:t>
            </a:r>
            <a:endParaRPr sz="1400" b="0" i="0" u="none" strike="noStrike" cap="none">
              <a:solidFill>
                <a:srgbClr val="000000"/>
              </a:solidFill>
              <a:latin typeface="Arial"/>
              <a:ea typeface="Arial"/>
              <a:cs typeface="Arial"/>
              <a:sym typeface="Arial"/>
            </a:endParaRPr>
          </a:p>
        </p:txBody>
      </p:sp>
      <p:grpSp>
        <p:nvGrpSpPr>
          <p:cNvPr id="1256" name="Google Shape;1256;g294b6e0cc7d_0_0"/>
          <p:cNvGrpSpPr/>
          <p:nvPr/>
        </p:nvGrpSpPr>
        <p:grpSpPr>
          <a:xfrm>
            <a:off x="15060598" y="11"/>
            <a:ext cx="3227297" cy="3085741"/>
            <a:chOff x="0" y="0"/>
            <a:chExt cx="849982" cy="812700"/>
          </a:xfrm>
        </p:grpSpPr>
        <p:sp>
          <p:nvSpPr>
            <p:cNvPr id="1257" name="Google Shape;1257;g294b6e0cc7d_0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58" name="Google Shape;1258;g294b6e0cc7d_0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59" name="Google Shape;1259;g294b6e0cc7d_0_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pic>
        <p:nvPicPr>
          <p:cNvPr id="1260" name="Google Shape;1260;g294b6e0cc7d_0_0"/>
          <p:cNvPicPr preferRelativeResize="0"/>
          <p:nvPr/>
        </p:nvPicPr>
        <p:blipFill rotWithShape="1">
          <a:blip r:embed="rId3">
            <a:alphaModFix/>
          </a:blip>
          <a:srcRect/>
          <a:stretch/>
        </p:blipFill>
        <p:spPr>
          <a:xfrm>
            <a:off x="2172700" y="1405850"/>
            <a:ext cx="11662350" cy="8733975"/>
          </a:xfrm>
          <a:prstGeom prst="rect">
            <a:avLst/>
          </a:prstGeom>
          <a:noFill/>
          <a:ln>
            <a:noFill/>
          </a:ln>
        </p:spPr>
      </p:pic>
      <p:sp>
        <p:nvSpPr>
          <p:cNvPr id="1261" name="Google Shape;1261;g294b6e0cc7d_0_0"/>
          <p:cNvSpPr txBox="1"/>
          <p:nvPr/>
        </p:nvSpPr>
        <p:spPr>
          <a:xfrm>
            <a:off x="14434800" y="1978100"/>
            <a:ext cx="34221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This is the 2023 paper version of the Point in Time Count Survey </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265"/>
        <p:cNvGrpSpPr/>
        <p:nvPr/>
      </p:nvGrpSpPr>
      <p:grpSpPr>
        <a:xfrm>
          <a:off x="0" y="0"/>
          <a:ext cx="0" cy="0"/>
          <a:chOff x="0" y="0"/>
          <a:chExt cx="0" cy="0"/>
        </a:xfrm>
      </p:grpSpPr>
      <p:pic>
        <p:nvPicPr>
          <p:cNvPr id="1266" name="Google Shape;1266;g24fa01ec593_2_69"/>
          <p:cNvPicPr preferRelativeResize="0"/>
          <p:nvPr/>
        </p:nvPicPr>
        <p:blipFill rotWithShape="1">
          <a:blip r:embed="rId3">
            <a:alphaModFix/>
          </a:blip>
          <a:srcRect/>
          <a:stretch/>
        </p:blipFill>
        <p:spPr>
          <a:xfrm>
            <a:off x="925757" y="575923"/>
            <a:ext cx="9029050" cy="9566651"/>
          </a:xfrm>
          <a:prstGeom prst="rect">
            <a:avLst/>
          </a:prstGeom>
          <a:noFill/>
          <a:ln>
            <a:noFill/>
          </a:ln>
        </p:spPr>
      </p:pic>
      <p:sp>
        <p:nvSpPr>
          <p:cNvPr id="1267" name="Google Shape;1267;g24fa01ec593_2_69"/>
          <p:cNvSpPr txBox="1"/>
          <p:nvPr/>
        </p:nvSpPr>
        <p:spPr>
          <a:xfrm>
            <a:off x="10360995" y="1019175"/>
            <a:ext cx="6898200" cy="1896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5600" b="0" i="0" u="none" strike="noStrike" cap="none">
                <a:solidFill>
                  <a:srgbClr val="E5E6EE"/>
                </a:solidFill>
                <a:latin typeface="Arial"/>
                <a:ea typeface="Arial"/>
                <a:cs typeface="Arial"/>
                <a:sym typeface="Arial"/>
              </a:rPr>
              <a:t>Additional Household Member Survey</a:t>
            </a:r>
            <a:endParaRPr sz="100" b="0" i="0" u="none" strike="noStrike" cap="none">
              <a:solidFill>
                <a:srgbClr val="000000"/>
              </a:solidFill>
              <a:latin typeface="Arial"/>
              <a:ea typeface="Arial"/>
              <a:cs typeface="Arial"/>
              <a:sym typeface="Arial"/>
            </a:endParaRPr>
          </a:p>
        </p:txBody>
      </p:sp>
      <p:sp>
        <p:nvSpPr>
          <p:cNvPr id="1268" name="Google Shape;1268;g24fa01ec593_2_69"/>
          <p:cNvSpPr txBox="1"/>
          <p:nvPr/>
        </p:nvSpPr>
        <p:spPr>
          <a:xfrm>
            <a:off x="10514904" y="4080850"/>
            <a:ext cx="6898200" cy="10158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Complete this form for each member of the Head of Household’s family. </a:t>
            </a:r>
            <a:endParaRPr sz="3000" b="0" i="0" u="none" strike="noStrike" cap="none">
              <a:solidFill>
                <a:srgbClr val="000000"/>
              </a:solidFill>
              <a:latin typeface="Arial"/>
              <a:ea typeface="Arial"/>
              <a:cs typeface="Arial"/>
              <a:sym typeface="Arial"/>
            </a:endParaRPr>
          </a:p>
        </p:txBody>
      </p:sp>
      <p:sp>
        <p:nvSpPr>
          <p:cNvPr id="1269" name="Google Shape;1269;g24fa01ec593_2_69"/>
          <p:cNvSpPr txBox="1"/>
          <p:nvPr/>
        </p:nvSpPr>
        <p:spPr>
          <a:xfrm>
            <a:off x="10514904" y="6064462"/>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*Note- these are only the first few question of the Additional Household member form. Form is similar to original survey.</a:t>
            </a:r>
            <a:endParaRPr sz="3000" b="0" i="0" u="none" strike="noStrike" cap="none">
              <a:solidFill>
                <a:srgbClr val="E5E6EE"/>
              </a:solidFill>
              <a:latin typeface="Arial"/>
              <a:ea typeface="Arial"/>
              <a:cs typeface="Arial"/>
              <a:sym typeface="Arial"/>
            </a:endParaRPr>
          </a:p>
        </p:txBody>
      </p:sp>
      <p:sp>
        <p:nvSpPr>
          <p:cNvPr id="1270" name="Google Shape;1270;g24fa01ec593_2_69"/>
          <p:cNvSpPr txBox="1"/>
          <p:nvPr/>
        </p:nvSpPr>
        <p:spPr>
          <a:xfrm>
            <a:off x="7671301" y="101917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2D175F"/>
                </a:solidFill>
                <a:latin typeface="Arial"/>
                <a:ea typeface="Arial"/>
                <a:cs typeface="Arial"/>
                <a:sym typeface="Arial"/>
              </a:rPr>
              <a:t>Online Survey</a:t>
            </a:r>
            <a:endParaRPr sz="2700" b="0" i="0" u="none" strike="noStrike" cap="none">
              <a:solidFill>
                <a:srgbClr val="2D175F"/>
              </a:solidFill>
              <a:latin typeface="Arial"/>
              <a:ea typeface="Arial"/>
              <a:cs typeface="Arial"/>
              <a:sym typeface="Arial"/>
            </a:endParaRPr>
          </a:p>
        </p:txBody>
      </p:sp>
      <p:grpSp>
        <p:nvGrpSpPr>
          <p:cNvPr id="1271" name="Google Shape;1271;g24fa01ec593_2_69"/>
          <p:cNvGrpSpPr/>
          <p:nvPr/>
        </p:nvGrpSpPr>
        <p:grpSpPr>
          <a:xfrm>
            <a:off x="15060598" y="11"/>
            <a:ext cx="3227297" cy="3085741"/>
            <a:chOff x="0" y="0"/>
            <a:chExt cx="849982" cy="812700"/>
          </a:xfrm>
        </p:grpSpPr>
        <p:sp>
          <p:nvSpPr>
            <p:cNvPr id="1272" name="Google Shape;1272;g24fa01ec593_2_6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73" name="Google Shape;1273;g24fa01ec593_2_6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74" name="Google Shape;1274;g24fa01ec593_2_6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278"/>
        <p:cNvGrpSpPr/>
        <p:nvPr/>
      </p:nvGrpSpPr>
      <p:grpSpPr>
        <a:xfrm>
          <a:off x="0" y="0"/>
          <a:ext cx="0" cy="0"/>
          <a:chOff x="0" y="0"/>
          <a:chExt cx="0" cy="0"/>
        </a:xfrm>
      </p:grpSpPr>
      <p:pic>
        <p:nvPicPr>
          <p:cNvPr id="1279" name="Google Shape;1279;g24fa01ec593_2_82"/>
          <p:cNvPicPr preferRelativeResize="0"/>
          <p:nvPr/>
        </p:nvPicPr>
        <p:blipFill rotWithShape="1">
          <a:blip r:embed="rId3">
            <a:alphaModFix/>
          </a:blip>
          <a:srcRect/>
          <a:stretch/>
        </p:blipFill>
        <p:spPr>
          <a:xfrm>
            <a:off x="273603" y="123675"/>
            <a:ext cx="7564300" cy="7940350"/>
          </a:xfrm>
          <a:prstGeom prst="rect">
            <a:avLst/>
          </a:prstGeom>
          <a:noFill/>
          <a:ln>
            <a:noFill/>
          </a:ln>
        </p:spPr>
      </p:pic>
      <p:sp>
        <p:nvSpPr>
          <p:cNvPr id="1280" name="Google Shape;1280;g24fa01ec593_2_82"/>
          <p:cNvSpPr txBox="1"/>
          <p:nvPr/>
        </p:nvSpPr>
        <p:spPr>
          <a:xfrm>
            <a:off x="10360995" y="1019175"/>
            <a:ext cx="6898200" cy="1896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5600" b="0" i="0" u="none" strike="noStrike" cap="none">
                <a:solidFill>
                  <a:srgbClr val="E5E6EE"/>
                </a:solidFill>
                <a:latin typeface="Arial"/>
                <a:ea typeface="Arial"/>
                <a:cs typeface="Arial"/>
                <a:sym typeface="Arial"/>
              </a:rPr>
              <a:t>Youth Addendum Survey </a:t>
            </a:r>
            <a:endParaRPr sz="100" b="0" i="0" u="none" strike="noStrike" cap="none">
              <a:solidFill>
                <a:srgbClr val="000000"/>
              </a:solidFill>
              <a:latin typeface="Arial"/>
              <a:ea typeface="Arial"/>
              <a:cs typeface="Arial"/>
              <a:sym typeface="Arial"/>
            </a:endParaRPr>
          </a:p>
        </p:txBody>
      </p:sp>
      <p:sp>
        <p:nvSpPr>
          <p:cNvPr id="1281" name="Google Shape;1281;g24fa01ec593_2_82"/>
          <p:cNvSpPr txBox="1"/>
          <p:nvPr/>
        </p:nvSpPr>
        <p:spPr>
          <a:xfrm>
            <a:off x="10361004" y="3005400"/>
            <a:ext cx="6898200" cy="2677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Use with anyone under 25 who is not accompanied by anyone who is over 25. Start with the general survey form, then turn to this one AFTER you’ve asked the general survey form questions.</a:t>
            </a:r>
            <a:endParaRPr sz="3000" b="0" i="0" u="none" strike="noStrike" cap="none">
              <a:solidFill>
                <a:srgbClr val="000000"/>
              </a:solidFill>
              <a:latin typeface="Arial"/>
              <a:ea typeface="Arial"/>
              <a:cs typeface="Arial"/>
              <a:sym typeface="Arial"/>
            </a:endParaRPr>
          </a:p>
        </p:txBody>
      </p:sp>
      <p:pic>
        <p:nvPicPr>
          <p:cNvPr id="1282" name="Google Shape;1282;g24fa01ec593_2_82"/>
          <p:cNvPicPr preferRelativeResize="0"/>
          <p:nvPr/>
        </p:nvPicPr>
        <p:blipFill rotWithShape="1">
          <a:blip r:embed="rId4">
            <a:alphaModFix/>
          </a:blip>
          <a:srcRect/>
          <a:stretch/>
        </p:blipFill>
        <p:spPr>
          <a:xfrm>
            <a:off x="1747061" y="5794818"/>
            <a:ext cx="8613951" cy="4228457"/>
          </a:xfrm>
          <a:prstGeom prst="rect">
            <a:avLst/>
          </a:prstGeom>
          <a:noFill/>
          <a:ln>
            <a:noFill/>
          </a:ln>
        </p:spPr>
      </p:pic>
      <p:pic>
        <p:nvPicPr>
          <p:cNvPr id="1283" name="Google Shape;1283;g24fa01ec593_2_82"/>
          <p:cNvPicPr preferRelativeResize="0"/>
          <p:nvPr/>
        </p:nvPicPr>
        <p:blipFill rotWithShape="1">
          <a:blip r:embed="rId5">
            <a:alphaModFix/>
          </a:blip>
          <a:srcRect/>
          <a:stretch/>
        </p:blipFill>
        <p:spPr>
          <a:xfrm>
            <a:off x="12461083" y="6372645"/>
            <a:ext cx="3430801" cy="3430801"/>
          </a:xfrm>
          <a:prstGeom prst="rect">
            <a:avLst/>
          </a:prstGeom>
          <a:noFill/>
          <a:ln>
            <a:noFill/>
          </a:ln>
        </p:spPr>
      </p:pic>
      <p:sp>
        <p:nvSpPr>
          <p:cNvPr id="1284" name="Google Shape;1284;g24fa01ec593_2_82"/>
          <p:cNvSpPr txBox="1"/>
          <p:nvPr/>
        </p:nvSpPr>
        <p:spPr>
          <a:xfrm>
            <a:off x="5429251" y="35962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2D175F"/>
                </a:solidFill>
                <a:latin typeface="Arial"/>
                <a:ea typeface="Arial"/>
                <a:cs typeface="Arial"/>
                <a:sym typeface="Arial"/>
              </a:rPr>
              <a:t>Online Survey</a:t>
            </a:r>
            <a:endParaRPr sz="2700" b="0" i="0" u="none" strike="noStrike" cap="none">
              <a:solidFill>
                <a:srgbClr val="2D175F"/>
              </a:solidFill>
              <a:latin typeface="Arial"/>
              <a:ea typeface="Arial"/>
              <a:cs typeface="Arial"/>
              <a:sym typeface="Arial"/>
            </a:endParaRPr>
          </a:p>
        </p:txBody>
      </p:sp>
      <p:sp>
        <p:nvSpPr>
          <p:cNvPr id="1285" name="Google Shape;1285;g24fa01ec593_2_82"/>
          <p:cNvSpPr txBox="1"/>
          <p:nvPr/>
        </p:nvSpPr>
        <p:spPr>
          <a:xfrm>
            <a:off x="7609651" y="611712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2D175F"/>
                </a:solidFill>
                <a:latin typeface="Arial"/>
                <a:ea typeface="Arial"/>
                <a:cs typeface="Arial"/>
                <a:sym typeface="Arial"/>
              </a:rPr>
              <a:t>Paper Version</a:t>
            </a:r>
            <a:endParaRPr sz="2700" b="0" i="0" u="none" strike="noStrike" cap="none">
              <a:solidFill>
                <a:srgbClr val="2D175F"/>
              </a:solidFill>
              <a:latin typeface="Arial"/>
              <a:ea typeface="Arial"/>
              <a:cs typeface="Arial"/>
              <a:sym typeface="Arial"/>
            </a:endParaRPr>
          </a:p>
        </p:txBody>
      </p:sp>
      <p:grpSp>
        <p:nvGrpSpPr>
          <p:cNvPr id="1286" name="Google Shape;1286;g24fa01ec593_2_82"/>
          <p:cNvGrpSpPr/>
          <p:nvPr/>
        </p:nvGrpSpPr>
        <p:grpSpPr>
          <a:xfrm>
            <a:off x="15060598" y="11"/>
            <a:ext cx="3227297" cy="3085741"/>
            <a:chOff x="0" y="0"/>
            <a:chExt cx="849982" cy="812700"/>
          </a:xfrm>
        </p:grpSpPr>
        <p:sp>
          <p:nvSpPr>
            <p:cNvPr id="1287" name="Google Shape;1287;g24fa01ec593_2_8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288" name="Google Shape;1288;g24fa01ec593_2_8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89" name="Google Shape;1289;g24fa01ec593_2_8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293"/>
        <p:cNvGrpSpPr/>
        <p:nvPr/>
      </p:nvGrpSpPr>
      <p:grpSpPr>
        <a:xfrm>
          <a:off x="0" y="0"/>
          <a:ext cx="0" cy="0"/>
          <a:chOff x="0" y="0"/>
          <a:chExt cx="0" cy="0"/>
        </a:xfrm>
      </p:grpSpPr>
      <p:grpSp>
        <p:nvGrpSpPr>
          <p:cNvPr id="1294" name="Google Shape;1294;g24fa01ec593_2_98"/>
          <p:cNvGrpSpPr/>
          <p:nvPr/>
        </p:nvGrpSpPr>
        <p:grpSpPr>
          <a:xfrm>
            <a:off x="1206109" y="1028700"/>
            <a:ext cx="8115410" cy="8229710"/>
            <a:chOff x="0" y="0"/>
            <a:chExt cx="2406491" cy="2440385"/>
          </a:xfrm>
        </p:grpSpPr>
        <p:sp>
          <p:nvSpPr>
            <p:cNvPr id="1295" name="Google Shape;1295;g24fa01ec593_2_98"/>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txBody>
            <a:bodyPr/>
            <a:lstStyle/>
            <a:p>
              <a:endParaRPr lang="en-US"/>
            </a:p>
          </p:txBody>
        </p:sp>
        <p:sp>
          <p:nvSpPr>
            <p:cNvPr id="1296" name="Google Shape;1296;g24fa01ec593_2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97" name="Google Shape;1297;g24fa01ec593_2_98"/>
          <p:cNvSpPr txBox="1"/>
          <p:nvPr/>
        </p:nvSpPr>
        <p:spPr>
          <a:xfrm>
            <a:off x="10360995" y="1019175"/>
            <a:ext cx="6898200" cy="1015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600" b="0" i="0" u="none" strike="noStrike" cap="none">
                <a:solidFill>
                  <a:srgbClr val="E5E6EE"/>
                </a:solidFill>
                <a:latin typeface="Arial"/>
                <a:ea typeface="Arial"/>
                <a:cs typeface="Arial"/>
                <a:sym typeface="Arial"/>
              </a:rPr>
              <a:t>Survey Reminders</a:t>
            </a:r>
            <a:endParaRPr sz="800" b="0" i="0" u="none" strike="noStrike" cap="none">
              <a:solidFill>
                <a:srgbClr val="000000"/>
              </a:solidFill>
              <a:latin typeface="Arial"/>
              <a:ea typeface="Arial"/>
              <a:cs typeface="Arial"/>
              <a:sym typeface="Arial"/>
            </a:endParaRPr>
          </a:p>
        </p:txBody>
      </p:sp>
      <p:sp>
        <p:nvSpPr>
          <p:cNvPr id="1298" name="Google Shape;1298;g24fa01ec593_2_98"/>
          <p:cNvSpPr txBox="1"/>
          <p:nvPr/>
        </p:nvSpPr>
        <p:spPr>
          <a:xfrm>
            <a:off x="10361004" y="3069725"/>
            <a:ext cx="6898200" cy="2677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Some survey questions are difficult to ask and answer, volunteers should ask all questions instead of skipping. Only skip questions when the survey participant declines to answer.</a:t>
            </a:r>
            <a:endParaRPr sz="3000" b="0" i="0" u="none" strike="noStrike" cap="none">
              <a:solidFill>
                <a:srgbClr val="000000"/>
              </a:solidFill>
              <a:latin typeface="Arial"/>
              <a:ea typeface="Arial"/>
              <a:cs typeface="Arial"/>
              <a:sym typeface="Arial"/>
            </a:endParaRPr>
          </a:p>
        </p:txBody>
      </p:sp>
      <p:sp>
        <p:nvSpPr>
          <p:cNvPr id="1299" name="Google Shape;1299;g24fa01ec593_2_98"/>
          <p:cNvSpPr txBox="1"/>
          <p:nvPr/>
        </p:nvSpPr>
        <p:spPr>
          <a:xfrm>
            <a:off x="10361004" y="6322912"/>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b="0" i="0" u="none" strike="noStrike" cap="none">
                <a:solidFill>
                  <a:srgbClr val="E5E6EE"/>
                </a:solidFill>
                <a:latin typeface="Arial"/>
                <a:ea typeface="Arial"/>
                <a:cs typeface="Arial"/>
                <a:sym typeface="Arial"/>
              </a:rPr>
              <a:t>All questions should be read to participants. Volunteers should help answer any questions the participant has about the survey. </a:t>
            </a:r>
            <a:endParaRPr sz="3000" b="0" i="0" u="none" strike="noStrike" cap="none">
              <a:solidFill>
                <a:srgbClr val="E5E6EE"/>
              </a:solidFill>
              <a:latin typeface="Arial"/>
              <a:ea typeface="Arial"/>
              <a:cs typeface="Arial"/>
              <a:sym typeface="Arial"/>
            </a:endParaRPr>
          </a:p>
        </p:txBody>
      </p:sp>
      <p:pic>
        <p:nvPicPr>
          <p:cNvPr id="1300" name="Google Shape;1300;g24fa01ec593_2_98"/>
          <p:cNvPicPr preferRelativeResize="0"/>
          <p:nvPr/>
        </p:nvPicPr>
        <p:blipFill rotWithShape="1">
          <a:blip r:embed="rId3">
            <a:alphaModFix/>
          </a:blip>
          <a:srcRect/>
          <a:stretch/>
        </p:blipFill>
        <p:spPr>
          <a:xfrm>
            <a:off x="1545838" y="1557499"/>
            <a:ext cx="7172150" cy="7172125"/>
          </a:xfrm>
          <a:prstGeom prst="rect">
            <a:avLst/>
          </a:prstGeom>
          <a:noFill/>
          <a:ln>
            <a:noFill/>
          </a:ln>
        </p:spPr>
      </p:pic>
      <p:grpSp>
        <p:nvGrpSpPr>
          <p:cNvPr id="1301" name="Google Shape;1301;g24fa01ec593_2_98"/>
          <p:cNvGrpSpPr/>
          <p:nvPr/>
        </p:nvGrpSpPr>
        <p:grpSpPr>
          <a:xfrm>
            <a:off x="15060598" y="11"/>
            <a:ext cx="3227297" cy="3085741"/>
            <a:chOff x="0" y="0"/>
            <a:chExt cx="849982" cy="812700"/>
          </a:xfrm>
        </p:grpSpPr>
        <p:sp>
          <p:nvSpPr>
            <p:cNvPr id="1302" name="Google Shape;1302;g24fa01ec593_2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03" name="Google Shape;1303;g24fa01ec593_2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04" name="Google Shape;1304;g24fa01ec593_2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08"/>
        <p:cNvGrpSpPr/>
        <p:nvPr/>
      </p:nvGrpSpPr>
      <p:grpSpPr>
        <a:xfrm>
          <a:off x="0" y="0"/>
          <a:ext cx="0" cy="0"/>
          <a:chOff x="0" y="0"/>
          <a:chExt cx="0" cy="0"/>
        </a:xfrm>
      </p:grpSpPr>
      <p:sp>
        <p:nvSpPr>
          <p:cNvPr id="1309" name="Google Shape;1309;p10"/>
          <p:cNvSpPr txBox="1"/>
          <p:nvPr/>
        </p:nvSpPr>
        <p:spPr>
          <a:xfrm>
            <a:off x="3317850" y="290500"/>
            <a:ext cx="116523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sng" strike="noStrike" cap="none">
                <a:solidFill>
                  <a:schemeClr val="hlink"/>
                </a:solidFill>
                <a:latin typeface="Arial"/>
                <a:ea typeface="Arial"/>
                <a:cs typeface="Arial"/>
                <a:sym typeface="Arial"/>
                <a:hlinkClick r:id="rId3"/>
              </a:rPr>
              <a:t>Domestic Violence Process </a:t>
            </a:r>
            <a:endParaRPr sz="1400" b="0" i="0" u="none" strike="noStrike" cap="none">
              <a:solidFill>
                <a:srgbClr val="000000"/>
              </a:solidFill>
              <a:latin typeface="Arial"/>
              <a:ea typeface="Arial"/>
              <a:cs typeface="Arial"/>
              <a:sym typeface="Arial"/>
            </a:endParaRPr>
          </a:p>
        </p:txBody>
      </p:sp>
      <p:sp>
        <p:nvSpPr>
          <p:cNvPr id="1310" name="Google Shape;1310;p10"/>
          <p:cNvSpPr txBox="1"/>
          <p:nvPr/>
        </p:nvSpPr>
        <p:spPr>
          <a:xfrm>
            <a:off x="1032250" y="3419813"/>
            <a:ext cx="5997600" cy="5539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b="1" i="0" u="none" strike="noStrike" cap="none" dirty="0">
                <a:solidFill>
                  <a:srgbClr val="462D78"/>
                </a:solidFill>
                <a:latin typeface="Arial"/>
                <a:ea typeface="Arial"/>
                <a:cs typeface="Arial"/>
                <a:sym typeface="Arial"/>
              </a:rPr>
              <a:t>DV Script:</a:t>
            </a:r>
            <a:endParaRPr sz="2300" b="1" i="0" u="none" strike="noStrike" cap="none" dirty="0">
              <a:solidFill>
                <a:srgbClr val="000000"/>
              </a:solidFill>
              <a:latin typeface="Arial"/>
              <a:ea typeface="Arial"/>
              <a:cs typeface="Arial"/>
              <a:sym typeface="Arial"/>
            </a:endParaRPr>
          </a:p>
        </p:txBody>
      </p:sp>
      <p:pic>
        <p:nvPicPr>
          <p:cNvPr id="1311" name="Google Shape;1311;p10"/>
          <p:cNvPicPr preferRelativeResize="0"/>
          <p:nvPr/>
        </p:nvPicPr>
        <p:blipFill rotWithShape="1">
          <a:blip r:embed="rId4">
            <a:alphaModFix/>
          </a:blip>
          <a:srcRect r="14463"/>
          <a:stretch/>
        </p:blipFill>
        <p:spPr>
          <a:xfrm>
            <a:off x="1368763" y="1493193"/>
            <a:ext cx="16012799" cy="1799986"/>
          </a:xfrm>
          <a:prstGeom prst="rect">
            <a:avLst/>
          </a:prstGeom>
          <a:noFill/>
          <a:ln>
            <a:noFill/>
          </a:ln>
        </p:spPr>
      </p:pic>
      <p:pic>
        <p:nvPicPr>
          <p:cNvPr id="1312" name="Google Shape;1312;p10"/>
          <p:cNvPicPr preferRelativeResize="0"/>
          <p:nvPr/>
        </p:nvPicPr>
        <p:blipFill rotWithShape="1">
          <a:blip r:embed="rId5">
            <a:alphaModFix/>
          </a:blip>
          <a:srcRect/>
          <a:stretch/>
        </p:blipFill>
        <p:spPr>
          <a:xfrm>
            <a:off x="3533825" y="4008150"/>
            <a:ext cx="11652300" cy="6165168"/>
          </a:xfrm>
          <a:prstGeom prst="rect">
            <a:avLst/>
          </a:prstGeom>
          <a:noFill/>
          <a:ln>
            <a:noFill/>
          </a:ln>
        </p:spPr>
      </p:pic>
      <p:grpSp>
        <p:nvGrpSpPr>
          <p:cNvPr id="1313" name="Google Shape;1313;p10"/>
          <p:cNvGrpSpPr/>
          <p:nvPr/>
        </p:nvGrpSpPr>
        <p:grpSpPr>
          <a:xfrm>
            <a:off x="15060598" y="11"/>
            <a:ext cx="3227297" cy="3085741"/>
            <a:chOff x="0" y="0"/>
            <a:chExt cx="849982" cy="812700"/>
          </a:xfrm>
        </p:grpSpPr>
        <p:sp>
          <p:nvSpPr>
            <p:cNvPr id="1314" name="Google Shape;1314;p1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15" name="Google Shape;1315;p1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16" name="Google Shape;1316;p1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20"/>
        <p:cNvGrpSpPr/>
        <p:nvPr/>
      </p:nvGrpSpPr>
      <p:grpSpPr>
        <a:xfrm>
          <a:off x="0" y="0"/>
          <a:ext cx="0" cy="0"/>
          <a:chOff x="0" y="0"/>
          <a:chExt cx="0" cy="0"/>
        </a:xfrm>
      </p:grpSpPr>
      <p:grpSp>
        <p:nvGrpSpPr>
          <p:cNvPr id="1321" name="Google Shape;1321;g294b6e0cc7d_0_17"/>
          <p:cNvGrpSpPr/>
          <p:nvPr/>
        </p:nvGrpSpPr>
        <p:grpSpPr>
          <a:xfrm rot="5400000">
            <a:off x="8896870" y="17996557"/>
            <a:ext cx="552785" cy="552785"/>
            <a:chOff x="0" y="0"/>
            <a:chExt cx="812800" cy="812800"/>
          </a:xfrm>
        </p:grpSpPr>
        <p:sp>
          <p:nvSpPr>
            <p:cNvPr id="1322" name="Google Shape;1322;g294b6e0cc7d_0_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g294b6e0cc7d_0_1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24" name="Google Shape;1324;g294b6e0cc7d_0_17"/>
          <p:cNvSpPr txBox="1"/>
          <p:nvPr/>
        </p:nvSpPr>
        <p:spPr>
          <a:xfrm>
            <a:off x="908575" y="183225"/>
            <a:ext cx="8289900" cy="5539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b="1" i="0" u="none" strike="noStrike" cap="none" dirty="0">
                <a:solidFill>
                  <a:srgbClr val="462D78"/>
                </a:solidFill>
                <a:latin typeface="Arial"/>
                <a:ea typeface="Arial"/>
                <a:cs typeface="Arial"/>
                <a:sym typeface="Arial"/>
              </a:rPr>
              <a:t>Resource Sheet:</a:t>
            </a:r>
            <a:endParaRPr sz="2300" b="1" i="0" u="none" strike="noStrike" cap="none" dirty="0">
              <a:solidFill>
                <a:srgbClr val="000000"/>
              </a:solidFill>
              <a:latin typeface="Arial"/>
              <a:ea typeface="Arial"/>
              <a:cs typeface="Arial"/>
              <a:sym typeface="Arial"/>
            </a:endParaRPr>
          </a:p>
        </p:txBody>
      </p:sp>
      <p:pic>
        <p:nvPicPr>
          <p:cNvPr id="1325" name="Google Shape;1325;g294b6e0cc7d_0_17"/>
          <p:cNvPicPr preferRelativeResize="0"/>
          <p:nvPr/>
        </p:nvPicPr>
        <p:blipFill rotWithShape="1">
          <a:blip r:embed="rId3">
            <a:alphaModFix/>
          </a:blip>
          <a:srcRect/>
          <a:stretch/>
        </p:blipFill>
        <p:spPr>
          <a:xfrm>
            <a:off x="3270900" y="1186750"/>
            <a:ext cx="12537691" cy="9071926"/>
          </a:xfrm>
          <a:prstGeom prst="rect">
            <a:avLst/>
          </a:prstGeom>
          <a:noFill/>
          <a:ln w="9525" cap="flat" cmpd="sng">
            <a:solidFill>
              <a:srgbClr val="BFBFBF"/>
            </a:solidFill>
            <a:prstDash val="solid"/>
            <a:round/>
            <a:headEnd type="none" w="sm" len="sm"/>
            <a:tailEnd type="none" w="sm" len="sm"/>
          </a:ln>
        </p:spPr>
      </p:pic>
      <p:sp>
        <p:nvSpPr>
          <p:cNvPr id="1326" name="Google Shape;1326;g294b6e0cc7d_0_17"/>
          <p:cNvSpPr txBox="1"/>
          <p:nvPr/>
        </p:nvSpPr>
        <p:spPr>
          <a:xfrm>
            <a:off x="1535125" y="725050"/>
            <a:ext cx="147549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b="0" i="0" u="none" strike="noStrike" cap="none">
                <a:solidFill>
                  <a:srgbClr val="462D78"/>
                </a:solidFill>
                <a:latin typeface="Arial"/>
                <a:ea typeface="Arial"/>
                <a:cs typeface="Arial"/>
                <a:sym typeface="Arial"/>
              </a:rPr>
              <a:t>Complete the sheet to pass out to individuals who may need local resources</a:t>
            </a:r>
            <a:endParaRPr sz="2300" b="0" i="0" u="none" strike="noStrike" cap="none">
              <a:solidFill>
                <a:srgbClr val="000000"/>
              </a:solidFill>
              <a:latin typeface="Arial"/>
              <a:ea typeface="Arial"/>
              <a:cs typeface="Arial"/>
              <a:sym typeface="Arial"/>
            </a:endParaRPr>
          </a:p>
        </p:txBody>
      </p:sp>
      <p:grpSp>
        <p:nvGrpSpPr>
          <p:cNvPr id="1327" name="Google Shape;1327;g294b6e0cc7d_0_17"/>
          <p:cNvGrpSpPr/>
          <p:nvPr/>
        </p:nvGrpSpPr>
        <p:grpSpPr>
          <a:xfrm>
            <a:off x="15060598" y="11"/>
            <a:ext cx="3227297" cy="3085741"/>
            <a:chOff x="0" y="0"/>
            <a:chExt cx="849982" cy="812700"/>
          </a:xfrm>
        </p:grpSpPr>
        <p:sp>
          <p:nvSpPr>
            <p:cNvPr id="1328" name="Google Shape;1328;g294b6e0cc7d_0_1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29" name="Google Shape;1329;g294b6e0cc7d_0_1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0" name="Google Shape;1330;g294b6e0cc7d_0_1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1334"/>
        <p:cNvGrpSpPr/>
        <p:nvPr/>
      </p:nvGrpSpPr>
      <p:grpSpPr>
        <a:xfrm>
          <a:off x="0" y="0"/>
          <a:ext cx="0" cy="0"/>
          <a:chOff x="0" y="0"/>
          <a:chExt cx="0" cy="0"/>
        </a:xfrm>
      </p:grpSpPr>
      <p:grpSp>
        <p:nvGrpSpPr>
          <p:cNvPr id="1335" name="Google Shape;1335;g294b6e0cc7d_0_42"/>
          <p:cNvGrpSpPr/>
          <p:nvPr/>
        </p:nvGrpSpPr>
        <p:grpSpPr>
          <a:xfrm>
            <a:off x="1208423" y="6773279"/>
            <a:ext cx="3227297" cy="3085741"/>
            <a:chOff x="0" y="0"/>
            <a:chExt cx="849982" cy="812700"/>
          </a:xfrm>
        </p:grpSpPr>
        <p:sp>
          <p:nvSpPr>
            <p:cNvPr id="1336" name="Google Shape;1336;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37" name="Google Shape;1337;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38" name="Google Shape;1338;g294b6e0cc7d_0_42"/>
          <p:cNvGrpSpPr/>
          <p:nvPr/>
        </p:nvGrpSpPr>
        <p:grpSpPr>
          <a:xfrm>
            <a:off x="1208423" y="5106386"/>
            <a:ext cx="3227297" cy="3085741"/>
            <a:chOff x="0" y="0"/>
            <a:chExt cx="849982" cy="812700"/>
          </a:xfrm>
        </p:grpSpPr>
        <p:sp>
          <p:nvSpPr>
            <p:cNvPr id="1339" name="Google Shape;1339;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40" name="Google Shape;1340;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1" name="Google Shape;1341;g294b6e0cc7d_0_42"/>
          <p:cNvGrpSpPr/>
          <p:nvPr/>
        </p:nvGrpSpPr>
        <p:grpSpPr>
          <a:xfrm>
            <a:off x="1208423" y="3444236"/>
            <a:ext cx="3227297" cy="3085741"/>
            <a:chOff x="0" y="0"/>
            <a:chExt cx="849982" cy="812700"/>
          </a:xfrm>
        </p:grpSpPr>
        <p:sp>
          <p:nvSpPr>
            <p:cNvPr id="1342" name="Google Shape;1342;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43" name="Google Shape;1343;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4" name="Google Shape;1344;g294b6e0cc7d_0_42"/>
          <p:cNvGrpSpPr/>
          <p:nvPr/>
        </p:nvGrpSpPr>
        <p:grpSpPr>
          <a:xfrm>
            <a:off x="1208423" y="1763036"/>
            <a:ext cx="3227297" cy="3085741"/>
            <a:chOff x="0" y="0"/>
            <a:chExt cx="849982" cy="812700"/>
          </a:xfrm>
        </p:grpSpPr>
        <p:sp>
          <p:nvSpPr>
            <p:cNvPr id="1345" name="Google Shape;1345;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46" name="Google Shape;1346;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7" name="Google Shape;1347;g294b6e0cc7d_0_42"/>
          <p:cNvGrpSpPr/>
          <p:nvPr/>
        </p:nvGrpSpPr>
        <p:grpSpPr>
          <a:xfrm>
            <a:off x="-82477" y="-230145"/>
            <a:ext cx="3085741" cy="3085741"/>
            <a:chOff x="0" y="0"/>
            <a:chExt cx="812700" cy="812700"/>
          </a:xfrm>
        </p:grpSpPr>
        <p:sp>
          <p:nvSpPr>
            <p:cNvPr id="1348" name="Google Shape;1348;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349" name="Google Shape;1349;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0" name="Google Shape;1350;g294b6e0cc7d_0_42"/>
          <p:cNvGrpSpPr/>
          <p:nvPr/>
        </p:nvGrpSpPr>
        <p:grpSpPr>
          <a:xfrm>
            <a:off x="530072" y="397176"/>
            <a:ext cx="1409059" cy="1409059"/>
            <a:chOff x="0" y="0"/>
            <a:chExt cx="812700" cy="812700"/>
          </a:xfrm>
        </p:grpSpPr>
        <p:sp>
          <p:nvSpPr>
            <p:cNvPr id="1351" name="Google Shape;1351;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352" name="Google Shape;1352;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3" name="Google Shape;1353;g294b6e0cc7d_0_42"/>
          <p:cNvGrpSpPr/>
          <p:nvPr/>
        </p:nvGrpSpPr>
        <p:grpSpPr>
          <a:xfrm>
            <a:off x="17303677" y="1"/>
            <a:ext cx="3085741" cy="3085741"/>
            <a:chOff x="0" y="0"/>
            <a:chExt cx="812700" cy="812700"/>
          </a:xfrm>
        </p:grpSpPr>
        <p:sp>
          <p:nvSpPr>
            <p:cNvPr id="1354" name="Google Shape;1354;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txBody>
            <a:bodyPr/>
            <a:lstStyle/>
            <a:p>
              <a:endParaRPr lang="en-US"/>
            </a:p>
          </p:txBody>
        </p:sp>
        <p:sp>
          <p:nvSpPr>
            <p:cNvPr id="1355" name="Google Shape;1355;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6" name="Google Shape;1356;g294b6e0cc7d_0_42"/>
          <p:cNvGrpSpPr/>
          <p:nvPr/>
        </p:nvGrpSpPr>
        <p:grpSpPr>
          <a:xfrm>
            <a:off x="17303675" y="608196"/>
            <a:ext cx="1409059" cy="1409059"/>
            <a:chOff x="0" y="0"/>
            <a:chExt cx="812700" cy="812700"/>
          </a:xfrm>
        </p:grpSpPr>
        <p:sp>
          <p:nvSpPr>
            <p:cNvPr id="1357" name="Google Shape;1357;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txBody>
            <a:bodyPr/>
            <a:lstStyle/>
            <a:p>
              <a:endParaRPr lang="en-US"/>
            </a:p>
          </p:txBody>
        </p:sp>
        <p:sp>
          <p:nvSpPr>
            <p:cNvPr id="1358" name="Google Shape;1358;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59" name="Google Shape;1359;g294b6e0cc7d_0_42"/>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Resources</a:t>
            </a:r>
            <a:endParaRPr sz="1400" b="1" i="0" u="none" strike="noStrike" cap="none">
              <a:solidFill>
                <a:schemeClr val="lt1"/>
              </a:solidFill>
              <a:latin typeface="Arial"/>
              <a:ea typeface="Arial"/>
              <a:cs typeface="Arial"/>
              <a:sym typeface="Arial"/>
            </a:endParaRPr>
          </a:p>
        </p:txBody>
      </p:sp>
      <p:sp>
        <p:nvSpPr>
          <p:cNvPr id="1360" name="Google Shape;1360;g294b6e0cc7d_0_42"/>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1361" name="Google Shape;1361;g294b6e0cc7d_0_42"/>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1362" name="Google Shape;1362;g294b6e0cc7d_0_42"/>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1363" name="Google Shape;1363;g294b6e0cc7d_0_42"/>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1364" name="Google Shape;1364;g294b6e0cc7d_0_42"/>
          <p:cNvGrpSpPr/>
          <p:nvPr/>
        </p:nvGrpSpPr>
        <p:grpSpPr>
          <a:xfrm>
            <a:off x="1227123" y="8440304"/>
            <a:ext cx="3227297" cy="3085741"/>
            <a:chOff x="0" y="0"/>
            <a:chExt cx="849982" cy="812700"/>
          </a:xfrm>
        </p:grpSpPr>
        <p:sp>
          <p:nvSpPr>
            <p:cNvPr id="1365" name="Google Shape;1365;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366" name="Google Shape;1366;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67" name="Google Shape;1367;g294b6e0cc7d_0_42"/>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latin typeface="Arial"/>
                <a:ea typeface="Arial"/>
                <a:cs typeface="Arial"/>
                <a:sym typeface="Arial"/>
              </a:rPr>
              <a:t>Resources</a:t>
            </a:r>
            <a:endParaRPr sz="1400" b="1" i="0" u="none" strike="noStrike" cap="none">
              <a:solidFill>
                <a:srgbClr val="000000"/>
              </a:solidFill>
              <a:latin typeface="Arial"/>
              <a:ea typeface="Arial"/>
              <a:cs typeface="Arial"/>
              <a:sym typeface="Arial"/>
            </a:endParaRPr>
          </a:p>
        </p:txBody>
      </p:sp>
      <p:sp>
        <p:nvSpPr>
          <p:cNvPr id="1368" name="Google Shape;1368;g294b6e0cc7d_0_42"/>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What to Bring?</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Example schedule </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Q&amp;A</a:t>
            </a:r>
            <a:endParaRPr sz="4900" b="1" i="0" u="none" strike="noStrike" cap="none">
              <a:solidFill>
                <a:srgbClr val="C9DAF8"/>
              </a:solidFill>
              <a:latin typeface="Calibri"/>
              <a:ea typeface="Calibri"/>
              <a:cs typeface="Calibri"/>
              <a:sym typeface="Calibri"/>
            </a:endParaRPr>
          </a:p>
        </p:txBody>
      </p:sp>
      <p:sp>
        <p:nvSpPr>
          <p:cNvPr id="1369" name="Google Shape;1369;g294b6e0cc7d_0_42"/>
          <p:cNvSpPr/>
          <p:nvPr/>
        </p:nvSpPr>
        <p:spPr>
          <a:xfrm>
            <a:off x="399317" y="8718389"/>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450"/>
        <p:cNvGrpSpPr/>
        <p:nvPr/>
      </p:nvGrpSpPr>
      <p:grpSpPr>
        <a:xfrm>
          <a:off x="0" y="0"/>
          <a:ext cx="0" cy="0"/>
          <a:chOff x="0" y="0"/>
          <a:chExt cx="0" cy="0"/>
        </a:xfrm>
      </p:grpSpPr>
      <p:grpSp>
        <p:nvGrpSpPr>
          <p:cNvPr id="1451" name="Google Shape;1451;p12"/>
          <p:cNvGrpSpPr/>
          <p:nvPr/>
        </p:nvGrpSpPr>
        <p:grpSpPr>
          <a:xfrm>
            <a:off x="1031321" y="1886735"/>
            <a:ext cx="3086120" cy="3086120"/>
            <a:chOff x="0" y="0"/>
            <a:chExt cx="812800" cy="812800"/>
          </a:xfrm>
        </p:grpSpPr>
        <p:sp>
          <p:nvSpPr>
            <p:cNvPr id="1452" name="Google Shape;1452;p12"/>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txBody>
            <a:bodyPr/>
            <a:lstStyle/>
            <a:p>
              <a:endParaRPr lang="en-US"/>
            </a:p>
          </p:txBody>
        </p:sp>
        <p:sp>
          <p:nvSpPr>
            <p:cNvPr id="1453" name="Google Shape;1453;p1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54" name="Google Shape;1454;p12"/>
          <p:cNvSpPr/>
          <p:nvPr/>
        </p:nvSpPr>
        <p:spPr>
          <a:xfrm>
            <a:off x="8684278" y="292875"/>
            <a:ext cx="4174681" cy="598471"/>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txBody>
          <a:bodyPr/>
          <a:lstStyle/>
          <a:p>
            <a:endParaRPr lang="en-US"/>
          </a:p>
        </p:txBody>
      </p:sp>
      <p:grpSp>
        <p:nvGrpSpPr>
          <p:cNvPr id="1455" name="Google Shape;1455;p12"/>
          <p:cNvGrpSpPr/>
          <p:nvPr/>
        </p:nvGrpSpPr>
        <p:grpSpPr>
          <a:xfrm>
            <a:off x="843253" y="1885145"/>
            <a:ext cx="3086120" cy="3086120"/>
            <a:chOff x="0" y="0"/>
            <a:chExt cx="812800" cy="812800"/>
          </a:xfrm>
        </p:grpSpPr>
        <p:sp>
          <p:nvSpPr>
            <p:cNvPr id="1456" name="Google Shape;1456;p12"/>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txBody>
            <a:bodyPr/>
            <a:lstStyle/>
            <a:p>
              <a:endParaRPr lang="en-US"/>
            </a:p>
          </p:txBody>
        </p:sp>
        <p:sp>
          <p:nvSpPr>
            <p:cNvPr id="1457" name="Google Shape;1457;p1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58" name="Google Shape;1458;p12"/>
          <p:cNvSpPr txBox="1"/>
          <p:nvPr/>
        </p:nvSpPr>
        <p:spPr>
          <a:xfrm>
            <a:off x="532078" y="292879"/>
            <a:ext cx="7679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What to Bring: </a:t>
            </a:r>
            <a:endParaRPr sz="1400" b="0" i="0" u="none" strike="noStrike" cap="none">
              <a:solidFill>
                <a:srgbClr val="000000"/>
              </a:solidFill>
              <a:latin typeface="Arial"/>
              <a:ea typeface="Arial"/>
              <a:cs typeface="Arial"/>
              <a:sym typeface="Arial"/>
            </a:endParaRPr>
          </a:p>
        </p:txBody>
      </p:sp>
      <p:sp>
        <p:nvSpPr>
          <p:cNvPr id="1459" name="Google Shape;1459;p12"/>
          <p:cNvSpPr txBox="1"/>
          <p:nvPr/>
        </p:nvSpPr>
        <p:spPr>
          <a:xfrm>
            <a:off x="8684274" y="1140228"/>
            <a:ext cx="9255000" cy="8564400"/>
          </a:xfrm>
          <a:prstGeom prst="rect">
            <a:avLst/>
          </a:prstGeom>
          <a:noFill/>
          <a:ln>
            <a:noFill/>
          </a:ln>
        </p:spPr>
        <p:txBody>
          <a:bodyPr spcFirstLastPara="1" wrap="square" lIns="0" tIns="0" rIns="0" bIns="0" anchor="t" anchorCtr="0">
            <a:spAutoFit/>
          </a:bodyPr>
          <a:lstStyle/>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Your vehicle if you volunteered to drive</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Weather-appropriate clothing:</a:t>
            </a:r>
            <a:endParaRPr sz="2600" b="0" i="0" u="none" strike="noStrike" cap="none">
              <a:solidFill>
                <a:srgbClr val="462D78"/>
              </a:solidFill>
              <a:latin typeface="Arial"/>
              <a:ea typeface="Arial"/>
              <a:cs typeface="Arial"/>
              <a:sym typeface="Arial"/>
            </a:endParaRPr>
          </a:p>
          <a:p>
            <a:pPr marL="914400" marR="0" lvl="1"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Warm, dry clothing that is comfortable to move around in</a:t>
            </a:r>
            <a:endParaRPr sz="2600" b="0" i="0" u="none" strike="noStrike" cap="none">
              <a:solidFill>
                <a:srgbClr val="462D78"/>
              </a:solidFill>
              <a:latin typeface="Arial"/>
              <a:ea typeface="Arial"/>
              <a:cs typeface="Arial"/>
              <a:sym typeface="Arial"/>
            </a:endParaRPr>
          </a:p>
          <a:p>
            <a:pPr marL="914400" marR="0" lvl="1"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Don’t over-dress (walking around will generate body heat)</a:t>
            </a:r>
            <a:endParaRPr sz="2600" b="0" i="0" u="none" strike="noStrike" cap="none">
              <a:solidFill>
                <a:srgbClr val="462D78"/>
              </a:solidFill>
              <a:latin typeface="Arial"/>
              <a:ea typeface="Arial"/>
              <a:cs typeface="Arial"/>
              <a:sym typeface="Arial"/>
            </a:endParaRPr>
          </a:p>
          <a:p>
            <a:pPr marL="914400" marR="0" lvl="1"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Light or bright colored / reflective clothing</a:t>
            </a:r>
            <a:endParaRPr sz="2600" b="0" i="0" u="none" strike="noStrike" cap="none">
              <a:solidFill>
                <a:srgbClr val="462D78"/>
              </a:solidFill>
              <a:latin typeface="Arial"/>
              <a:ea typeface="Arial"/>
              <a:cs typeface="Arial"/>
              <a:sym typeface="Arial"/>
            </a:endParaRPr>
          </a:p>
          <a:p>
            <a:pPr marL="914400" marR="0" lvl="1"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Shoes: warm, sturdy, comfortable, waterproof if possible</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Small backpack to carry items and more layers</a:t>
            </a:r>
            <a:endParaRPr sz="2600" b="0" i="0" u="none" strike="noStrike" cap="none">
              <a:solidFill>
                <a:srgbClr val="462D78"/>
              </a:solidFill>
              <a:latin typeface="Arial"/>
              <a:ea typeface="Arial"/>
              <a:cs typeface="Arial"/>
              <a:sym typeface="Arial"/>
            </a:endParaRPr>
          </a:p>
          <a:p>
            <a:pPr marL="914400" marR="0" lvl="1"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Pack light – should be light and easy to carry</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Cell phone (fully charged); charger or backup battery. </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Some form of ID</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Eat before you come; bring small snacks if you think it necessary</a:t>
            </a:r>
            <a:endParaRPr sz="2600" b="0" i="0"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Plan for how you will get home (</a:t>
            </a:r>
            <a:r>
              <a:rPr lang="en-US" sz="2600" b="0" i="1" u="none" strike="noStrike" cap="none">
                <a:solidFill>
                  <a:srgbClr val="462D78"/>
                </a:solidFill>
                <a:latin typeface="Arial"/>
                <a:ea typeface="Arial"/>
                <a:cs typeface="Arial"/>
                <a:sym typeface="Arial"/>
              </a:rPr>
              <a:t>especially in urban areas with public transit that might shut down before the PIT count is over)</a:t>
            </a:r>
            <a:endParaRPr sz="2600" b="0" i="1" u="none" strike="noStrike" cap="none">
              <a:solidFill>
                <a:srgbClr val="462D78"/>
              </a:solidFill>
              <a:latin typeface="Arial"/>
              <a:ea typeface="Arial"/>
              <a:cs typeface="Arial"/>
              <a:sym typeface="Arial"/>
            </a:endParaRPr>
          </a:p>
          <a:p>
            <a:pPr marL="457200" marR="0" lvl="0" indent="-393700" algn="l" rtl="0">
              <a:lnSpc>
                <a:spcPct val="120000"/>
              </a:lnSpc>
              <a:spcBef>
                <a:spcPts val="0"/>
              </a:spcBef>
              <a:spcAft>
                <a:spcPts val="0"/>
              </a:spcAft>
              <a:buClr>
                <a:srgbClr val="462D78"/>
              </a:buClr>
              <a:buSzPts val="2600"/>
              <a:buFont typeface="Arial"/>
              <a:buChar char="●"/>
            </a:pPr>
            <a:r>
              <a:rPr lang="en-US" sz="2600" b="0" i="0" u="none" strike="noStrike" cap="none">
                <a:solidFill>
                  <a:srgbClr val="462D78"/>
                </a:solidFill>
                <a:latin typeface="Arial"/>
                <a:ea typeface="Arial"/>
                <a:cs typeface="Arial"/>
                <a:sym typeface="Arial"/>
              </a:rPr>
              <a:t>Energy and compassion; a good set of eyes (visual observation is key)</a:t>
            </a:r>
            <a:endParaRPr sz="2600" b="0" i="0" u="none" strike="noStrike" cap="none">
              <a:solidFill>
                <a:srgbClr val="462D78"/>
              </a:solidFill>
              <a:latin typeface="Arial"/>
              <a:ea typeface="Arial"/>
              <a:cs typeface="Arial"/>
              <a:sym typeface="Arial"/>
            </a:endParaRPr>
          </a:p>
        </p:txBody>
      </p:sp>
      <p:sp>
        <p:nvSpPr>
          <p:cNvPr id="1460" name="Google Shape;1460;p12"/>
          <p:cNvSpPr txBox="1"/>
          <p:nvPr/>
        </p:nvSpPr>
        <p:spPr>
          <a:xfrm>
            <a:off x="843250" y="2792975"/>
            <a:ext cx="6438000" cy="3762000"/>
          </a:xfrm>
          <a:prstGeom prst="rect">
            <a:avLst/>
          </a:prstGeom>
          <a:noFill/>
          <a:ln>
            <a:noFill/>
          </a:ln>
        </p:spPr>
        <p:txBody>
          <a:bodyPr spcFirstLastPara="1" wrap="square" lIns="0" tIns="0" rIns="0" bIns="0" anchor="t" anchorCtr="0">
            <a:spAutoFit/>
          </a:bodyPr>
          <a:lstStyle/>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Paper survey forms (if applicable)</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Tablet for mobile surveys (if applicable) </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Felt-tipped pens (allow you to write in the cold)</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Flashlights and/or headlamp</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Clipboard</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Snacks before departure</a:t>
            </a:r>
            <a:endParaRPr sz="2600" b="0" i="0" u="none" strike="noStrike" cap="none">
              <a:solidFill>
                <a:srgbClr val="953734"/>
              </a:solidFill>
              <a:latin typeface="Arial"/>
              <a:ea typeface="Arial"/>
              <a:cs typeface="Arial"/>
              <a:sym typeface="Arial"/>
            </a:endParaRPr>
          </a:p>
          <a:p>
            <a:pPr marL="457200" marR="0" lvl="0" indent="-393700" algn="l" rtl="0">
              <a:lnSpc>
                <a:spcPct val="120000"/>
              </a:lnSpc>
              <a:spcBef>
                <a:spcPts val="0"/>
              </a:spcBef>
              <a:spcAft>
                <a:spcPts val="0"/>
              </a:spcAft>
              <a:buClr>
                <a:srgbClr val="953734"/>
              </a:buClr>
              <a:buSzPts val="2600"/>
              <a:buFont typeface="Arial"/>
              <a:buChar char="●"/>
            </a:pPr>
            <a:r>
              <a:rPr lang="en-US" sz="2600" b="0" i="0" u="none" strike="noStrike" cap="none">
                <a:solidFill>
                  <a:srgbClr val="953734"/>
                </a:solidFill>
                <a:latin typeface="Arial"/>
                <a:ea typeface="Arial"/>
                <a:cs typeface="Arial"/>
                <a:sym typeface="Arial"/>
              </a:rPr>
              <a:t>Masks and sanitizer</a:t>
            </a:r>
            <a:endParaRPr sz="2600" b="0" i="0" u="none" strike="noStrike" cap="none">
              <a:solidFill>
                <a:srgbClr val="953734"/>
              </a:solidFill>
              <a:latin typeface="Arial"/>
              <a:ea typeface="Arial"/>
              <a:cs typeface="Arial"/>
              <a:sym typeface="Arial"/>
            </a:endParaRPr>
          </a:p>
        </p:txBody>
      </p:sp>
      <p:sp>
        <p:nvSpPr>
          <p:cNvPr id="1461" name="Google Shape;1461;p12"/>
          <p:cNvSpPr txBox="1"/>
          <p:nvPr/>
        </p:nvSpPr>
        <p:spPr>
          <a:xfrm>
            <a:off x="8861441" y="407459"/>
            <a:ext cx="38205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You should bring:</a:t>
            </a:r>
            <a:endParaRPr sz="1400" b="0" i="0" u="none" strike="noStrike" cap="none">
              <a:solidFill>
                <a:srgbClr val="000000"/>
              </a:solidFill>
              <a:latin typeface="Arial"/>
              <a:ea typeface="Arial"/>
              <a:cs typeface="Arial"/>
              <a:sym typeface="Arial"/>
            </a:endParaRPr>
          </a:p>
        </p:txBody>
      </p:sp>
      <p:sp>
        <p:nvSpPr>
          <p:cNvPr id="1462" name="Google Shape;1462;p12"/>
          <p:cNvSpPr txBox="1"/>
          <p:nvPr/>
        </p:nvSpPr>
        <p:spPr>
          <a:xfrm>
            <a:off x="1031321" y="2005002"/>
            <a:ext cx="3041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Agency will Provide:</a:t>
            </a:r>
            <a:endParaRPr sz="1400" b="0" i="0" u="none" strike="noStrike" cap="none">
              <a:solidFill>
                <a:srgbClr val="953734"/>
              </a:solidFill>
              <a:latin typeface="Arial"/>
              <a:ea typeface="Arial"/>
              <a:cs typeface="Arial"/>
              <a:sym typeface="Arial"/>
            </a:endParaRPr>
          </a:p>
        </p:txBody>
      </p:sp>
      <p:sp>
        <p:nvSpPr>
          <p:cNvPr id="1463" name="Google Shape;1463;p12"/>
          <p:cNvSpPr/>
          <p:nvPr/>
        </p:nvSpPr>
        <p:spPr>
          <a:xfrm>
            <a:off x="532083" y="6973647"/>
            <a:ext cx="7315200" cy="3630168"/>
          </a:xfrm>
          <a:custGeom>
            <a:avLst/>
            <a:gdLst/>
            <a:ahLst/>
            <a:cxnLst/>
            <a:rect l="l" t="t" r="r" b="b"/>
            <a:pathLst>
              <a:path w="7315200" h="3630168" extrusionOk="0">
                <a:moveTo>
                  <a:pt x="0" y="0"/>
                </a:moveTo>
                <a:lnTo>
                  <a:pt x="7315200" y="0"/>
                </a:lnTo>
                <a:lnTo>
                  <a:pt x="7315200" y="3630168"/>
                </a:lnTo>
                <a:lnTo>
                  <a:pt x="0" y="3630168"/>
                </a:lnTo>
                <a:lnTo>
                  <a:pt x="0" y="0"/>
                </a:lnTo>
                <a:close/>
              </a:path>
            </a:pathLst>
          </a:custGeom>
          <a:blipFill rotWithShape="1">
            <a:blip r:embed="rId3">
              <a:alphaModFix/>
            </a:blip>
            <a:stretch>
              <a:fillRect/>
            </a:stretch>
          </a:blipFill>
          <a:ln>
            <a:noFill/>
          </a:ln>
        </p:spPr>
        <p:txBody>
          <a:bodyPr/>
          <a:lstStyle/>
          <a:p>
            <a:endParaRPr lang="en-US"/>
          </a:p>
        </p:txBody>
      </p:sp>
      <p:grpSp>
        <p:nvGrpSpPr>
          <p:cNvPr id="1464" name="Google Shape;1464;p12"/>
          <p:cNvGrpSpPr/>
          <p:nvPr/>
        </p:nvGrpSpPr>
        <p:grpSpPr>
          <a:xfrm>
            <a:off x="15060598" y="11"/>
            <a:ext cx="3227297" cy="3085741"/>
            <a:chOff x="0" y="0"/>
            <a:chExt cx="849982" cy="812700"/>
          </a:xfrm>
        </p:grpSpPr>
        <p:sp>
          <p:nvSpPr>
            <p:cNvPr id="1465" name="Google Shape;1465;p1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466" name="Google Shape;1466;p1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7" name="Google Shape;1467;p1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99405684-3125-6012-6D54-178B6C1AC235}"/>
            </a:ext>
          </a:extLst>
        </p:cNvPr>
        <p:cNvGrpSpPr/>
        <p:nvPr/>
      </p:nvGrpSpPr>
      <p:grpSpPr>
        <a:xfrm>
          <a:off x="0" y="0"/>
          <a:ext cx="0" cy="0"/>
          <a:chOff x="0" y="0"/>
          <a:chExt cx="0" cy="0"/>
        </a:xfrm>
      </p:grpSpPr>
      <p:sp>
        <p:nvSpPr>
          <p:cNvPr id="250" name="Google Shape;250;p4">
            <a:extLst>
              <a:ext uri="{FF2B5EF4-FFF2-40B4-BE49-F238E27FC236}">
                <a16:creationId xmlns:a16="http://schemas.microsoft.com/office/drawing/2014/main" id="{15843116-46CC-63E9-C78D-9A4B04A85636}"/>
              </a:ext>
            </a:extLst>
          </p:cNvPr>
          <p:cNvSpPr/>
          <p:nvPr/>
        </p:nvSpPr>
        <p:spPr>
          <a:xfrm>
            <a:off x="-205369" y="-674176"/>
            <a:ext cx="18698737" cy="3607514"/>
          </a:xfrm>
          <a:custGeom>
            <a:avLst/>
            <a:gdLst/>
            <a:ahLst/>
            <a:cxnLst/>
            <a:rect l="l" t="t" r="r" b="b"/>
            <a:pathLst>
              <a:path w="18698737" h="3607514" extrusionOk="0">
                <a:moveTo>
                  <a:pt x="0" y="0"/>
                </a:moveTo>
                <a:lnTo>
                  <a:pt x="18698738" y="0"/>
                </a:lnTo>
                <a:lnTo>
                  <a:pt x="18698738" y="3607514"/>
                </a:lnTo>
                <a:lnTo>
                  <a:pt x="0" y="3607514"/>
                </a:lnTo>
                <a:lnTo>
                  <a:pt x="0" y="0"/>
                </a:lnTo>
                <a:close/>
              </a:path>
            </a:pathLst>
          </a:custGeom>
          <a:blipFill rotWithShape="1">
            <a:blip r:embed="rId3">
              <a:alphaModFix/>
            </a:blip>
            <a:stretch>
              <a:fillRect t="-119625" b="-71894"/>
            </a:stretch>
          </a:blipFill>
          <a:ln>
            <a:noFill/>
          </a:ln>
        </p:spPr>
        <p:txBody>
          <a:bodyPr/>
          <a:lstStyle/>
          <a:p>
            <a:endParaRPr lang="en-US"/>
          </a:p>
        </p:txBody>
      </p:sp>
      <p:sp>
        <p:nvSpPr>
          <p:cNvPr id="251" name="Google Shape;251;p4">
            <a:extLst>
              <a:ext uri="{FF2B5EF4-FFF2-40B4-BE49-F238E27FC236}">
                <a16:creationId xmlns:a16="http://schemas.microsoft.com/office/drawing/2014/main" id="{1B25EF11-FE79-8E38-F27E-5A811CE05494}"/>
              </a:ext>
            </a:extLst>
          </p:cNvPr>
          <p:cNvSpPr txBox="1"/>
          <p:nvPr/>
        </p:nvSpPr>
        <p:spPr>
          <a:xfrm>
            <a:off x="876300" y="3086288"/>
            <a:ext cx="9367800"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dirty="0">
                <a:solidFill>
                  <a:srgbClr val="2D175F"/>
                </a:solidFill>
                <a:latin typeface="Arial"/>
                <a:ea typeface="Arial"/>
                <a:cs typeface="Arial"/>
                <a:sym typeface="Arial"/>
              </a:rPr>
              <a:t>Who is </a:t>
            </a:r>
            <a:r>
              <a:rPr lang="en-US" sz="7200" b="1" u="sng" dirty="0">
                <a:solidFill>
                  <a:srgbClr val="2D175F"/>
                </a:solidFill>
              </a:rPr>
              <a:t>not</a:t>
            </a:r>
            <a:r>
              <a:rPr lang="en-US" sz="7200" dirty="0">
                <a:solidFill>
                  <a:srgbClr val="2D175F"/>
                </a:solidFill>
              </a:rPr>
              <a:t> </a:t>
            </a:r>
            <a:r>
              <a:rPr lang="en-US" sz="7200" b="0" i="0" u="none" strike="noStrike" cap="none" dirty="0">
                <a:solidFill>
                  <a:srgbClr val="2D175F"/>
                </a:solidFill>
                <a:latin typeface="Arial"/>
                <a:ea typeface="Arial"/>
                <a:cs typeface="Arial"/>
                <a:sym typeface="Arial"/>
              </a:rPr>
              <a:t>counted? </a:t>
            </a:r>
            <a:endParaRPr sz="1400" b="0" i="0" u="none" strike="noStrike" cap="none" dirty="0">
              <a:solidFill>
                <a:srgbClr val="000000"/>
              </a:solidFill>
              <a:latin typeface="Arial"/>
              <a:ea typeface="Arial"/>
              <a:cs typeface="Arial"/>
              <a:sym typeface="Arial"/>
            </a:endParaRPr>
          </a:p>
        </p:txBody>
      </p:sp>
      <p:sp>
        <p:nvSpPr>
          <p:cNvPr id="252" name="Google Shape;252;p4">
            <a:extLst>
              <a:ext uri="{FF2B5EF4-FFF2-40B4-BE49-F238E27FC236}">
                <a16:creationId xmlns:a16="http://schemas.microsoft.com/office/drawing/2014/main" id="{D391783B-A050-415C-2A3F-8542B94672AC}"/>
              </a:ext>
            </a:extLst>
          </p:cNvPr>
          <p:cNvSpPr txBox="1"/>
          <p:nvPr/>
        </p:nvSpPr>
        <p:spPr>
          <a:xfrm>
            <a:off x="876300" y="4347450"/>
            <a:ext cx="12204600" cy="4912114"/>
          </a:xfrm>
          <a:prstGeom prst="rect">
            <a:avLst/>
          </a:prstGeom>
          <a:noFill/>
          <a:ln>
            <a:noFill/>
          </a:ln>
        </p:spPr>
        <p:txBody>
          <a:bodyPr spcFirstLastPara="1" wrap="square" lIns="0" tIns="0" rIns="0" bIns="0" anchor="t" anchorCtr="0">
            <a:spAutoFit/>
          </a:bodyPr>
          <a:lstStyle/>
          <a:p>
            <a:pPr marL="457200" marR="0" lvl="0" indent="-450850" algn="l" rtl="0">
              <a:lnSpc>
                <a:spcPct val="120000"/>
              </a:lnSpc>
              <a:spcBef>
                <a:spcPts val="0"/>
              </a:spcBef>
              <a:spcAft>
                <a:spcPts val="0"/>
              </a:spcAft>
              <a:buClr>
                <a:srgbClr val="2D175F"/>
              </a:buClr>
              <a:buSzPts val="3500"/>
              <a:buFont typeface="Arial"/>
              <a:buChar char="●"/>
            </a:pPr>
            <a:r>
              <a:rPr lang="en-US" sz="3500" i="0" u="none" strike="noStrike" cap="none" dirty="0">
                <a:solidFill>
                  <a:srgbClr val="2D175F"/>
                </a:solidFill>
                <a:latin typeface="Arial"/>
                <a:ea typeface="Arial"/>
                <a:cs typeface="Arial"/>
                <a:sym typeface="Arial"/>
              </a:rPr>
              <a:t>Individuals in jails, detox facilities, hospitals, crisis centers, and rehabilitative programs that do not require or verify homelessness for services</a:t>
            </a:r>
            <a:endParaRPr sz="3500" i="0" u="none" strike="noStrike" cap="none" dirty="0">
              <a:solidFill>
                <a:srgbClr val="2D175F"/>
              </a:solidFill>
              <a:latin typeface="Arial"/>
              <a:ea typeface="Arial"/>
              <a:cs typeface="Arial"/>
              <a:sym typeface="Arial"/>
            </a:endParaRPr>
          </a:p>
          <a:p>
            <a:pPr marL="457200" marR="0" lvl="0" indent="-450850" algn="l" rtl="0">
              <a:lnSpc>
                <a:spcPct val="120000"/>
              </a:lnSpc>
              <a:spcBef>
                <a:spcPts val="0"/>
              </a:spcBef>
              <a:spcAft>
                <a:spcPts val="0"/>
              </a:spcAft>
              <a:buClr>
                <a:srgbClr val="2D175F"/>
              </a:buClr>
              <a:buSzPts val="3500"/>
              <a:buFont typeface="Arial"/>
              <a:buChar char="●"/>
            </a:pPr>
            <a:r>
              <a:rPr lang="en-US" sz="3500" i="0" u="none" strike="noStrike" cap="none" dirty="0">
                <a:solidFill>
                  <a:srgbClr val="2D175F"/>
                </a:solidFill>
                <a:latin typeface="Arial"/>
                <a:ea typeface="Arial"/>
                <a:cs typeface="Arial"/>
                <a:sym typeface="Arial"/>
              </a:rPr>
              <a:t>Individuals who are </a:t>
            </a:r>
            <a:r>
              <a:rPr lang="en-US" sz="3500" dirty="0">
                <a:solidFill>
                  <a:srgbClr val="2D175F"/>
                </a:solidFill>
              </a:rPr>
              <a:t>temporarily staying with friends or who are paying for their own hotel</a:t>
            </a:r>
          </a:p>
          <a:p>
            <a:pPr marL="457200" marR="0" lvl="0" indent="-450850" algn="l" rtl="0">
              <a:lnSpc>
                <a:spcPct val="120000"/>
              </a:lnSpc>
              <a:spcBef>
                <a:spcPts val="0"/>
              </a:spcBef>
              <a:spcAft>
                <a:spcPts val="0"/>
              </a:spcAft>
              <a:buClr>
                <a:srgbClr val="2D175F"/>
              </a:buClr>
              <a:buSzPts val="3500"/>
              <a:buFont typeface="Arial"/>
              <a:buChar char="●"/>
            </a:pPr>
            <a:r>
              <a:rPr lang="en-US" sz="3500" i="0" u="none" strike="noStrike" cap="none" dirty="0">
                <a:solidFill>
                  <a:srgbClr val="2D175F"/>
                </a:solidFill>
                <a:latin typeface="Arial"/>
                <a:ea typeface="Arial"/>
                <a:cs typeface="Arial"/>
                <a:sym typeface="Arial"/>
              </a:rPr>
              <a:t>Individuals living in RV’s or tiny homes, </a:t>
            </a:r>
            <a:r>
              <a:rPr lang="en-US" sz="3500" u="sng" dirty="0">
                <a:solidFill>
                  <a:srgbClr val="2D175F"/>
                </a:solidFill>
              </a:rPr>
              <a:t>unless</a:t>
            </a:r>
            <a:r>
              <a:rPr lang="en-US" sz="3500" dirty="0">
                <a:solidFill>
                  <a:srgbClr val="2D175F"/>
                </a:solidFill>
              </a:rPr>
              <a:t> they are not regularly connected to water, sewer, and utilities</a:t>
            </a:r>
            <a:endParaRPr sz="3500" i="0" u="none" strike="noStrike" cap="none" dirty="0">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100"/>
              <a:buFont typeface="Arial"/>
              <a:buNone/>
            </a:pPr>
            <a:endParaRPr sz="2100" b="0" i="0" u="none" strike="noStrike" cap="none" dirty="0">
              <a:solidFill>
                <a:srgbClr val="2D175F"/>
              </a:solidFill>
              <a:latin typeface="Arial"/>
              <a:ea typeface="Arial"/>
              <a:cs typeface="Arial"/>
              <a:sym typeface="Arial"/>
            </a:endParaRPr>
          </a:p>
        </p:txBody>
      </p:sp>
      <p:grpSp>
        <p:nvGrpSpPr>
          <p:cNvPr id="253" name="Google Shape;253;p4">
            <a:extLst>
              <a:ext uri="{FF2B5EF4-FFF2-40B4-BE49-F238E27FC236}">
                <a16:creationId xmlns:a16="http://schemas.microsoft.com/office/drawing/2014/main" id="{E9061865-9B8B-D549-5902-FFD96CCAC238}"/>
              </a:ext>
            </a:extLst>
          </p:cNvPr>
          <p:cNvGrpSpPr/>
          <p:nvPr/>
        </p:nvGrpSpPr>
        <p:grpSpPr>
          <a:xfrm>
            <a:off x="15289198" y="-152389"/>
            <a:ext cx="3227297" cy="3085741"/>
            <a:chOff x="0" y="0"/>
            <a:chExt cx="849982" cy="812700"/>
          </a:xfrm>
        </p:grpSpPr>
        <p:sp>
          <p:nvSpPr>
            <p:cNvPr id="254" name="Google Shape;254;p4">
              <a:extLst>
                <a:ext uri="{FF2B5EF4-FFF2-40B4-BE49-F238E27FC236}">
                  <a16:creationId xmlns:a16="http://schemas.microsoft.com/office/drawing/2014/main" id="{0A82BE6B-1721-265E-8314-678AFA3F1D23}"/>
                </a:ext>
              </a:extLst>
            </p:cNvPr>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55" name="Google Shape;255;p4">
              <a:extLst>
                <a:ext uri="{FF2B5EF4-FFF2-40B4-BE49-F238E27FC236}">
                  <a16:creationId xmlns:a16="http://schemas.microsoft.com/office/drawing/2014/main" id="{E71BF7DF-DC3D-2876-D973-84C21983AAB3}"/>
                </a:ext>
              </a:extLst>
            </p:cNvPr>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4">
            <a:extLst>
              <a:ext uri="{FF2B5EF4-FFF2-40B4-BE49-F238E27FC236}">
                <a16:creationId xmlns:a16="http://schemas.microsoft.com/office/drawing/2014/main" id="{91EE5A15-2A57-4DBE-0933-6C6B0E6B3793}"/>
              </a:ext>
            </a:extLst>
          </p:cNvPr>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
        <p:nvSpPr>
          <p:cNvPr id="257" name="Google Shape;257;p4">
            <a:extLst>
              <a:ext uri="{FF2B5EF4-FFF2-40B4-BE49-F238E27FC236}">
                <a16:creationId xmlns:a16="http://schemas.microsoft.com/office/drawing/2014/main" id="{E301F632-5FFC-D770-49AD-C543987F125B}"/>
              </a:ext>
            </a:extLst>
          </p:cNvPr>
          <p:cNvSpPr/>
          <p:nvPr/>
        </p:nvSpPr>
        <p:spPr>
          <a:xfrm>
            <a:off x="13556224" y="4644253"/>
            <a:ext cx="4094226" cy="4114800"/>
          </a:xfrm>
          <a:custGeom>
            <a:avLst/>
            <a:gdLst/>
            <a:ahLst/>
            <a:cxnLst/>
            <a:rect l="l" t="t" r="r" b="b"/>
            <a:pathLst>
              <a:path w="4094226" h="4114800" extrusionOk="0">
                <a:moveTo>
                  <a:pt x="0" y="0"/>
                </a:moveTo>
                <a:lnTo>
                  <a:pt x="4094226" y="0"/>
                </a:lnTo>
                <a:lnTo>
                  <a:pt x="4094226"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527370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73"/>
        <p:cNvGrpSpPr/>
        <p:nvPr/>
      </p:nvGrpSpPr>
      <p:grpSpPr>
        <a:xfrm>
          <a:off x="0" y="0"/>
          <a:ext cx="0" cy="0"/>
          <a:chOff x="0" y="0"/>
          <a:chExt cx="0" cy="0"/>
        </a:xfrm>
      </p:grpSpPr>
      <p:cxnSp>
        <p:nvCxnSpPr>
          <p:cNvPr id="1374" name="Google Shape;1374;g24fa01ec593_2_127"/>
          <p:cNvCxnSpPr/>
          <p:nvPr/>
        </p:nvCxnSpPr>
        <p:spPr>
          <a:xfrm>
            <a:off x="1276100" y="6406488"/>
            <a:ext cx="16230600" cy="0"/>
          </a:xfrm>
          <a:prstGeom prst="straightConnector1">
            <a:avLst/>
          </a:prstGeom>
          <a:noFill/>
          <a:ln w="28575" cap="flat" cmpd="sng">
            <a:solidFill>
              <a:srgbClr val="2B76C0"/>
            </a:solidFill>
            <a:prstDash val="solid"/>
            <a:round/>
            <a:headEnd type="none" w="sm" len="sm"/>
            <a:tailEnd type="none" w="sm" len="sm"/>
          </a:ln>
        </p:spPr>
      </p:cxnSp>
      <p:grpSp>
        <p:nvGrpSpPr>
          <p:cNvPr id="1375" name="Google Shape;1375;g24fa01ec593_2_127"/>
          <p:cNvGrpSpPr/>
          <p:nvPr/>
        </p:nvGrpSpPr>
        <p:grpSpPr>
          <a:xfrm>
            <a:off x="2292559" y="6130095"/>
            <a:ext cx="552785" cy="552785"/>
            <a:chOff x="0" y="0"/>
            <a:chExt cx="812800" cy="812800"/>
          </a:xfrm>
        </p:grpSpPr>
        <p:sp>
          <p:nvSpPr>
            <p:cNvPr id="1376" name="Google Shape;1376;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78" name="Google Shape;1378;g24fa01ec593_2_127"/>
          <p:cNvGrpSpPr/>
          <p:nvPr/>
        </p:nvGrpSpPr>
        <p:grpSpPr>
          <a:xfrm>
            <a:off x="5855076" y="6130095"/>
            <a:ext cx="552785" cy="552785"/>
            <a:chOff x="0" y="0"/>
            <a:chExt cx="812800" cy="812800"/>
          </a:xfrm>
        </p:grpSpPr>
        <p:sp>
          <p:nvSpPr>
            <p:cNvPr id="1379" name="Google Shape;1379;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81" name="Google Shape;1381;g24fa01ec593_2_127"/>
          <p:cNvGrpSpPr/>
          <p:nvPr/>
        </p:nvGrpSpPr>
        <p:grpSpPr>
          <a:xfrm>
            <a:off x="9168214" y="6130095"/>
            <a:ext cx="552785" cy="552785"/>
            <a:chOff x="0" y="0"/>
            <a:chExt cx="812800" cy="812800"/>
          </a:xfrm>
        </p:grpSpPr>
        <p:sp>
          <p:nvSpPr>
            <p:cNvPr id="1382" name="Google Shape;1382;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84" name="Google Shape;1384;g24fa01ec593_2_127"/>
          <p:cNvGrpSpPr/>
          <p:nvPr/>
        </p:nvGrpSpPr>
        <p:grpSpPr>
          <a:xfrm>
            <a:off x="12375683" y="6130095"/>
            <a:ext cx="552785" cy="552785"/>
            <a:chOff x="0" y="0"/>
            <a:chExt cx="812800" cy="812800"/>
          </a:xfrm>
        </p:grpSpPr>
        <p:sp>
          <p:nvSpPr>
            <p:cNvPr id="1385" name="Google Shape;1385;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87" name="Google Shape;1387;g24fa01ec593_2_127"/>
          <p:cNvGrpSpPr/>
          <p:nvPr/>
        </p:nvGrpSpPr>
        <p:grpSpPr>
          <a:xfrm>
            <a:off x="15884994" y="6130095"/>
            <a:ext cx="552785" cy="552785"/>
            <a:chOff x="0" y="0"/>
            <a:chExt cx="812800" cy="812800"/>
          </a:xfrm>
        </p:grpSpPr>
        <p:sp>
          <p:nvSpPr>
            <p:cNvPr id="1388" name="Google Shape;1388;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90" name="Google Shape;1390;g24fa01ec593_2_127"/>
          <p:cNvSpPr txBox="1"/>
          <p:nvPr/>
        </p:nvSpPr>
        <p:spPr>
          <a:xfrm>
            <a:off x="1028700" y="400700"/>
            <a:ext cx="9469800" cy="2235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600" b="0" i="0" u="none" strike="noStrike" cap="none">
                <a:solidFill>
                  <a:srgbClr val="953734"/>
                </a:solidFill>
                <a:latin typeface="Arial"/>
                <a:ea typeface="Arial"/>
                <a:cs typeface="Arial"/>
                <a:sym typeface="Arial"/>
              </a:rPr>
              <a:t>Schedule for the Night of the Count </a:t>
            </a:r>
            <a:endParaRPr sz="1500" b="0" i="0" u="none" strike="noStrike" cap="none">
              <a:solidFill>
                <a:srgbClr val="953734"/>
              </a:solidFill>
              <a:latin typeface="Arial"/>
              <a:ea typeface="Arial"/>
              <a:cs typeface="Arial"/>
              <a:sym typeface="Arial"/>
            </a:endParaRPr>
          </a:p>
        </p:txBody>
      </p:sp>
      <p:sp>
        <p:nvSpPr>
          <p:cNvPr id="1391" name="Google Shape;1391;g24fa01ec593_2_127"/>
          <p:cNvSpPr txBox="1"/>
          <p:nvPr/>
        </p:nvSpPr>
        <p:spPr>
          <a:xfrm>
            <a:off x="1020900" y="3931666"/>
            <a:ext cx="7102200" cy="323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2100" b="0" i="0" u="none" strike="noStrike" cap="none">
                <a:solidFill>
                  <a:srgbClr val="953734"/>
                </a:solidFill>
                <a:latin typeface="Arial"/>
                <a:ea typeface="Arial"/>
                <a:cs typeface="Arial"/>
                <a:sym typeface="Arial"/>
              </a:rPr>
              <a:t>[SAMPLE SCHEDULE OF EVENTS on MM/DD/20XX]</a:t>
            </a:r>
            <a:endParaRPr sz="2100" b="0" i="0" u="none" strike="noStrike" cap="none">
              <a:solidFill>
                <a:srgbClr val="953734"/>
              </a:solidFill>
              <a:latin typeface="Arial"/>
              <a:ea typeface="Arial"/>
              <a:cs typeface="Arial"/>
              <a:sym typeface="Arial"/>
            </a:endParaRPr>
          </a:p>
        </p:txBody>
      </p:sp>
      <p:sp>
        <p:nvSpPr>
          <p:cNvPr id="1392" name="Google Shape;1392;g24fa01ec593_2_127"/>
          <p:cNvSpPr txBox="1"/>
          <p:nvPr/>
        </p:nvSpPr>
        <p:spPr>
          <a:xfrm>
            <a:off x="909974" y="7091548"/>
            <a:ext cx="33180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Arrive at [Meeting Location}</a:t>
            </a:r>
            <a:endParaRPr sz="1400" b="0" i="0" u="none" strike="noStrike" cap="none">
              <a:solidFill>
                <a:srgbClr val="953734"/>
              </a:solidFill>
              <a:latin typeface="Arial"/>
              <a:ea typeface="Arial"/>
              <a:cs typeface="Arial"/>
              <a:sym typeface="Arial"/>
            </a:endParaRPr>
          </a:p>
        </p:txBody>
      </p:sp>
      <p:sp>
        <p:nvSpPr>
          <p:cNvPr id="1393" name="Google Shape;1393;g24fa01ec593_2_127"/>
          <p:cNvSpPr txBox="1"/>
          <p:nvPr/>
        </p:nvSpPr>
        <p:spPr>
          <a:xfrm>
            <a:off x="4582329" y="7053504"/>
            <a:ext cx="30984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Welcome and overview of the night</a:t>
            </a:r>
            <a:endParaRPr sz="1400" b="0" i="0" u="none" strike="noStrike" cap="none">
              <a:solidFill>
                <a:srgbClr val="953734"/>
              </a:solidFill>
              <a:latin typeface="Arial"/>
              <a:ea typeface="Arial"/>
              <a:cs typeface="Arial"/>
              <a:sym typeface="Arial"/>
            </a:endParaRPr>
          </a:p>
        </p:txBody>
      </p:sp>
      <p:sp>
        <p:nvSpPr>
          <p:cNvPr id="1394" name="Google Shape;1394;g24fa01ec593_2_127"/>
          <p:cNvSpPr txBox="1"/>
          <p:nvPr/>
        </p:nvSpPr>
        <p:spPr>
          <a:xfrm>
            <a:off x="8144847" y="7053504"/>
            <a:ext cx="2599500" cy="2585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Meet with team.</a:t>
            </a:r>
            <a:endParaRPr sz="2400" b="0" i="0" u="none" strike="noStrike" cap="none">
              <a:solidFill>
                <a:srgbClr val="953734"/>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Exchange numbers.</a:t>
            </a:r>
            <a:endParaRPr sz="2400" b="0" i="0" u="none" strike="noStrike" cap="none">
              <a:solidFill>
                <a:srgbClr val="953734"/>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Set a plan. </a:t>
            </a:r>
            <a:endParaRPr sz="2400" b="0" i="0" u="none" strike="noStrike" cap="none">
              <a:solidFill>
                <a:srgbClr val="953734"/>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Get to know each other. </a:t>
            </a:r>
            <a:endParaRPr sz="2400" b="0" i="0" u="none" strike="noStrike" cap="none">
              <a:solidFill>
                <a:srgbClr val="953734"/>
              </a:solidFill>
              <a:latin typeface="Arial"/>
              <a:ea typeface="Arial"/>
              <a:cs typeface="Arial"/>
              <a:sym typeface="Arial"/>
            </a:endParaRPr>
          </a:p>
        </p:txBody>
      </p:sp>
      <p:sp>
        <p:nvSpPr>
          <p:cNvPr id="1395" name="Google Shape;1395;g24fa01ec593_2_127"/>
          <p:cNvSpPr txBox="1"/>
          <p:nvPr/>
        </p:nvSpPr>
        <p:spPr>
          <a:xfrm>
            <a:off x="11160610" y="7053504"/>
            <a:ext cx="29829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PIT COUNT</a:t>
            </a:r>
            <a:endParaRPr sz="1400" b="0" i="0" u="none" strike="noStrike" cap="none">
              <a:solidFill>
                <a:srgbClr val="953734"/>
              </a:solidFill>
              <a:latin typeface="Arial"/>
              <a:ea typeface="Arial"/>
              <a:cs typeface="Arial"/>
              <a:sym typeface="Arial"/>
            </a:endParaRPr>
          </a:p>
        </p:txBody>
      </p:sp>
      <p:sp>
        <p:nvSpPr>
          <p:cNvPr id="1396" name="Google Shape;1396;g24fa01ec593_2_127"/>
          <p:cNvSpPr txBox="1"/>
          <p:nvPr/>
        </p:nvSpPr>
        <p:spPr>
          <a:xfrm>
            <a:off x="14495966" y="7053504"/>
            <a:ext cx="3330900" cy="16989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953734"/>
                </a:solidFill>
                <a:latin typeface="Arial"/>
                <a:ea typeface="Arial"/>
                <a:cs typeface="Arial"/>
                <a:sym typeface="Arial"/>
              </a:rPr>
              <a:t>Meet with your team lead at designated spot to return PITC survey forms</a:t>
            </a:r>
            <a:endParaRPr sz="1400" b="0" i="0" u="none" strike="noStrike" cap="none">
              <a:solidFill>
                <a:srgbClr val="953734"/>
              </a:solidFill>
              <a:latin typeface="Arial"/>
              <a:ea typeface="Arial"/>
              <a:cs typeface="Arial"/>
              <a:sym typeface="Arial"/>
            </a:endParaRPr>
          </a:p>
        </p:txBody>
      </p:sp>
      <p:sp>
        <p:nvSpPr>
          <p:cNvPr id="1397" name="Google Shape;1397;g24fa01ec593_2_127"/>
          <p:cNvSpPr/>
          <p:nvPr/>
        </p:nvSpPr>
        <p:spPr>
          <a:xfrm>
            <a:off x="11052117" y="965095"/>
            <a:ext cx="6454588" cy="41148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398" name="Google Shape;1398;g24fa01ec593_2_127"/>
          <p:cNvSpPr txBox="1"/>
          <p:nvPr/>
        </p:nvSpPr>
        <p:spPr>
          <a:xfrm>
            <a:off x="1666575" y="5336525"/>
            <a:ext cx="1804800" cy="38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100"/>
              <a:buFont typeface="Arial"/>
              <a:buNone/>
            </a:pPr>
            <a:r>
              <a:rPr lang="en-US" sz="2500" b="1" i="0" u="none" strike="noStrike" cap="none">
                <a:solidFill>
                  <a:srgbClr val="953734"/>
                </a:solidFill>
                <a:latin typeface="Arial"/>
                <a:ea typeface="Arial"/>
                <a:cs typeface="Arial"/>
                <a:sym typeface="Arial"/>
              </a:rPr>
              <a:t>8:30-9 pm</a:t>
            </a:r>
            <a:endParaRPr sz="2500" b="1" i="0" u="none" strike="noStrike" cap="none">
              <a:solidFill>
                <a:srgbClr val="953734"/>
              </a:solidFill>
              <a:latin typeface="Arial"/>
              <a:ea typeface="Arial"/>
              <a:cs typeface="Arial"/>
              <a:sym typeface="Arial"/>
            </a:endParaRPr>
          </a:p>
        </p:txBody>
      </p:sp>
      <p:sp>
        <p:nvSpPr>
          <p:cNvPr id="1399" name="Google Shape;1399;g24fa01ec593_2_127"/>
          <p:cNvSpPr txBox="1"/>
          <p:nvPr/>
        </p:nvSpPr>
        <p:spPr>
          <a:xfrm>
            <a:off x="5229125" y="5550750"/>
            <a:ext cx="1804800" cy="38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100"/>
              <a:buFont typeface="Arial"/>
              <a:buNone/>
            </a:pPr>
            <a:r>
              <a:rPr lang="en-US" sz="2500" b="1" i="0" u="none" strike="noStrike" cap="none">
                <a:solidFill>
                  <a:srgbClr val="953734"/>
                </a:solidFill>
                <a:latin typeface="Arial"/>
                <a:ea typeface="Arial"/>
                <a:cs typeface="Arial"/>
                <a:sym typeface="Arial"/>
              </a:rPr>
              <a:t>9-9:30 pm</a:t>
            </a:r>
            <a:endParaRPr sz="2500" b="1" i="0" u="none" strike="noStrike" cap="none">
              <a:solidFill>
                <a:srgbClr val="953734"/>
              </a:solidFill>
              <a:latin typeface="Arial"/>
              <a:ea typeface="Arial"/>
              <a:cs typeface="Arial"/>
              <a:sym typeface="Arial"/>
            </a:endParaRPr>
          </a:p>
        </p:txBody>
      </p:sp>
      <p:sp>
        <p:nvSpPr>
          <p:cNvPr id="1400" name="Google Shape;1400;g24fa01ec593_2_127"/>
          <p:cNvSpPr txBox="1"/>
          <p:nvPr/>
        </p:nvSpPr>
        <p:spPr>
          <a:xfrm>
            <a:off x="8542213" y="5550750"/>
            <a:ext cx="1804800" cy="38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100"/>
              <a:buFont typeface="Arial"/>
              <a:buNone/>
            </a:pPr>
            <a:r>
              <a:rPr lang="en-US" sz="2500" b="1" i="0" u="none" strike="noStrike" cap="none">
                <a:solidFill>
                  <a:srgbClr val="953734"/>
                </a:solidFill>
                <a:latin typeface="Arial"/>
                <a:ea typeface="Arial"/>
                <a:cs typeface="Arial"/>
                <a:sym typeface="Arial"/>
              </a:rPr>
              <a:t>9:30-10 pm</a:t>
            </a:r>
            <a:endParaRPr sz="2500" b="1" i="0" u="none" strike="noStrike" cap="none">
              <a:solidFill>
                <a:srgbClr val="953734"/>
              </a:solidFill>
              <a:latin typeface="Arial"/>
              <a:ea typeface="Arial"/>
              <a:cs typeface="Arial"/>
              <a:sym typeface="Arial"/>
            </a:endParaRPr>
          </a:p>
        </p:txBody>
      </p:sp>
      <p:sp>
        <p:nvSpPr>
          <p:cNvPr id="1401" name="Google Shape;1401;g24fa01ec593_2_127"/>
          <p:cNvSpPr txBox="1"/>
          <p:nvPr/>
        </p:nvSpPr>
        <p:spPr>
          <a:xfrm>
            <a:off x="11749650" y="5550750"/>
            <a:ext cx="1804800" cy="38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100"/>
              <a:buFont typeface="Arial"/>
              <a:buNone/>
            </a:pPr>
            <a:r>
              <a:rPr lang="en-US" sz="2500" b="1" i="0" u="none" strike="noStrike" cap="none">
                <a:solidFill>
                  <a:srgbClr val="953734"/>
                </a:solidFill>
                <a:latin typeface="Arial"/>
                <a:ea typeface="Arial"/>
                <a:cs typeface="Arial"/>
                <a:sym typeface="Arial"/>
              </a:rPr>
              <a:t>10 pm-2 am</a:t>
            </a:r>
            <a:endParaRPr sz="2500" b="1" i="0" u="none" strike="noStrike" cap="none">
              <a:solidFill>
                <a:srgbClr val="953734"/>
              </a:solidFill>
              <a:latin typeface="Arial"/>
              <a:ea typeface="Arial"/>
              <a:cs typeface="Arial"/>
              <a:sym typeface="Arial"/>
            </a:endParaRPr>
          </a:p>
        </p:txBody>
      </p:sp>
      <p:sp>
        <p:nvSpPr>
          <p:cNvPr id="1402" name="Google Shape;1402;g24fa01ec593_2_127"/>
          <p:cNvSpPr txBox="1"/>
          <p:nvPr/>
        </p:nvSpPr>
        <p:spPr>
          <a:xfrm>
            <a:off x="15259025" y="5550750"/>
            <a:ext cx="1804800" cy="38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100"/>
              <a:buFont typeface="Arial"/>
              <a:buNone/>
            </a:pPr>
            <a:r>
              <a:rPr lang="en-US" sz="2500" b="1" i="0" u="none" strike="noStrike" cap="none">
                <a:solidFill>
                  <a:srgbClr val="953734"/>
                </a:solidFill>
                <a:latin typeface="Arial"/>
                <a:ea typeface="Arial"/>
                <a:cs typeface="Arial"/>
                <a:sym typeface="Arial"/>
              </a:rPr>
              <a:t>2 am</a:t>
            </a:r>
            <a:endParaRPr sz="2500" b="1" i="0" u="none" strike="noStrike" cap="none">
              <a:solidFill>
                <a:srgbClr val="953734"/>
              </a:solidFill>
              <a:latin typeface="Arial"/>
              <a:ea typeface="Arial"/>
              <a:cs typeface="Arial"/>
              <a:sym typeface="Arial"/>
            </a:endParaRPr>
          </a:p>
        </p:txBody>
      </p:sp>
      <p:grpSp>
        <p:nvGrpSpPr>
          <p:cNvPr id="1403" name="Google Shape;1403;g24fa01ec593_2_127"/>
          <p:cNvGrpSpPr/>
          <p:nvPr/>
        </p:nvGrpSpPr>
        <p:grpSpPr>
          <a:xfrm>
            <a:off x="15060598" y="11"/>
            <a:ext cx="3227297" cy="3085741"/>
            <a:chOff x="0" y="0"/>
            <a:chExt cx="849982" cy="812700"/>
          </a:xfrm>
        </p:grpSpPr>
        <p:sp>
          <p:nvSpPr>
            <p:cNvPr id="1404" name="Google Shape;1404;g24fa01ec593_2_1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405" name="Google Shape;1405;g24fa01ec593_2_1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06" name="Google Shape;1406;g24fa01ec593_2_12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10"/>
        <p:cNvGrpSpPr/>
        <p:nvPr/>
      </p:nvGrpSpPr>
      <p:grpSpPr>
        <a:xfrm>
          <a:off x="0" y="0"/>
          <a:ext cx="0" cy="0"/>
          <a:chOff x="0" y="0"/>
          <a:chExt cx="0" cy="0"/>
        </a:xfrm>
      </p:grpSpPr>
      <p:grpSp>
        <p:nvGrpSpPr>
          <p:cNvPr id="1411" name="Google Shape;1411;g24fa01ec593_2_50"/>
          <p:cNvGrpSpPr/>
          <p:nvPr/>
        </p:nvGrpSpPr>
        <p:grpSpPr>
          <a:xfrm>
            <a:off x="1041150" y="1946049"/>
            <a:ext cx="8115410" cy="6081439"/>
            <a:chOff x="0" y="0"/>
            <a:chExt cx="2406491" cy="2440385"/>
          </a:xfrm>
        </p:grpSpPr>
        <p:sp>
          <p:nvSpPr>
            <p:cNvPr id="1412" name="Google Shape;1412;g24fa01ec593_2_50"/>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txBody>
            <a:bodyPr/>
            <a:lstStyle/>
            <a:p>
              <a:endParaRPr lang="en-US"/>
            </a:p>
          </p:txBody>
        </p:sp>
        <p:sp>
          <p:nvSpPr>
            <p:cNvPr id="1413" name="Google Shape;1413;g24fa01ec593_2_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14" name="Google Shape;1414;g24fa01ec593_2_50"/>
          <p:cNvSpPr txBox="1"/>
          <p:nvPr/>
        </p:nvSpPr>
        <p:spPr>
          <a:xfrm>
            <a:off x="10381620" y="10676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953734"/>
                </a:solidFill>
                <a:latin typeface="Arial"/>
                <a:ea typeface="Arial"/>
                <a:cs typeface="Arial"/>
                <a:sym typeface="Arial"/>
              </a:rPr>
              <a:t>Key Contacts</a:t>
            </a:r>
            <a:endParaRPr sz="1400" b="0" i="0" u="none" strike="noStrike" cap="none">
              <a:solidFill>
                <a:srgbClr val="953734"/>
              </a:solidFill>
              <a:latin typeface="Arial"/>
              <a:ea typeface="Arial"/>
              <a:cs typeface="Arial"/>
              <a:sym typeface="Arial"/>
            </a:endParaRPr>
          </a:p>
        </p:txBody>
      </p:sp>
      <p:sp>
        <p:nvSpPr>
          <p:cNvPr id="1415" name="Google Shape;1415;g24fa01ec593_2_50"/>
          <p:cNvSpPr txBox="1"/>
          <p:nvPr/>
        </p:nvSpPr>
        <p:spPr>
          <a:xfrm>
            <a:off x="12012425" y="2564550"/>
            <a:ext cx="5741100" cy="1911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953734"/>
                </a:solidFill>
                <a:latin typeface="Arial"/>
                <a:ea typeface="Arial"/>
                <a:cs typeface="Arial"/>
                <a:sym typeface="Arial"/>
              </a:rPr>
              <a:t>Team Members: Exchange cell phone numbers with others on your team in case you get lost or split into pairs and need to contact each other</a:t>
            </a:r>
            <a:endParaRPr sz="2700" b="0" i="0" u="none" strike="noStrike" cap="none">
              <a:solidFill>
                <a:srgbClr val="953734"/>
              </a:solidFill>
              <a:latin typeface="Arial"/>
              <a:ea typeface="Arial"/>
              <a:cs typeface="Arial"/>
              <a:sym typeface="Arial"/>
            </a:endParaRPr>
          </a:p>
        </p:txBody>
      </p:sp>
      <p:sp>
        <p:nvSpPr>
          <p:cNvPr id="1416" name="Google Shape;1416;g24fa01ec593_2_50"/>
          <p:cNvSpPr txBox="1"/>
          <p:nvPr/>
        </p:nvSpPr>
        <p:spPr>
          <a:xfrm>
            <a:off x="9883384" y="2947352"/>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01</a:t>
            </a:r>
            <a:endParaRPr sz="1700" b="0" i="0" u="none" strike="noStrike" cap="none">
              <a:solidFill>
                <a:srgbClr val="000000"/>
              </a:solidFill>
              <a:latin typeface="Arial"/>
              <a:ea typeface="Arial"/>
              <a:cs typeface="Arial"/>
              <a:sym typeface="Arial"/>
            </a:endParaRPr>
          </a:p>
        </p:txBody>
      </p:sp>
      <p:sp>
        <p:nvSpPr>
          <p:cNvPr id="1417" name="Google Shape;1417;g24fa01ec593_2_50"/>
          <p:cNvSpPr txBox="1"/>
          <p:nvPr/>
        </p:nvSpPr>
        <p:spPr>
          <a:xfrm>
            <a:off x="12012415" y="4804963"/>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953734"/>
                </a:solidFill>
                <a:latin typeface="Arial"/>
                <a:ea typeface="Arial"/>
                <a:cs typeface="Arial"/>
                <a:sym typeface="Arial"/>
              </a:rPr>
              <a:t>PITC Coordinator/ Key Organization</a:t>
            </a:r>
            <a:endParaRPr sz="1700" b="0" i="0" u="none" strike="noStrike" cap="none">
              <a:solidFill>
                <a:srgbClr val="953734"/>
              </a:solidFill>
              <a:latin typeface="Arial"/>
              <a:ea typeface="Arial"/>
              <a:cs typeface="Arial"/>
              <a:sym typeface="Arial"/>
            </a:endParaRPr>
          </a:p>
        </p:txBody>
      </p:sp>
      <p:sp>
        <p:nvSpPr>
          <p:cNvPr id="1418" name="Google Shape;1418;g24fa01ec593_2_50"/>
          <p:cNvSpPr txBox="1"/>
          <p:nvPr/>
        </p:nvSpPr>
        <p:spPr>
          <a:xfrm>
            <a:off x="9883384" y="4689163"/>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02</a:t>
            </a:r>
            <a:endParaRPr sz="1700" b="0" i="0" u="none" strike="noStrike" cap="none">
              <a:solidFill>
                <a:srgbClr val="000000"/>
              </a:solidFill>
              <a:latin typeface="Arial"/>
              <a:ea typeface="Arial"/>
              <a:cs typeface="Arial"/>
              <a:sym typeface="Arial"/>
            </a:endParaRPr>
          </a:p>
        </p:txBody>
      </p:sp>
      <p:sp>
        <p:nvSpPr>
          <p:cNvPr id="1419" name="Google Shape;1419;g24fa01ec593_2_50"/>
          <p:cNvSpPr txBox="1"/>
          <p:nvPr/>
        </p:nvSpPr>
        <p:spPr>
          <a:xfrm>
            <a:off x="12012415" y="6546774"/>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953734"/>
                </a:solidFill>
                <a:latin typeface="Arial"/>
                <a:ea typeface="Arial"/>
                <a:cs typeface="Arial"/>
                <a:sym typeface="Arial"/>
              </a:rPr>
              <a:t>Other Local Resources or Contacts </a:t>
            </a:r>
            <a:endParaRPr sz="1700" b="0" i="0" u="none" strike="noStrike" cap="none">
              <a:solidFill>
                <a:srgbClr val="953734"/>
              </a:solidFill>
              <a:latin typeface="Arial"/>
              <a:ea typeface="Arial"/>
              <a:cs typeface="Arial"/>
              <a:sym typeface="Arial"/>
            </a:endParaRPr>
          </a:p>
        </p:txBody>
      </p:sp>
      <p:sp>
        <p:nvSpPr>
          <p:cNvPr id="1420" name="Google Shape;1420;g24fa01ec593_2_50"/>
          <p:cNvSpPr txBox="1"/>
          <p:nvPr/>
        </p:nvSpPr>
        <p:spPr>
          <a:xfrm>
            <a:off x="9883384" y="6430974"/>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03</a:t>
            </a:r>
            <a:endParaRPr sz="1700" b="0" i="0" u="none" strike="noStrike" cap="none">
              <a:solidFill>
                <a:srgbClr val="000000"/>
              </a:solidFill>
              <a:latin typeface="Arial"/>
              <a:ea typeface="Arial"/>
              <a:cs typeface="Arial"/>
              <a:sym typeface="Arial"/>
            </a:endParaRPr>
          </a:p>
        </p:txBody>
      </p:sp>
      <p:sp>
        <p:nvSpPr>
          <p:cNvPr id="1421" name="Google Shape;1421;g24fa01ec593_2_50"/>
          <p:cNvSpPr/>
          <p:nvPr/>
        </p:nvSpPr>
        <p:spPr>
          <a:xfrm>
            <a:off x="1322926" y="2283701"/>
            <a:ext cx="7551868" cy="51435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nvGrpSpPr>
          <p:cNvPr id="1422" name="Google Shape;1422;g24fa01ec593_2_50"/>
          <p:cNvGrpSpPr/>
          <p:nvPr/>
        </p:nvGrpSpPr>
        <p:grpSpPr>
          <a:xfrm>
            <a:off x="15060598" y="11"/>
            <a:ext cx="3227297" cy="3085741"/>
            <a:chOff x="0" y="0"/>
            <a:chExt cx="849982" cy="812700"/>
          </a:xfrm>
        </p:grpSpPr>
        <p:sp>
          <p:nvSpPr>
            <p:cNvPr id="1423" name="Google Shape;1423;g24fa01ec593_2_5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424" name="Google Shape;1424;g24fa01ec593_2_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25" name="Google Shape;1425;g24fa01ec593_2_5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471"/>
        <p:cNvGrpSpPr/>
        <p:nvPr/>
      </p:nvGrpSpPr>
      <p:grpSpPr>
        <a:xfrm>
          <a:off x="0" y="0"/>
          <a:ext cx="0" cy="0"/>
          <a:chOff x="0" y="0"/>
          <a:chExt cx="0" cy="0"/>
        </a:xfrm>
      </p:grpSpPr>
      <p:sp>
        <p:nvSpPr>
          <p:cNvPr id="1484" name="Google Shape;1484;p14"/>
          <p:cNvSpPr txBox="1"/>
          <p:nvPr/>
        </p:nvSpPr>
        <p:spPr>
          <a:xfrm>
            <a:off x="1028700" y="1019175"/>
            <a:ext cx="63105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Q&amp;A</a:t>
            </a:r>
            <a:endParaRPr sz="1400" b="0" i="0" u="none" strike="noStrike" cap="none">
              <a:solidFill>
                <a:srgbClr val="000000"/>
              </a:solidFill>
              <a:latin typeface="Arial"/>
              <a:ea typeface="Arial"/>
              <a:cs typeface="Arial"/>
              <a:sym typeface="Arial"/>
            </a:endParaRPr>
          </a:p>
        </p:txBody>
      </p:sp>
      <p:sp>
        <p:nvSpPr>
          <p:cNvPr id="1485" name="Google Shape;1485;p14"/>
          <p:cNvSpPr txBox="1"/>
          <p:nvPr/>
        </p:nvSpPr>
        <p:spPr>
          <a:xfrm>
            <a:off x="1028700" y="5555629"/>
            <a:ext cx="5968200" cy="590803"/>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Clr>
                <a:srgbClr val="000000"/>
              </a:buClr>
              <a:buSzPts val="3199"/>
              <a:buFont typeface="Arial"/>
              <a:buNone/>
            </a:pPr>
            <a:r>
              <a:rPr lang="en-US" sz="3199" b="0" i="0" u="none" strike="noStrike" cap="none" dirty="0">
                <a:solidFill>
                  <a:srgbClr val="953734"/>
                </a:solidFill>
                <a:latin typeface="Arial"/>
                <a:ea typeface="Arial"/>
                <a:cs typeface="Arial"/>
                <a:sym typeface="Arial"/>
              </a:rPr>
              <a:t>Coordinator Contact Info</a:t>
            </a:r>
            <a:endParaRPr sz="1400" b="0" i="0" u="none" strike="noStrike" cap="none" dirty="0">
              <a:solidFill>
                <a:srgbClr val="953734"/>
              </a:solidFill>
              <a:latin typeface="Arial"/>
              <a:ea typeface="Arial"/>
              <a:cs typeface="Arial"/>
              <a:sym typeface="Arial"/>
            </a:endParaRPr>
          </a:p>
        </p:txBody>
      </p:sp>
      <p:sp>
        <p:nvSpPr>
          <p:cNvPr id="1486" name="Google Shape;1486;p14"/>
          <p:cNvSpPr/>
          <p:nvPr/>
        </p:nvSpPr>
        <p:spPr>
          <a:xfrm>
            <a:off x="10708324" y="1601677"/>
            <a:ext cx="5726011" cy="7589409"/>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3">
              <a:alphaModFix/>
            </a:blip>
            <a:stretch>
              <a:fillRect/>
            </a:stretch>
          </a:blipFill>
          <a:ln>
            <a:noFill/>
          </a:ln>
        </p:spPr>
        <p:txBody>
          <a:bodyPr/>
          <a:lstStyle/>
          <a:p>
            <a:endParaRPr lang="en-US"/>
          </a:p>
        </p:txBody>
      </p:sp>
      <p:sp>
        <p:nvSpPr>
          <p:cNvPr id="1487" name="Google Shape;1487;p14"/>
          <p:cNvSpPr txBox="1"/>
          <p:nvPr/>
        </p:nvSpPr>
        <p:spPr>
          <a:xfrm>
            <a:off x="1028700" y="2889229"/>
            <a:ext cx="5968200" cy="492300"/>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Clr>
                <a:srgbClr val="000000"/>
              </a:buClr>
              <a:buSzPts val="3199"/>
              <a:buFont typeface="Arial"/>
              <a:buNone/>
            </a:pPr>
            <a:r>
              <a:rPr lang="en-US" sz="3199" b="0" i="0" u="none" strike="noStrike" cap="none">
                <a:solidFill>
                  <a:srgbClr val="953734"/>
                </a:solidFill>
                <a:latin typeface="Arial"/>
                <a:ea typeface="Arial"/>
                <a:cs typeface="Arial"/>
                <a:sym typeface="Arial"/>
              </a:rPr>
              <a:t>What questions do you have?</a:t>
            </a:r>
            <a:endParaRPr sz="1400" b="0" i="0" u="none" strike="noStrike" cap="none">
              <a:solidFill>
                <a:srgbClr val="953734"/>
              </a:solidFill>
              <a:latin typeface="Arial"/>
              <a:ea typeface="Arial"/>
              <a:cs typeface="Arial"/>
              <a:sym typeface="Arial"/>
            </a:endParaRPr>
          </a:p>
        </p:txBody>
      </p:sp>
      <p:grpSp>
        <p:nvGrpSpPr>
          <p:cNvPr id="1488" name="Google Shape;1488;p14"/>
          <p:cNvGrpSpPr/>
          <p:nvPr/>
        </p:nvGrpSpPr>
        <p:grpSpPr>
          <a:xfrm>
            <a:off x="15060598" y="11"/>
            <a:ext cx="3227297" cy="3085741"/>
            <a:chOff x="0" y="0"/>
            <a:chExt cx="849982" cy="812700"/>
          </a:xfrm>
        </p:grpSpPr>
        <p:sp>
          <p:nvSpPr>
            <p:cNvPr id="1489" name="Google Shape;1489;p1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490" name="Google Shape;1490;p1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91" name="Google Shape;1491;p1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80AED01-0895-6421-6B3F-A001A5C2C46F}"/>
              </a:ext>
            </a:extLst>
          </p:cNvPr>
          <p:cNvSpPr txBox="1"/>
          <p:nvPr/>
        </p:nvSpPr>
        <p:spPr>
          <a:xfrm>
            <a:off x="1430790" y="6504336"/>
            <a:ext cx="7713210" cy="1844608"/>
          </a:xfrm>
          <a:prstGeom prst="rect">
            <a:avLst/>
          </a:prstGeom>
          <a:noFill/>
        </p:spPr>
        <p:txBody>
          <a:bodyPr wrap="square" rtlCol="0">
            <a:spAutoFit/>
          </a:bodyPr>
          <a:lstStyle/>
          <a:p>
            <a:pPr marL="228600" marR="0" lvl="0" indent="-228600" algn="l" rtl="0">
              <a:lnSpc>
                <a:spcPct val="90000"/>
              </a:lnSpc>
              <a:spcBef>
                <a:spcPts val="1000"/>
              </a:spcBef>
              <a:spcAft>
                <a:spcPts val="0"/>
              </a:spcAft>
              <a:buClr>
                <a:srgbClr val="953734"/>
              </a:buClr>
              <a:buSzPts val="4200"/>
              <a:buFont typeface="Arial"/>
              <a:buChar char="•"/>
            </a:pPr>
            <a:r>
              <a:rPr lang="en-US" sz="3200" dirty="0">
                <a:solidFill>
                  <a:srgbClr val="953734"/>
                </a:solidFill>
                <a:latin typeface="+mn-lt"/>
                <a:ea typeface="Calibri"/>
                <a:cs typeface="Calibri"/>
                <a:sym typeface="Calibri"/>
              </a:rPr>
              <a:t>Lead Person</a:t>
            </a:r>
          </a:p>
          <a:p>
            <a:pPr marL="228600" marR="0" lvl="0" indent="-228600" algn="l" rtl="0">
              <a:lnSpc>
                <a:spcPct val="90000"/>
              </a:lnSpc>
              <a:spcBef>
                <a:spcPts val="1000"/>
              </a:spcBef>
              <a:spcAft>
                <a:spcPts val="0"/>
              </a:spcAft>
              <a:buClr>
                <a:srgbClr val="953734"/>
              </a:buClr>
              <a:buSzPts val="4200"/>
              <a:buFont typeface="Arial"/>
              <a:buChar char="•"/>
            </a:pPr>
            <a:r>
              <a:rPr lang="en-US" sz="3200" b="0" i="0" u="none" strike="noStrike" cap="none" dirty="0">
                <a:solidFill>
                  <a:srgbClr val="953734"/>
                </a:solidFill>
                <a:latin typeface="+mn-lt"/>
                <a:ea typeface="Arial"/>
                <a:cs typeface="Calibri"/>
                <a:sym typeface="Calibri"/>
              </a:rPr>
              <a:t>Email</a:t>
            </a:r>
          </a:p>
          <a:p>
            <a:pPr marL="228600" marR="0" lvl="0" indent="-228600" algn="l" rtl="0">
              <a:lnSpc>
                <a:spcPct val="90000"/>
              </a:lnSpc>
              <a:spcBef>
                <a:spcPts val="1000"/>
              </a:spcBef>
              <a:spcAft>
                <a:spcPts val="0"/>
              </a:spcAft>
              <a:buClr>
                <a:srgbClr val="953734"/>
              </a:buClr>
              <a:buSzPts val="4200"/>
              <a:buFont typeface="Arial"/>
              <a:buChar char="•"/>
            </a:pPr>
            <a:r>
              <a:rPr lang="en-US" sz="3200" dirty="0">
                <a:solidFill>
                  <a:srgbClr val="953734"/>
                </a:solidFill>
                <a:latin typeface="+mn-lt"/>
                <a:cs typeface="Calibri"/>
                <a:sym typeface="Calibri"/>
              </a:rPr>
              <a:t>Contact Number</a:t>
            </a:r>
            <a:br>
              <a:rPr lang="en-US" sz="1200" b="0" i="0" u="none" strike="noStrike" cap="none" dirty="0">
                <a:solidFill>
                  <a:srgbClr val="953734"/>
                </a:solidFill>
                <a:latin typeface="Calibri"/>
                <a:ea typeface="Arial"/>
                <a:cs typeface="Calibri"/>
                <a:sym typeface="Calibri"/>
              </a:rPr>
            </a:br>
            <a:endParaRPr lang="en-US" sz="1200" b="0" i="0" u="none" strike="noStrike" cap="none" dirty="0">
              <a:solidFill>
                <a:srgbClr val="953734"/>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429"/>
        <p:cNvGrpSpPr/>
        <p:nvPr/>
      </p:nvGrpSpPr>
      <p:grpSpPr>
        <a:xfrm>
          <a:off x="0" y="0"/>
          <a:ext cx="0" cy="0"/>
          <a:chOff x="0" y="0"/>
          <a:chExt cx="0" cy="0"/>
        </a:xfrm>
      </p:grpSpPr>
      <p:grpSp>
        <p:nvGrpSpPr>
          <p:cNvPr id="1430" name="Google Shape;1430;p13"/>
          <p:cNvGrpSpPr/>
          <p:nvPr/>
        </p:nvGrpSpPr>
        <p:grpSpPr>
          <a:xfrm>
            <a:off x="8963081" y="3113544"/>
            <a:ext cx="1122608" cy="1122610"/>
            <a:chOff x="0" y="0"/>
            <a:chExt cx="812800" cy="812800"/>
          </a:xfrm>
        </p:grpSpPr>
        <p:sp>
          <p:nvSpPr>
            <p:cNvPr id="1431" name="Google Shape;1431;p13"/>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txBody>
            <a:bodyPr/>
            <a:lstStyle/>
            <a:p>
              <a:endParaRPr lang="en-US"/>
            </a:p>
          </p:txBody>
        </p:sp>
        <p:sp>
          <p:nvSpPr>
            <p:cNvPr id="1432" name="Google Shape;143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33" name="Google Shape;1433;p13"/>
          <p:cNvGrpSpPr/>
          <p:nvPr/>
        </p:nvGrpSpPr>
        <p:grpSpPr>
          <a:xfrm>
            <a:off x="8963081" y="8886845"/>
            <a:ext cx="1122608" cy="1122610"/>
            <a:chOff x="0" y="0"/>
            <a:chExt cx="812800" cy="812800"/>
          </a:xfrm>
        </p:grpSpPr>
        <p:sp>
          <p:nvSpPr>
            <p:cNvPr id="1434" name="Google Shape;1434;p13"/>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txBody>
            <a:bodyPr/>
            <a:lstStyle/>
            <a:p>
              <a:endParaRPr lang="en-US"/>
            </a:p>
          </p:txBody>
        </p:sp>
        <p:sp>
          <p:nvSpPr>
            <p:cNvPr id="1435" name="Google Shape;1435;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36" name="Google Shape;1436;p13"/>
          <p:cNvGrpSpPr/>
          <p:nvPr/>
        </p:nvGrpSpPr>
        <p:grpSpPr>
          <a:xfrm>
            <a:off x="10333475" y="2914993"/>
            <a:ext cx="7503152" cy="5974239"/>
            <a:chOff x="0" y="0"/>
            <a:chExt cx="2224936" cy="812700"/>
          </a:xfrm>
        </p:grpSpPr>
        <p:sp>
          <p:nvSpPr>
            <p:cNvPr id="1437" name="Google Shape;1437;p13"/>
            <p:cNvSpPr/>
            <p:nvPr/>
          </p:nvSpPr>
          <p:spPr>
            <a:xfrm>
              <a:off x="0" y="1"/>
              <a:ext cx="2224936" cy="812172"/>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txBody>
            <a:bodyPr/>
            <a:lstStyle/>
            <a:p>
              <a:endParaRPr lang="en-US"/>
            </a:p>
          </p:txBody>
        </p:sp>
        <p:sp>
          <p:nvSpPr>
            <p:cNvPr id="1438" name="Google Shape;1438;p1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39" name="Google Shape;1439;p13"/>
          <p:cNvSpPr txBox="1"/>
          <p:nvPr/>
        </p:nvSpPr>
        <p:spPr>
          <a:xfrm>
            <a:off x="4133928" y="1019175"/>
            <a:ext cx="100200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Your PIT Count Team</a:t>
            </a:r>
            <a:endParaRPr sz="1400" b="0" i="0" u="none" strike="noStrike" cap="none">
              <a:solidFill>
                <a:srgbClr val="000000"/>
              </a:solidFill>
              <a:latin typeface="Arial"/>
              <a:ea typeface="Arial"/>
              <a:cs typeface="Arial"/>
              <a:sym typeface="Arial"/>
            </a:endParaRPr>
          </a:p>
        </p:txBody>
      </p:sp>
      <p:sp>
        <p:nvSpPr>
          <p:cNvPr id="1440" name="Google Shape;1440;p13"/>
          <p:cNvSpPr txBox="1"/>
          <p:nvPr/>
        </p:nvSpPr>
        <p:spPr>
          <a:xfrm rot="5400000">
            <a:off x="6436969" y="6001252"/>
            <a:ext cx="54066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PITC Committee Leadership</a:t>
            </a:r>
            <a:endParaRPr sz="1400" b="0" i="0" u="none" strike="noStrike" cap="none">
              <a:solidFill>
                <a:srgbClr val="000000"/>
              </a:solidFill>
              <a:latin typeface="Arial"/>
              <a:ea typeface="Arial"/>
              <a:cs typeface="Arial"/>
              <a:sym typeface="Arial"/>
            </a:endParaRPr>
          </a:p>
        </p:txBody>
      </p:sp>
      <p:sp>
        <p:nvSpPr>
          <p:cNvPr id="1441" name="Google Shape;1441;p13"/>
          <p:cNvSpPr txBox="1"/>
          <p:nvPr/>
        </p:nvSpPr>
        <p:spPr>
          <a:xfrm>
            <a:off x="10517050" y="3856500"/>
            <a:ext cx="7319700" cy="2862322"/>
          </a:xfrm>
          <a:prstGeom prst="rect">
            <a:avLst/>
          </a:prstGeom>
          <a:noFill/>
          <a:ln>
            <a:noFill/>
          </a:ln>
        </p:spPr>
        <p:txBody>
          <a:bodyPr spcFirstLastPara="1" wrap="square" lIns="0" tIns="0" rIns="0" bIns="0" anchor="t" anchorCtr="0">
            <a:spAutoFit/>
          </a:bodyPr>
          <a:lstStyle/>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dirty="0">
                <a:solidFill>
                  <a:srgbClr val="E5E6EE"/>
                </a:solidFill>
                <a:latin typeface="Arial"/>
                <a:ea typeface="Arial"/>
                <a:cs typeface="Arial"/>
                <a:sym typeface="Arial"/>
              </a:rPr>
              <a:t>Ann Gosnell-Hopkins: anngosnell@lexingtonhouseofhope.org</a:t>
            </a:r>
            <a:endParaRPr sz="3100" b="0" i="0" u="none" strike="noStrike" cap="none" dirty="0">
              <a:solidFill>
                <a:srgbClr val="E5E6EE"/>
              </a:solidFill>
              <a:latin typeface="Arial"/>
              <a:ea typeface="Arial"/>
              <a:cs typeface="Arial"/>
              <a:sym typeface="Arial"/>
            </a:endParaRPr>
          </a:p>
          <a:p>
            <a:pPr marL="457200" marR="0" lvl="0" indent="0" algn="l" rtl="0">
              <a:lnSpc>
                <a:spcPct val="119958"/>
              </a:lnSpc>
              <a:spcBef>
                <a:spcPts val="0"/>
              </a:spcBef>
              <a:spcAft>
                <a:spcPts val="0"/>
              </a:spcAft>
              <a:buClr>
                <a:srgbClr val="000000"/>
              </a:buClr>
              <a:buSzPts val="3100"/>
              <a:buFont typeface="Arial"/>
              <a:buNone/>
            </a:pPr>
            <a:endParaRPr sz="3100" b="0" i="0" u="none" strike="noStrike" cap="none" dirty="0">
              <a:solidFill>
                <a:srgbClr val="E5E6EE"/>
              </a:solidFill>
              <a:latin typeface="Arial"/>
              <a:ea typeface="Arial"/>
              <a:cs typeface="Arial"/>
              <a:sym typeface="Arial"/>
            </a:endParaRPr>
          </a:p>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dirty="0">
                <a:solidFill>
                  <a:srgbClr val="E5E6EE"/>
                </a:solidFill>
                <a:latin typeface="Arial"/>
                <a:ea typeface="Arial"/>
                <a:cs typeface="Arial"/>
                <a:sym typeface="Arial"/>
              </a:rPr>
              <a:t>April Redman:</a:t>
            </a:r>
            <a:br>
              <a:rPr lang="en-US" sz="3100" b="0" i="0" u="none" strike="noStrike" cap="none" dirty="0">
                <a:solidFill>
                  <a:srgbClr val="E5E6EE"/>
                </a:solidFill>
                <a:latin typeface="Arial"/>
                <a:ea typeface="Arial"/>
                <a:cs typeface="Arial"/>
                <a:sym typeface="Arial"/>
              </a:rPr>
            </a:br>
            <a:r>
              <a:rPr lang="en-US" sz="3100" b="0" i="0" u="none" strike="noStrike" cap="none" dirty="0">
                <a:solidFill>
                  <a:srgbClr val="E5E6EE"/>
                </a:solidFill>
                <a:latin typeface="Arial"/>
                <a:ea typeface="Arial"/>
                <a:cs typeface="Arial"/>
                <a:sym typeface="Arial"/>
              </a:rPr>
              <a:t>callawaycares@outlook.com</a:t>
            </a:r>
            <a:endParaRPr sz="3100" b="0" i="0" u="none" strike="noStrike" cap="none" dirty="0">
              <a:solidFill>
                <a:srgbClr val="E5E6EE"/>
              </a:solidFill>
              <a:latin typeface="Arial"/>
              <a:ea typeface="Arial"/>
              <a:cs typeface="Arial"/>
              <a:sym typeface="Arial"/>
            </a:endParaRPr>
          </a:p>
        </p:txBody>
      </p:sp>
      <p:sp>
        <p:nvSpPr>
          <p:cNvPr id="1442" name="Google Shape;1442;p13"/>
          <p:cNvSpPr/>
          <p:nvPr/>
        </p:nvSpPr>
        <p:spPr>
          <a:xfrm>
            <a:off x="-1543050" y="1513150"/>
            <a:ext cx="12230094" cy="9754366"/>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3">
              <a:alphaModFix/>
            </a:blip>
            <a:stretch>
              <a:fillRect/>
            </a:stretch>
          </a:blipFill>
          <a:ln>
            <a:noFill/>
          </a:ln>
        </p:spPr>
        <p:txBody>
          <a:bodyPr/>
          <a:lstStyle/>
          <a:p>
            <a:endParaRPr lang="en-US"/>
          </a:p>
        </p:txBody>
      </p:sp>
      <p:grpSp>
        <p:nvGrpSpPr>
          <p:cNvPr id="1443" name="Google Shape;1443;p13"/>
          <p:cNvGrpSpPr/>
          <p:nvPr/>
        </p:nvGrpSpPr>
        <p:grpSpPr>
          <a:xfrm>
            <a:off x="15060598" y="11"/>
            <a:ext cx="3227297" cy="3085741"/>
            <a:chOff x="0" y="0"/>
            <a:chExt cx="849982" cy="812700"/>
          </a:xfrm>
        </p:grpSpPr>
        <p:sp>
          <p:nvSpPr>
            <p:cNvPr id="1444" name="Google Shape;1444;p1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445" name="Google Shape;1445;p1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46" name="Google Shape;1446;p13"/>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95"/>
        <p:cNvGrpSpPr/>
        <p:nvPr/>
      </p:nvGrpSpPr>
      <p:grpSpPr>
        <a:xfrm>
          <a:off x="0" y="0"/>
          <a:ext cx="0" cy="0"/>
          <a:chOff x="0" y="0"/>
          <a:chExt cx="0" cy="0"/>
        </a:xfrm>
      </p:grpSpPr>
      <p:grpSp>
        <p:nvGrpSpPr>
          <p:cNvPr id="1496" name="Google Shape;1496;g294b6e0cc7d_0_98"/>
          <p:cNvGrpSpPr/>
          <p:nvPr/>
        </p:nvGrpSpPr>
        <p:grpSpPr>
          <a:xfrm>
            <a:off x="1041150" y="1946049"/>
            <a:ext cx="8115410" cy="6081439"/>
            <a:chOff x="0" y="0"/>
            <a:chExt cx="2406491" cy="2440385"/>
          </a:xfrm>
        </p:grpSpPr>
        <p:sp>
          <p:nvSpPr>
            <p:cNvPr id="1497" name="Google Shape;1497;g294b6e0cc7d_0_98"/>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txBody>
            <a:bodyPr/>
            <a:lstStyle/>
            <a:p>
              <a:endParaRPr lang="en-US"/>
            </a:p>
          </p:txBody>
        </p:sp>
        <p:sp>
          <p:nvSpPr>
            <p:cNvPr id="1498" name="Google Shape;1498;g294b6e0cc7d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99" name="Google Shape;1499;g294b6e0cc7d_0_98"/>
          <p:cNvSpPr txBox="1"/>
          <p:nvPr/>
        </p:nvSpPr>
        <p:spPr>
          <a:xfrm>
            <a:off x="640207" y="679000"/>
            <a:ext cx="17007600" cy="969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300" b="0" i="0" u="none" strike="noStrike" cap="none">
                <a:solidFill>
                  <a:srgbClr val="953734"/>
                </a:solidFill>
                <a:latin typeface="Arial"/>
                <a:ea typeface="Arial"/>
                <a:cs typeface="Arial"/>
                <a:sym typeface="Arial"/>
              </a:rPr>
              <a:t>Additional Opportunities to Get Involved</a:t>
            </a:r>
            <a:endParaRPr sz="500" b="0" i="0" u="none" strike="noStrike" cap="none">
              <a:solidFill>
                <a:srgbClr val="953734"/>
              </a:solidFill>
              <a:latin typeface="Arial"/>
              <a:ea typeface="Arial"/>
              <a:cs typeface="Arial"/>
              <a:sym typeface="Arial"/>
            </a:endParaRPr>
          </a:p>
        </p:txBody>
      </p:sp>
      <p:sp>
        <p:nvSpPr>
          <p:cNvPr id="1500" name="Google Shape;1500;g294b6e0cc7d_0_98"/>
          <p:cNvSpPr txBox="1"/>
          <p:nvPr/>
        </p:nvSpPr>
        <p:spPr>
          <a:xfrm>
            <a:off x="12012425" y="3063175"/>
            <a:ext cx="57411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chemeClr val="dk1"/>
              </a:buClr>
              <a:buSzPts val="1100"/>
              <a:buFont typeface="Arial"/>
              <a:buNone/>
            </a:pPr>
            <a:r>
              <a:rPr lang="en-US" sz="2700" b="0" i="0" u="none" strike="noStrike" cap="none">
                <a:solidFill>
                  <a:srgbClr val="953734"/>
                </a:solidFill>
                <a:latin typeface="Arial"/>
                <a:ea typeface="Arial"/>
                <a:cs typeface="Arial"/>
                <a:sym typeface="Arial"/>
              </a:rPr>
              <a:t>Annual PIT Count Planning Process &amp; Opportunities</a:t>
            </a:r>
            <a:endParaRPr sz="2700" b="0" i="0" u="none" strike="noStrike" cap="none">
              <a:solidFill>
                <a:srgbClr val="953734"/>
              </a:solidFill>
              <a:latin typeface="Arial"/>
              <a:ea typeface="Arial"/>
              <a:cs typeface="Arial"/>
              <a:sym typeface="Arial"/>
            </a:endParaRPr>
          </a:p>
        </p:txBody>
      </p:sp>
      <p:sp>
        <p:nvSpPr>
          <p:cNvPr id="1501" name="Google Shape;1501;g294b6e0cc7d_0_98"/>
          <p:cNvSpPr txBox="1"/>
          <p:nvPr/>
        </p:nvSpPr>
        <p:spPr>
          <a:xfrm>
            <a:off x="9883384" y="2947352"/>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01</a:t>
            </a:r>
            <a:endParaRPr sz="1700" b="0" i="0" u="none" strike="noStrike" cap="none">
              <a:solidFill>
                <a:srgbClr val="000000"/>
              </a:solidFill>
              <a:latin typeface="Arial"/>
              <a:ea typeface="Arial"/>
              <a:cs typeface="Arial"/>
              <a:sym typeface="Arial"/>
            </a:endParaRPr>
          </a:p>
        </p:txBody>
      </p:sp>
      <p:sp>
        <p:nvSpPr>
          <p:cNvPr id="1502" name="Google Shape;1502;g294b6e0cc7d_0_98"/>
          <p:cNvSpPr txBox="1"/>
          <p:nvPr/>
        </p:nvSpPr>
        <p:spPr>
          <a:xfrm>
            <a:off x="12012415" y="5054263"/>
            <a:ext cx="5081400" cy="4155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chemeClr val="dk1"/>
              </a:buClr>
              <a:buSzPts val="1100"/>
              <a:buFont typeface="Arial"/>
              <a:buNone/>
            </a:pPr>
            <a:r>
              <a:rPr lang="en-US" sz="2700" b="0" i="0" u="none" strike="noStrike" cap="none">
                <a:solidFill>
                  <a:srgbClr val="953734"/>
                </a:solidFill>
                <a:latin typeface="Arial"/>
                <a:ea typeface="Arial"/>
                <a:cs typeface="Arial"/>
                <a:sym typeface="Arial"/>
              </a:rPr>
              <a:t>Additional Volunteer Activities</a:t>
            </a:r>
            <a:endParaRPr sz="2700" b="0" i="0" u="none" strike="noStrike" cap="none">
              <a:solidFill>
                <a:srgbClr val="953734"/>
              </a:solidFill>
              <a:latin typeface="Arial"/>
              <a:ea typeface="Arial"/>
              <a:cs typeface="Arial"/>
              <a:sym typeface="Arial"/>
            </a:endParaRPr>
          </a:p>
        </p:txBody>
      </p:sp>
      <p:sp>
        <p:nvSpPr>
          <p:cNvPr id="1503" name="Google Shape;1503;g294b6e0cc7d_0_98"/>
          <p:cNvSpPr txBox="1"/>
          <p:nvPr/>
        </p:nvSpPr>
        <p:spPr>
          <a:xfrm>
            <a:off x="9883384" y="4689163"/>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02</a:t>
            </a:r>
            <a:endParaRPr sz="1700" b="0" i="0" u="none" strike="noStrike" cap="none">
              <a:solidFill>
                <a:srgbClr val="000000"/>
              </a:solidFill>
              <a:latin typeface="Arial"/>
              <a:ea typeface="Arial"/>
              <a:cs typeface="Arial"/>
              <a:sym typeface="Arial"/>
            </a:endParaRPr>
          </a:p>
        </p:txBody>
      </p:sp>
      <p:sp>
        <p:nvSpPr>
          <p:cNvPr id="1504" name="Google Shape;1504;g294b6e0cc7d_0_98"/>
          <p:cNvSpPr txBox="1"/>
          <p:nvPr/>
        </p:nvSpPr>
        <p:spPr>
          <a:xfrm>
            <a:off x="12012415" y="6546774"/>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b="0" i="0" u="none" strike="noStrike" cap="none">
                <a:solidFill>
                  <a:srgbClr val="953734"/>
                </a:solidFill>
                <a:latin typeface="Arial"/>
                <a:ea typeface="Arial"/>
                <a:cs typeface="Arial"/>
                <a:sym typeface="Arial"/>
              </a:rPr>
              <a:t>Other Local Resources or Contacts </a:t>
            </a:r>
            <a:endParaRPr sz="1700" b="0" i="0" u="none" strike="noStrike" cap="none">
              <a:solidFill>
                <a:srgbClr val="953734"/>
              </a:solidFill>
              <a:latin typeface="Arial"/>
              <a:ea typeface="Arial"/>
              <a:cs typeface="Arial"/>
              <a:sym typeface="Arial"/>
            </a:endParaRPr>
          </a:p>
        </p:txBody>
      </p:sp>
      <p:sp>
        <p:nvSpPr>
          <p:cNvPr id="1505" name="Google Shape;1505;g294b6e0cc7d_0_98"/>
          <p:cNvSpPr txBox="1"/>
          <p:nvPr/>
        </p:nvSpPr>
        <p:spPr>
          <a:xfrm>
            <a:off x="9883384" y="6430974"/>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03</a:t>
            </a:r>
            <a:endParaRPr sz="1700" b="0" i="0" u="none" strike="noStrike" cap="none">
              <a:solidFill>
                <a:srgbClr val="000000"/>
              </a:solidFill>
              <a:latin typeface="Arial"/>
              <a:ea typeface="Arial"/>
              <a:cs typeface="Arial"/>
              <a:sym typeface="Arial"/>
            </a:endParaRPr>
          </a:p>
        </p:txBody>
      </p:sp>
      <p:sp>
        <p:nvSpPr>
          <p:cNvPr id="1506" name="Google Shape;1506;g294b6e0cc7d_0_98"/>
          <p:cNvSpPr/>
          <p:nvPr/>
        </p:nvSpPr>
        <p:spPr>
          <a:xfrm>
            <a:off x="1322926" y="2283701"/>
            <a:ext cx="7551868" cy="51435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grpSp>
        <p:nvGrpSpPr>
          <p:cNvPr id="1507" name="Google Shape;1507;g294b6e0cc7d_0_98"/>
          <p:cNvGrpSpPr/>
          <p:nvPr/>
        </p:nvGrpSpPr>
        <p:grpSpPr>
          <a:xfrm>
            <a:off x="15060598" y="11"/>
            <a:ext cx="3227297" cy="3085741"/>
            <a:chOff x="0" y="0"/>
            <a:chExt cx="849982" cy="812700"/>
          </a:xfrm>
        </p:grpSpPr>
        <p:sp>
          <p:nvSpPr>
            <p:cNvPr id="1508" name="Google Shape;1508;g294b6e0cc7d_0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509" name="Google Shape;1509;g294b6e0cc7d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10" name="Google Shape;1510;g294b6e0cc7d_0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328" b="-9327"/>
            </a:stretch>
          </a:blipFill>
          <a:ln>
            <a:noFill/>
          </a:ln>
        </p:spPr>
        <p:txBody>
          <a:bodyPr/>
          <a:lstStyle/>
          <a:p>
            <a:endParaRPr lang="en-US"/>
          </a:p>
        </p:txBody>
      </p:sp>
      <p:sp>
        <p:nvSpPr>
          <p:cNvPr id="1516" name="Google Shape;1516;p15"/>
          <p:cNvSpPr txBox="1"/>
          <p:nvPr/>
        </p:nvSpPr>
        <p:spPr>
          <a:xfrm>
            <a:off x="766900" y="407675"/>
            <a:ext cx="15255300" cy="138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9000"/>
              <a:buFont typeface="Arial"/>
              <a:buNone/>
            </a:pPr>
            <a:r>
              <a:rPr lang="en-US" sz="9000" b="0" i="0" u="none" strike="noStrike" cap="none">
                <a:solidFill>
                  <a:srgbClr val="462D78"/>
                </a:solidFill>
                <a:latin typeface="Arial"/>
                <a:ea typeface="Arial"/>
                <a:cs typeface="Arial"/>
                <a:sym typeface="Arial"/>
              </a:rPr>
              <a:t>Additional HUD Resources</a:t>
            </a:r>
            <a:endParaRPr sz="1400" b="0" i="0" u="none" strike="noStrike" cap="none">
              <a:solidFill>
                <a:srgbClr val="000000"/>
              </a:solidFill>
              <a:latin typeface="Arial"/>
              <a:ea typeface="Arial"/>
              <a:cs typeface="Arial"/>
              <a:sym typeface="Arial"/>
            </a:endParaRPr>
          </a:p>
        </p:txBody>
      </p:sp>
      <p:sp>
        <p:nvSpPr>
          <p:cNvPr id="1517" name="Google Shape;1517;p15"/>
          <p:cNvSpPr txBox="1"/>
          <p:nvPr/>
        </p:nvSpPr>
        <p:spPr>
          <a:xfrm>
            <a:off x="2737250" y="2132700"/>
            <a:ext cx="14047800" cy="5501700"/>
          </a:xfrm>
          <a:prstGeom prst="rect">
            <a:avLst/>
          </a:prstGeom>
          <a:noFill/>
          <a:ln>
            <a:noFill/>
          </a:ln>
        </p:spPr>
        <p:txBody>
          <a:bodyPr spcFirstLastPara="1" wrap="square" lIns="0" tIns="0" rIns="0" bIns="0" anchor="t" anchorCtr="0">
            <a:spAutoFit/>
          </a:bodyPr>
          <a:lstStyle/>
          <a:p>
            <a:pPr marL="228600" marR="0" lvl="0" indent="-228600" algn="l" rtl="0">
              <a:lnSpc>
                <a:spcPct val="90000"/>
              </a:lnSpc>
              <a:spcBef>
                <a:spcPts val="0"/>
              </a:spcBef>
              <a:spcAft>
                <a:spcPts val="0"/>
              </a:spcAft>
              <a:buClr>
                <a:srgbClr val="2D175F"/>
              </a:buClr>
              <a:buSzPts val="4200"/>
              <a:buFont typeface="Arial"/>
              <a:buChar char="•"/>
            </a:pPr>
            <a:r>
              <a:rPr lang="en-US" sz="4200" b="0" i="0" u="none" strike="noStrike" cap="none" dirty="0">
                <a:solidFill>
                  <a:srgbClr val="2D175F"/>
                </a:solidFill>
                <a:latin typeface="Calibri"/>
                <a:ea typeface="Calibri"/>
                <a:cs typeface="Calibri"/>
                <a:sym typeface="Calibri"/>
              </a:rPr>
              <a:t>For more information about how the information collected during PIT counts is used and reported, visit the HUD Exchange webpage:</a:t>
            </a:r>
            <a:endParaRPr sz="4200" b="0" i="0" u="none" strike="noStrike" cap="none" dirty="0">
              <a:solidFill>
                <a:srgbClr val="2D175F"/>
              </a:solidFill>
              <a:latin typeface="Calibri"/>
              <a:ea typeface="Calibri"/>
              <a:cs typeface="Calibri"/>
              <a:sym typeface="Calibri"/>
            </a:endParaRPr>
          </a:p>
          <a:p>
            <a:pPr marL="685800" marR="0" lvl="1" indent="-317500" algn="l" rtl="0">
              <a:lnSpc>
                <a:spcPct val="90000"/>
              </a:lnSpc>
              <a:spcBef>
                <a:spcPts val="500"/>
              </a:spcBef>
              <a:spcAft>
                <a:spcPts val="0"/>
              </a:spcAft>
              <a:buClr>
                <a:schemeClr val="dk1"/>
              </a:buClr>
              <a:buSzPts val="3800"/>
              <a:buFont typeface="Arial"/>
              <a:buChar char="•"/>
            </a:pPr>
            <a:r>
              <a:rPr lang="en-US" sz="3800" b="0" i="0" u="none" strike="noStrike" cap="none" dirty="0">
                <a:solidFill>
                  <a:srgbClr val="2D175F"/>
                </a:solidFill>
                <a:latin typeface="Calibri"/>
                <a:ea typeface="Calibri"/>
                <a:cs typeface="Calibri"/>
                <a:sym typeface="Calibri"/>
              </a:rPr>
              <a:t>All</a:t>
            </a:r>
            <a:r>
              <a:rPr lang="en-US" sz="3800" b="0" i="0" u="none" strike="noStrike" cap="none" dirty="0">
                <a:solidFill>
                  <a:schemeClr val="dk1"/>
                </a:solidFill>
                <a:latin typeface="Calibri"/>
                <a:ea typeface="Calibri"/>
                <a:cs typeface="Calibri"/>
                <a:sym typeface="Calibri"/>
              </a:rPr>
              <a:t> </a:t>
            </a:r>
            <a:r>
              <a:rPr lang="en-US" sz="3800" b="0" i="0" u="sng" strike="noStrike" cap="none"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Annual Homeless Assessment Reports </a:t>
            </a:r>
            <a:r>
              <a:rPr lang="en-US" sz="3800" b="0" i="0" u="none" strike="noStrike" cap="none" dirty="0">
                <a:solidFill>
                  <a:srgbClr val="2D175F"/>
                </a:solidFill>
                <a:latin typeface="Calibri"/>
                <a:ea typeface="Calibri"/>
                <a:cs typeface="Calibri"/>
                <a:sym typeface="Calibri"/>
              </a:rPr>
              <a:t>(AHARs)</a:t>
            </a:r>
            <a:endParaRPr sz="3800" b="0" i="0" u="none" strike="noStrike" cap="none" dirty="0">
              <a:solidFill>
                <a:srgbClr val="2D175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200"/>
              <a:buFont typeface="Arial"/>
              <a:buChar char="•"/>
            </a:pPr>
            <a:r>
              <a:rPr lang="en-US" sz="4200" b="0" i="0" u="none" strike="noStrike" cap="none" dirty="0">
                <a:solidFill>
                  <a:schemeClr val="dk1"/>
                </a:solidFill>
                <a:latin typeface="Calibri"/>
                <a:ea typeface="Calibri"/>
                <a:cs typeface="Calibri"/>
                <a:sym typeface="Calibri"/>
              </a:rPr>
              <a:t>F</a:t>
            </a:r>
            <a:r>
              <a:rPr lang="en-US" sz="4200" b="0" i="0" u="none" strike="noStrike" cap="none" dirty="0">
                <a:solidFill>
                  <a:srgbClr val="2D175F"/>
                </a:solidFill>
                <a:latin typeface="Calibri"/>
                <a:ea typeface="Calibri"/>
                <a:cs typeface="Calibri"/>
                <a:sym typeface="Calibri"/>
              </a:rPr>
              <a:t>or information about how PIT count methodologies are standardized nationwide, review the </a:t>
            </a:r>
            <a:r>
              <a:rPr lang="en-US" sz="4200" b="0" i="1" u="sng" strike="noStrike" cap="none"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PIT Count Methodology Guide</a:t>
            </a:r>
            <a:endParaRPr sz="42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953734"/>
              </a:buClr>
              <a:buSzPts val="4200"/>
              <a:buFont typeface="Arial"/>
              <a:buChar char="•"/>
            </a:pPr>
            <a:r>
              <a:rPr lang="en-US" sz="4200" b="0" i="0" u="none" strike="noStrike" cap="none" dirty="0">
                <a:solidFill>
                  <a:srgbClr val="953734"/>
                </a:solidFill>
                <a:latin typeface="Calibri"/>
                <a:ea typeface="Calibri"/>
                <a:cs typeface="Calibri"/>
                <a:sym typeface="Calibri"/>
              </a:rPr>
              <a:t>Local organizations doing similar work / opportunities to volunteer</a:t>
            </a:r>
            <a:endParaRPr sz="3800" b="0" i="0" u="none" strike="noStrike" cap="none" dirty="0">
              <a:solidFill>
                <a:srgbClr val="953734"/>
              </a:solidFill>
              <a:latin typeface="Arial"/>
              <a:ea typeface="Arial"/>
              <a:cs typeface="Arial"/>
              <a:sym typeface="Arial"/>
            </a:endParaRPr>
          </a:p>
        </p:txBody>
      </p:sp>
      <p:sp>
        <p:nvSpPr>
          <p:cNvPr id="1518" name="Google Shape;1518;p15"/>
          <p:cNvSpPr txBox="1"/>
          <p:nvPr/>
        </p:nvSpPr>
        <p:spPr>
          <a:xfrm>
            <a:off x="2444825" y="8435075"/>
            <a:ext cx="15255300" cy="138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9000"/>
              <a:buFont typeface="Arial"/>
              <a:buNone/>
            </a:pPr>
            <a:r>
              <a:rPr lang="en-US" sz="9000" b="0" i="0" u="none" strike="noStrike" cap="none">
                <a:solidFill>
                  <a:srgbClr val="462D78"/>
                </a:solidFill>
                <a:latin typeface="Arial"/>
                <a:ea typeface="Arial"/>
                <a:cs typeface="Arial"/>
                <a:sym typeface="Arial"/>
              </a:rPr>
              <a:t>Thank you for your attention!</a:t>
            </a:r>
            <a:endParaRPr sz="1400" b="0" i="0" u="none" strike="noStrike" cap="none">
              <a:solidFill>
                <a:srgbClr val="000000"/>
              </a:solidFill>
              <a:latin typeface="Arial"/>
              <a:ea typeface="Arial"/>
              <a:cs typeface="Arial"/>
              <a:sym typeface="Arial"/>
            </a:endParaRPr>
          </a:p>
        </p:txBody>
      </p:sp>
      <p:grpSp>
        <p:nvGrpSpPr>
          <p:cNvPr id="1519" name="Google Shape;1519;p15"/>
          <p:cNvGrpSpPr/>
          <p:nvPr/>
        </p:nvGrpSpPr>
        <p:grpSpPr>
          <a:xfrm>
            <a:off x="15060598" y="11"/>
            <a:ext cx="3227297" cy="3085741"/>
            <a:chOff x="0" y="0"/>
            <a:chExt cx="849982" cy="812700"/>
          </a:xfrm>
        </p:grpSpPr>
        <p:sp>
          <p:nvSpPr>
            <p:cNvPr id="1520" name="Google Shape;1520;p1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1521" name="Google Shape;1521;p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22" name="Google Shape;1522;p1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61"/>
        <p:cNvGrpSpPr/>
        <p:nvPr/>
      </p:nvGrpSpPr>
      <p:grpSpPr>
        <a:xfrm>
          <a:off x="0" y="0"/>
          <a:ext cx="0" cy="0"/>
          <a:chOff x="0" y="0"/>
          <a:chExt cx="0" cy="0"/>
        </a:xfrm>
      </p:grpSpPr>
      <p:sp>
        <p:nvSpPr>
          <p:cNvPr id="262" name="Google Shape;262;g287c3e86c82_0_127"/>
          <p:cNvSpPr txBox="1"/>
          <p:nvPr/>
        </p:nvSpPr>
        <p:spPr>
          <a:xfrm>
            <a:off x="299024" y="401963"/>
            <a:ext cx="11823147"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dirty="0">
                <a:solidFill>
                  <a:srgbClr val="2D175F"/>
                </a:solidFill>
                <a:latin typeface="Arial"/>
                <a:ea typeface="Arial"/>
                <a:cs typeface="Arial"/>
                <a:sym typeface="Arial"/>
              </a:rPr>
              <a:t>Where are people counted? </a:t>
            </a:r>
            <a:endParaRPr sz="1400" b="0" i="0" u="none" strike="noStrike" cap="none" dirty="0">
              <a:solidFill>
                <a:srgbClr val="000000"/>
              </a:solidFill>
              <a:latin typeface="Arial"/>
              <a:ea typeface="Arial"/>
              <a:cs typeface="Arial"/>
              <a:sym typeface="Arial"/>
            </a:endParaRPr>
          </a:p>
        </p:txBody>
      </p:sp>
      <p:sp>
        <p:nvSpPr>
          <p:cNvPr id="263" name="Google Shape;263;g287c3e86c82_0_127"/>
          <p:cNvSpPr txBox="1"/>
          <p:nvPr/>
        </p:nvSpPr>
        <p:spPr>
          <a:xfrm>
            <a:off x="1148525" y="3667125"/>
            <a:ext cx="4824600" cy="6463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dirty="0">
                <a:solidFill>
                  <a:srgbClr val="2D175F"/>
                </a:solidFill>
                <a:latin typeface="Arial"/>
                <a:ea typeface="Arial"/>
                <a:cs typeface="Arial"/>
                <a:sym typeface="Arial"/>
              </a:rPr>
              <a:t>Unsheltered PIT Count </a:t>
            </a:r>
            <a:endParaRPr sz="2100" b="1" i="0" u="none" strike="noStrike" cap="none" dirty="0">
              <a:solidFill>
                <a:srgbClr val="2D175F"/>
              </a:solidFill>
              <a:latin typeface="Arial"/>
              <a:ea typeface="Arial"/>
              <a:cs typeface="Arial"/>
              <a:sym typeface="Arial"/>
            </a:endParaRPr>
          </a:p>
        </p:txBody>
      </p:sp>
      <p:grpSp>
        <p:nvGrpSpPr>
          <p:cNvPr id="264" name="Google Shape;264;g287c3e86c82_0_127"/>
          <p:cNvGrpSpPr/>
          <p:nvPr/>
        </p:nvGrpSpPr>
        <p:grpSpPr>
          <a:xfrm>
            <a:off x="15289198" y="-152389"/>
            <a:ext cx="3227400" cy="3085741"/>
            <a:chOff x="15289198" y="-152389"/>
            <a:chExt cx="3227400" cy="3085741"/>
          </a:xfrm>
        </p:grpSpPr>
        <p:grpSp>
          <p:nvGrpSpPr>
            <p:cNvPr id="265" name="Google Shape;265;g287c3e86c82_0_127"/>
            <p:cNvGrpSpPr/>
            <p:nvPr/>
          </p:nvGrpSpPr>
          <p:grpSpPr>
            <a:xfrm>
              <a:off x="15289198" y="-152389"/>
              <a:ext cx="3227297" cy="3085741"/>
              <a:chOff x="0" y="0"/>
              <a:chExt cx="849982" cy="812700"/>
            </a:xfrm>
          </p:grpSpPr>
          <p:sp>
            <p:nvSpPr>
              <p:cNvPr id="266" name="Google Shape;266;g287c3e86c82_0_1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67" name="Google Shape;267;g287c3e86c82_0_1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8" name="Google Shape;268;g287c3e86c82_0_127"/>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pic>
        <p:nvPicPr>
          <p:cNvPr id="269" name="Google Shape;269;g287c3e86c82_0_127"/>
          <p:cNvPicPr preferRelativeResize="0"/>
          <p:nvPr/>
        </p:nvPicPr>
        <p:blipFill rotWithShape="1">
          <a:blip r:embed="rId3">
            <a:alphaModFix/>
          </a:blip>
          <a:srcRect/>
          <a:stretch/>
        </p:blipFill>
        <p:spPr>
          <a:xfrm>
            <a:off x="9140163" y="1395875"/>
            <a:ext cx="2982009" cy="2499800"/>
          </a:xfrm>
          <a:prstGeom prst="rect">
            <a:avLst/>
          </a:prstGeom>
          <a:noFill/>
          <a:ln>
            <a:noFill/>
          </a:ln>
        </p:spPr>
      </p:pic>
      <p:grpSp>
        <p:nvGrpSpPr>
          <p:cNvPr id="270" name="Google Shape;270;g287c3e86c82_0_127"/>
          <p:cNvGrpSpPr/>
          <p:nvPr/>
        </p:nvGrpSpPr>
        <p:grpSpPr>
          <a:xfrm>
            <a:off x="1148525" y="3895673"/>
            <a:ext cx="6198657" cy="5573443"/>
            <a:chOff x="0" y="-66304"/>
            <a:chExt cx="860160" cy="1062600"/>
          </a:xfrm>
        </p:grpSpPr>
        <p:sp>
          <p:nvSpPr>
            <p:cNvPr id="271" name="Google Shape;271;g287c3e86c82_0_127"/>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272" name="Google Shape;272;g287c3e86c82_0_127"/>
            <p:cNvSpPr txBox="1"/>
            <p:nvPr/>
          </p:nvSpPr>
          <p:spPr>
            <a:xfrm>
              <a:off x="19380" y="-66304"/>
              <a:ext cx="821400" cy="1062600"/>
            </a:xfrm>
            <a:prstGeom prst="rect">
              <a:avLst/>
            </a:prstGeom>
            <a:noFill/>
            <a:ln>
              <a:noFill/>
            </a:ln>
          </p:spPr>
          <p:txBody>
            <a:bodyPr spcFirstLastPara="1" wrap="square" lIns="50800" tIns="50800" rIns="50800" bIns="50800" anchor="ctr" anchorCtr="0">
              <a:noAutofit/>
            </a:bodyPr>
            <a:lstStyle/>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Parks</a:t>
              </a:r>
              <a:endParaRPr sz="3500" b="1" i="0" u="none" strike="noStrike" cap="none"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Cars</a:t>
              </a:r>
              <a:endParaRPr sz="3500" b="1" i="0" u="none" strike="noStrike" cap="none"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Abandoned building</a:t>
              </a:r>
              <a:endParaRPr sz="3500" b="1" i="0" u="none" strike="noStrike" cap="none"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Bus or train station</a:t>
              </a:r>
              <a:endParaRPr sz="3500" b="1"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dirty="0">
                  <a:solidFill>
                    <a:schemeClr val="lt1"/>
                  </a:solidFill>
                  <a:latin typeface="Calibri"/>
                  <a:ea typeface="Calibri"/>
                  <a:cs typeface="Calibri"/>
                  <a:sym typeface="Calibri"/>
                </a:rPr>
                <a:t>Laundromats</a:t>
              </a:r>
              <a:endParaRPr sz="3500" b="1"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Camping ground</a:t>
              </a:r>
              <a:endParaRPr sz="3500" b="1" i="0" u="none" strike="noStrike" cap="none" dirty="0">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dirty="0">
                  <a:solidFill>
                    <a:schemeClr val="lt1"/>
                  </a:solidFill>
                  <a:latin typeface="Calibri"/>
                  <a:ea typeface="Calibri"/>
                  <a:cs typeface="Calibri"/>
                  <a:sym typeface="Calibri"/>
                </a:rPr>
                <a:t>Parking Lot</a:t>
              </a:r>
            </a:p>
            <a:p>
              <a:pPr marL="914400" marR="0" lvl="1" indent="-450850" algn="l" rtl="0">
                <a:lnSpc>
                  <a:spcPct val="90000"/>
                </a:lnSpc>
                <a:spcBef>
                  <a:spcPts val="300"/>
                </a:spcBef>
                <a:spcAft>
                  <a:spcPts val="0"/>
                </a:spcAft>
                <a:buClr>
                  <a:schemeClr val="lt1"/>
                </a:buClr>
                <a:buSzPts val="3500"/>
                <a:buFont typeface="Calibri"/>
                <a:buChar char="•"/>
              </a:pPr>
              <a:r>
                <a:rPr lang="en-US" sz="3500" b="1" dirty="0">
                  <a:solidFill>
                    <a:schemeClr val="lt1"/>
                  </a:solidFill>
                  <a:latin typeface="Calibri"/>
                  <a:ea typeface="Calibri"/>
                  <a:cs typeface="Calibri"/>
                  <a:sym typeface="Calibri"/>
                </a:rPr>
                <a:t>Service Events</a:t>
              </a:r>
              <a:endParaRPr sz="5400" b="1" i="0" u="none" strike="noStrike" cap="none" dirty="0">
                <a:solidFill>
                  <a:schemeClr val="lt1"/>
                </a:solidFill>
                <a:latin typeface="Calibri"/>
                <a:ea typeface="Calibri"/>
                <a:cs typeface="Calibri"/>
                <a:sym typeface="Calibri"/>
              </a:endParaRPr>
            </a:p>
          </p:txBody>
        </p:sp>
      </p:grpSp>
      <p:grpSp>
        <p:nvGrpSpPr>
          <p:cNvPr id="273" name="Google Shape;273;g287c3e86c82_0_127"/>
          <p:cNvGrpSpPr/>
          <p:nvPr/>
        </p:nvGrpSpPr>
        <p:grpSpPr>
          <a:xfrm>
            <a:off x="9914525" y="4336350"/>
            <a:ext cx="6198657" cy="4692096"/>
            <a:chOff x="0" y="0"/>
            <a:chExt cx="860160" cy="953213"/>
          </a:xfrm>
        </p:grpSpPr>
        <p:sp>
          <p:nvSpPr>
            <p:cNvPr id="274" name="Google Shape;274;g287c3e86c82_0_127"/>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275" name="Google Shape;275;g287c3e86c82_0_127"/>
            <p:cNvSpPr txBox="1"/>
            <p:nvPr/>
          </p:nvSpPr>
          <p:spPr>
            <a:xfrm>
              <a:off x="47048" y="0"/>
              <a:ext cx="765600" cy="898500"/>
            </a:xfrm>
            <a:prstGeom prst="rect">
              <a:avLst/>
            </a:prstGeom>
            <a:noFill/>
            <a:ln>
              <a:noFill/>
            </a:ln>
          </p:spPr>
          <p:txBody>
            <a:bodyPr spcFirstLastPara="1" wrap="square" lIns="50800" tIns="50800" rIns="50800" bIns="50800" anchor="ctr" anchorCtr="0">
              <a:noAutofit/>
            </a:bodyPr>
            <a:lstStyle/>
            <a:p>
              <a:pPr marL="228600" marR="0" lvl="1" indent="-247650" algn="l" rtl="0">
                <a:lnSpc>
                  <a:spcPct val="90000"/>
                </a:lnSpc>
                <a:spcBef>
                  <a:spcPts val="0"/>
                </a:spcBef>
                <a:spcAft>
                  <a:spcPts val="0"/>
                </a:spcAft>
                <a:buClr>
                  <a:schemeClr val="lt1"/>
                </a:buClr>
                <a:buSzPts val="3900"/>
                <a:buFont typeface="Calibri"/>
                <a:buChar char="•"/>
              </a:pPr>
              <a:r>
                <a:rPr lang="en-US" sz="3900" b="1" i="0" u="none" strike="noStrike" cap="none" dirty="0">
                  <a:solidFill>
                    <a:schemeClr val="lt1"/>
                  </a:solidFill>
                  <a:latin typeface="Calibri"/>
                  <a:ea typeface="Calibri"/>
                  <a:cs typeface="Calibri"/>
                  <a:sym typeface="Calibri"/>
                </a:rPr>
                <a:t>Emergency shelters </a:t>
              </a:r>
              <a:r>
                <a:rPr lang="en-US" sz="3900" b="0" i="0" u="none" strike="noStrike" cap="none" dirty="0">
                  <a:solidFill>
                    <a:schemeClr val="lt1"/>
                  </a:solidFill>
                  <a:latin typeface="Calibri"/>
                  <a:ea typeface="Calibri"/>
                  <a:cs typeface="Calibri"/>
                  <a:sym typeface="Calibri"/>
                </a:rPr>
                <a:t>(including overnight cold weather shelters and hotel/motel vouchers paid for by churches or non-profits)</a:t>
              </a:r>
              <a:endParaRPr sz="3900" b="0" i="0" u="none" strike="noStrike" cap="none" dirty="0">
                <a:solidFill>
                  <a:schemeClr val="lt1"/>
                </a:solidFill>
                <a:latin typeface="Calibri"/>
                <a:ea typeface="Calibri"/>
                <a:cs typeface="Calibri"/>
                <a:sym typeface="Calibri"/>
              </a:endParaRPr>
            </a:p>
            <a:p>
              <a:pPr marL="228600" marR="0" lvl="1" indent="-247650" algn="l" rtl="0">
                <a:lnSpc>
                  <a:spcPct val="90000"/>
                </a:lnSpc>
                <a:spcBef>
                  <a:spcPts val="345"/>
                </a:spcBef>
                <a:spcAft>
                  <a:spcPts val="0"/>
                </a:spcAft>
                <a:buClr>
                  <a:schemeClr val="lt1"/>
                </a:buClr>
                <a:buSzPts val="3900"/>
                <a:buFont typeface="Calibri"/>
                <a:buChar char="•"/>
              </a:pPr>
              <a:r>
                <a:rPr lang="en-US" sz="3900" b="1" i="0" u="none" strike="noStrike" cap="none" dirty="0">
                  <a:solidFill>
                    <a:schemeClr val="lt1"/>
                  </a:solidFill>
                  <a:latin typeface="Calibri"/>
                  <a:ea typeface="Calibri"/>
                  <a:cs typeface="Calibri"/>
                  <a:sym typeface="Calibri"/>
                </a:rPr>
                <a:t>Transitional Housing</a:t>
              </a:r>
              <a:endParaRPr sz="3900" b="1" i="0" u="none" strike="noStrike" cap="none" dirty="0">
                <a:solidFill>
                  <a:schemeClr val="lt1"/>
                </a:solidFill>
                <a:latin typeface="Calibri"/>
                <a:ea typeface="Calibri"/>
                <a:cs typeface="Calibri"/>
                <a:sym typeface="Calibri"/>
              </a:endParaRPr>
            </a:p>
            <a:p>
              <a:pPr marL="228600" marR="0" lvl="1" indent="-247650" algn="l" rtl="0">
                <a:lnSpc>
                  <a:spcPct val="90000"/>
                </a:lnSpc>
                <a:spcBef>
                  <a:spcPts val="345"/>
                </a:spcBef>
                <a:spcAft>
                  <a:spcPts val="0"/>
                </a:spcAft>
                <a:buClr>
                  <a:schemeClr val="lt1"/>
                </a:buClr>
                <a:buSzPts val="3900"/>
                <a:buFont typeface="Calibri"/>
                <a:buChar char="•"/>
              </a:pPr>
              <a:r>
                <a:rPr lang="en-US" sz="3900" b="1" i="0" u="none" strike="noStrike" cap="none" dirty="0">
                  <a:solidFill>
                    <a:schemeClr val="lt1"/>
                  </a:solidFill>
                  <a:latin typeface="Calibri"/>
                  <a:ea typeface="Calibri"/>
                  <a:cs typeface="Calibri"/>
                  <a:sym typeface="Calibri"/>
                </a:rPr>
                <a:t>Safe Havens</a:t>
              </a:r>
              <a:endParaRPr sz="3400" b="0" i="0" u="none" strike="noStrike" cap="none" dirty="0">
                <a:solidFill>
                  <a:schemeClr val="dk1"/>
                </a:solidFill>
                <a:latin typeface="Calibri"/>
                <a:ea typeface="Calibri"/>
                <a:cs typeface="Calibri"/>
                <a:sym typeface="Calibri"/>
              </a:endParaRPr>
            </a:p>
          </p:txBody>
        </p:sp>
      </p:grpSp>
      <p:sp>
        <p:nvSpPr>
          <p:cNvPr id="276" name="Google Shape;276;g287c3e86c82_0_127"/>
          <p:cNvSpPr txBox="1"/>
          <p:nvPr/>
        </p:nvSpPr>
        <p:spPr>
          <a:xfrm>
            <a:off x="10390125" y="3797550"/>
            <a:ext cx="48246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dirty="0">
                <a:solidFill>
                  <a:srgbClr val="2D175F"/>
                </a:solidFill>
                <a:latin typeface="Arial"/>
                <a:ea typeface="Arial"/>
                <a:cs typeface="Arial"/>
                <a:sym typeface="Arial"/>
              </a:rPr>
              <a:t>Sheltered PIT Count </a:t>
            </a:r>
            <a:endParaRPr sz="2100" b="1" i="0" u="none" strike="noStrike" cap="none" dirty="0">
              <a:solidFill>
                <a:srgbClr val="2D175F"/>
              </a:solidFill>
              <a:latin typeface="Arial"/>
              <a:ea typeface="Arial"/>
              <a:cs typeface="Arial"/>
              <a:sym typeface="Arial"/>
            </a:endParaRPr>
          </a:p>
        </p:txBody>
      </p:sp>
      <p:pic>
        <p:nvPicPr>
          <p:cNvPr id="277" name="Google Shape;277;g287c3e86c82_0_127"/>
          <p:cNvPicPr preferRelativeResize="0"/>
          <p:nvPr/>
        </p:nvPicPr>
        <p:blipFill rotWithShape="1">
          <a:blip r:embed="rId4">
            <a:alphaModFix/>
          </a:blip>
          <a:srcRect l="17987" t="8803" r="17077" b="8613"/>
          <a:stretch/>
        </p:blipFill>
        <p:spPr>
          <a:xfrm>
            <a:off x="1148525" y="1848575"/>
            <a:ext cx="1651627" cy="1760875"/>
          </a:xfrm>
          <a:prstGeom prst="rect">
            <a:avLst/>
          </a:prstGeom>
          <a:noFill/>
          <a:ln>
            <a:noFill/>
          </a:ln>
        </p:spPr>
      </p:pic>
      <p:sp>
        <p:nvSpPr>
          <p:cNvPr id="278" name="Google Shape;278;g287c3e86c82_0_127"/>
          <p:cNvSpPr txBox="1"/>
          <p:nvPr/>
        </p:nvSpPr>
        <p:spPr>
          <a:xfrm>
            <a:off x="3408063" y="9458775"/>
            <a:ext cx="11464200" cy="6463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sng" strike="noStrike" cap="none" dirty="0">
                <a:solidFill>
                  <a:srgbClr val="2D175F"/>
                </a:solidFill>
                <a:latin typeface="Arial"/>
                <a:ea typeface="Arial"/>
                <a:cs typeface="Arial"/>
                <a:sym typeface="Arial"/>
              </a:rPr>
              <a:t>Today’s training will focus on the Unsheltered Count!</a:t>
            </a:r>
            <a:endParaRPr sz="2100" b="1" i="0" u="sng" strike="noStrike" cap="none" dirty="0">
              <a:solidFill>
                <a:srgbClr val="2D175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82"/>
        <p:cNvGrpSpPr/>
        <p:nvPr/>
      </p:nvGrpSpPr>
      <p:grpSpPr>
        <a:xfrm>
          <a:off x="0" y="0"/>
          <a:ext cx="0" cy="0"/>
          <a:chOff x="0" y="0"/>
          <a:chExt cx="0" cy="0"/>
        </a:xfrm>
      </p:grpSpPr>
      <p:sp>
        <p:nvSpPr>
          <p:cNvPr id="283" name="Google Shape;283;g294b6e16064_1_0"/>
          <p:cNvSpPr txBox="1"/>
          <p:nvPr/>
        </p:nvSpPr>
        <p:spPr>
          <a:xfrm>
            <a:off x="299025" y="401963"/>
            <a:ext cx="9367800"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4800" b="0" i="0" u="none" strike="noStrike" cap="none" dirty="0">
                <a:solidFill>
                  <a:srgbClr val="2D175F"/>
                </a:solidFill>
                <a:latin typeface="Arial"/>
                <a:ea typeface="Arial"/>
                <a:cs typeface="Arial"/>
                <a:sym typeface="Arial"/>
              </a:rPr>
              <a:t>Note </a:t>
            </a:r>
            <a:r>
              <a:rPr lang="en-US" sz="4800" dirty="0">
                <a:solidFill>
                  <a:srgbClr val="2D175F"/>
                </a:solidFill>
              </a:rPr>
              <a:t>about the Sheltered Count</a:t>
            </a:r>
            <a:r>
              <a:rPr lang="en-US" sz="4800" b="0" i="0" u="none" strike="noStrike" cap="none" dirty="0">
                <a:solidFill>
                  <a:srgbClr val="2D175F"/>
                </a:solidFill>
                <a:latin typeface="Arial"/>
                <a:ea typeface="Arial"/>
                <a:cs typeface="Arial"/>
                <a:sym typeface="Arial"/>
              </a:rPr>
              <a:t>:</a:t>
            </a:r>
            <a:endParaRPr sz="1000" b="0" i="0" u="none" strike="noStrike" cap="none" dirty="0">
              <a:solidFill>
                <a:srgbClr val="000000"/>
              </a:solidFill>
              <a:latin typeface="Arial"/>
              <a:ea typeface="Arial"/>
              <a:cs typeface="Arial"/>
              <a:sym typeface="Arial"/>
            </a:endParaRPr>
          </a:p>
        </p:txBody>
      </p:sp>
      <p:grpSp>
        <p:nvGrpSpPr>
          <p:cNvPr id="284" name="Google Shape;284;g294b6e16064_1_0"/>
          <p:cNvGrpSpPr/>
          <p:nvPr/>
        </p:nvGrpSpPr>
        <p:grpSpPr>
          <a:xfrm>
            <a:off x="15289198" y="-152389"/>
            <a:ext cx="3227400" cy="3085741"/>
            <a:chOff x="15289198" y="-152389"/>
            <a:chExt cx="3227400" cy="3085741"/>
          </a:xfrm>
        </p:grpSpPr>
        <p:grpSp>
          <p:nvGrpSpPr>
            <p:cNvPr id="285" name="Google Shape;285;g294b6e16064_1_0"/>
            <p:cNvGrpSpPr/>
            <p:nvPr/>
          </p:nvGrpSpPr>
          <p:grpSpPr>
            <a:xfrm>
              <a:off x="15289198" y="-152389"/>
              <a:ext cx="3227297" cy="3085741"/>
              <a:chOff x="0" y="0"/>
              <a:chExt cx="849982" cy="812700"/>
            </a:xfrm>
          </p:grpSpPr>
          <p:sp>
            <p:nvSpPr>
              <p:cNvPr id="286" name="Google Shape;286;g294b6e16064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287" name="Google Shape;287;g294b6e16064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8" name="Google Shape;288;g294b6e16064_1_0"/>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pic>
        <p:nvPicPr>
          <p:cNvPr id="289" name="Google Shape;289;g294b6e16064_1_0"/>
          <p:cNvPicPr preferRelativeResize="0"/>
          <p:nvPr/>
        </p:nvPicPr>
        <p:blipFill rotWithShape="1">
          <a:blip r:embed="rId3">
            <a:alphaModFix/>
          </a:blip>
          <a:srcRect/>
          <a:stretch/>
        </p:blipFill>
        <p:spPr>
          <a:xfrm>
            <a:off x="687913" y="1510175"/>
            <a:ext cx="2982009" cy="2499800"/>
          </a:xfrm>
          <a:prstGeom prst="rect">
            <a:avLst/>
          </a:prstGeom>
          <a:noFill/>
          <a:ln>
            <a:noFill/>
          </a:ln>
        </p:spPr>
      </p:pic>
      <p:sp>
        <p:nvSpPr>
          <p:cNvPr id="290" name="Google Shape;290;g294b6e16064_1_0"/>
          <p:cNvSpPr txBox="1"/>
          <p:nvPr/>
        </p:nvSpPr>
        <p:spPr>
          <a:xfrm>
            <a:off x="4058810" y="1810359"/>
            <a:ext cx="13165500" cy="155119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2800" b="1" i="0" u="none" strike="noStrike" cap="none" dirty="0">
                <a:solidFill>
                  <a:srgbClr val="2D175F"/>
                </a:solidFill>
                <a:latin typeface="Arial"/>
                <a:ea typeface="Arial"/>
                <a:cs typeface="Arial"/>
                <a:sym typeface="Arial"/>
              </a:rPr>
              <a:t>For any questions about the Sheltered PIT, including whether any non-HMIS projects in your community that should be included in the count, please visit the </a:t>
            </a:r>
            <a:r>
              <a:rPr lang="en-US" sz="2800" b="1" i="0" u="none"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ICA Missouri Knowledge Base </a:t>
            </a:r>
            <a:r>
              <a:rPr lang="en-US" sz="2800" b="1" i="0" u="none" strike="noStrike" cap="none" dirty="0">
                <a:solidFill>
                  <a:srgbClr val="2D175F"/>
                </a:solidFill>
                <a:latin typeface="Arial"/>
                <a:ea typeface="Arial"/>
                <a:cs typeface="Arial"/>
                <a:sym typeface="Arial"/>
              </a:rPr>
              <a:t>or reach out to ICA directly</a:t>
            </a:r>
            <a:r>
              <a:rPr lang="en-US" sz="2800" b="1" dirty="0">
                <a:solidFill>
                  <a:srgbClr val="2D175F"/>
                </a:solidFill>
              </a:rPr>
              <a:t>:</a:t>
            </a:r>
            <a:r>
              <a:rPr lang="en-US" sz="2800" b="1" i="0" u="none" strike="noStrike" cap="none" dirty="0">
                <a:solidFill>
                  <a:srgbClr val="2D175F"/>
                </a:solidFill>
                <a:latin typeface="Arial"/>
                <a:ea typeface="Arial"/>
                <a:cs typeface="Arial"/>
                <a:sym typeface="Arial"/>
              </a:rPr>
              <a:t> </a:t>
            </a:r>
            <a:endParaRPr sz="1800" b="1" i="0" u="none" strike="noStrike" cap="none" dirty="0">
              <a:solidFill>
                <a:srgbClr val="2D175F"/>
              </a:solidFill>
              <a:latin typeface="Arial"/>
              <a:ea typeface="Arial"/>
              <a:cs typeface="Arial"/>
              <a:sym typeface="Arial"/>
            </a:endParaRPr>
          </a:p>
        </p:txBody>
      </p:sp>
      <p:grpSp>
        <p:nvGrpSpPr>
          <p:cNvPr id="295" name="Google Shape;295;g294b6e16064_1_0"/>
          <p:cNvGrpSpPr/>
          <p:nvPr/>
        </p:nvGrpSpPr>
        <p:grpSpPr>
          <a:xfrm>
            <a:off x="9602050" y="4489859"/>
            <a:ext cx="7425028" cy="4839279"/>
            <a:chOff x="-24087" y="13495"/>
            <a:chExt cx="790184" cy="879835"/>
          </a:xfrm>
        </p:grpSpPr>
        <p:sp>
          <p:nvSpPr>
            <p:cNvPr id="296" name="Google Shape;296;g294b6e16064_1_0"/>
            <p:cNvSpPr/>
            <p:nvPr/>
          </p:nvSpPr>
          <p:spPr>
            <a:xfrm>
              <a:off x="-3088" y="13495"/>
              <a:ext cx="769185" cy="879835"/>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297" name="Google Shape;297;g294b6e16064_1_0"/>
            <p:cNvSpPr txBox="1"/>
            <p:nvPr/>
          </p:nvSpPr>
          <p:spPr>
            <a:xfrm>
              <a:off x="-24087" y="384370"/>
              <a:ext cx="750616" cy="297417"/>
            </a:xfrm>
            <a:prstGeom prst="rect">
              <a:avLst/>
            </a:prstGeom>
            <a:noFill/>
            <a:ln>
              <a:noFill/>
            </a:ln>
          </p:spPr>
          <p:txBody>
            <a:bodyPr spcFirstLastPara="1" wrap="square" lIns="50800" tIns="50800" rIns="50800" bIns="50800" anchor="ctr" anchorCtr="0">
              <a:noAutofit/>
            </a:bodyPr>
            <a:lstStyle/>
            <a:p>
              <a:pPr marL="463550" lvl="1" algn="l" rtl="0">
                <a:lnSpc>
                  <a:spcPct val="90000"/>
                </a:lnSpc>
                <a:spcBef>
                  <a:spcPts val="300"/>
                </a:spcBef>
                <a:spcAft>
                  <a:spcPts val="0"/>
                </a:spcAft>
                <a:buClr>
                  <a:schemeClr val="lt1"/>
                </a:buClr>
                <a:buSzPts val="3500"/>
              </a:pPr>
              <a:r>
                <a:rPr lang="en-US" sz="2800" b="1" dirty="0">
                  <a:solidFill>
                    <a:schemeClr val="lt1"/>
                  </a:solidFill>
                  <a:latin typeface="Calibri"/>
                  <a:ea typeface="Calibri"/>
                  <a:cs typeface="Calibri"/>
                  <a:sym typeface="Calibri"/>
                </a:rPr>
                <a:t>ICA will hold two live training webinars for the Sheltered PIT (with a recording available on the Knowledge Base after):</a:t>
              </a:r>
            </a:p>
            <a:p>
              <a:pPr marL="920750" lvl="3" indent="-457200">
                <a:lnSpc>
                  <a:spcPct val="90000"/>
                </a:lnSpc>
                <a:spcBef>
                  <a:spcPts val="300"/>
                </a:spcBef>
                <a:buClr>
                  <a:schemeClr val="lt1"/>
                </a:buClr>
                <a:buSzPts val="3500"/>
                <a:buFont typeface="Arial" panose="020B0604020202020204" pitchFamily="34" charset="0"/>
                <a:buChar char="•"/>
              </a:pPr>
              <a:r>
                <a:rPr lang="en-US" sz="2800" u="sng" dirty="0">
                  <a:solidFill>
                    <a:schemeClr val="bg1"/>
                  </a:solidFill>
                  <a:effectLst/>
                  <a:latin typeface="Helvetica" panose="020B060402020202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Thursday, 1/9/25 11am-12:30pm</a:t>
              </a:r>
              <a:endParaRPr lang="en-US" sz="2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920750" lvl="3" indent="-457200">
                <a:lnSpc>
                  <a:spcPct val="90000"/>
                </a:lnSpc>
                <a:spcBef>
                  <a:spcPts val="300"/>
                </a:spcBef>
                <a:buClr>
                  <a:schemeClr val="lt1"/>
                </a:buClr>
                <a:buSzPts val="3500"/>
                <a:buFont typeface="Arial" panose="020B0604020202020204" pitchFamily="34" charset="0"/>
                <a:buChar char="•"/>
              </a:pPr>
              <a:r>
                <a:rPr lang="en-US" sz="2800" u="sng" dirty="0">
                  <a:solidFill>
                    <a:schemeClr val="bg1"/>
                  </a:solidFill>
                  <a:effectLst/>
                  <a:latin typeface="Helvetica" panose="020B0604020202020204" pitchFamily="34"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Thursday, 1/9/25 3:30-5pm</a:t>
              </a:r>
              <a:endParaRPr lang="en-US" sz="2800" u="sng" dirty="0">
                <a:solidFill>
                  <a:schemeClr val="bg1"/>
                </a:solidFill>
                <a:effectLst/>
                <a:latin typeface="Helvetica" panose="020B0604020202020204" pitchFamily="34" charset="0"/>
                <a:ea typeface="Aptos" panose="020B0004020202020204" pitchFamily="34" charset="0"/>
                <a:cs typeface="Aptos" panose="020B0004020202020204" pitchFamily="34" charset="0"/>
              </a:endParaRPr>
            </a:p>
            <a:p>
              <a:pPr marL="463550" lvl="3">
                <a:lnSpc>
                  <a:spcPct val="90000"/>
                </a:lnSpc>
                <a:spcBef>
                  <a:spcPts val="300"/>
                </a:spcBef>
                <a:buClr>
                  <a:schemeClr val="lt1"/>
                </a:buClr>
                <a:buSzPts val="3500"/>
              </a:pPr>
              <a:endParaRPr lang="en-US" sz="2800" u="sng" dirty="0">
                <a:solidFill>
                  <a:schemeClr val="bg1"/>
                </a:solidFill>
                <a:effectLst/>
                <a:latin typeface="Helvetica" panose="020B0604020202020204" pitchFamily="34" charset="0"/>
                <a:ea typeface="Aptos" panose="020B0004020202020204" pitchFamily="34" charset="0"/>
                <a:cs typeface="Aptos" panose="020B0004020202020204" pitchFamily="34" charset="0"/>
              </a:endParaRPr>
            </a:p>
            <a:p>
              <a:pPr marL="463550" lvl="1">
                <a:lnSpc>
                  <a:spcPct val="90000"/>
                </a:lnSpc>
                <a:spcBef>
                  <a:spcPts val="300"/>
                </a:spcBef>
                <a:buClr>
                  <a:schemeClr val="lt1"/>
                </a:buClr>
                <a:buSzPts val="3500"/>
              </a:pPr>
              <a:r>
                <a:rPr lang="en-US" sz="2800" b="1" dirty="0">
                  <a:solidFill>
                    <a:schemeClr val="lt1"/>
                  </a:solidFill>
                  <a:latin typeface="Calibri"/>
                  <a:ea typeface="Calibri"/>
                  <a:cs typeface="Calibri"/>
                </a:rPr>
                <a:t>ICA will also hold two drop-in office hours to answer questions related to the Sheltered PIT:</a:t>
              </a:r>
            </a:p>
            <a:p>
              <a:pPr marL="920750" lvl="1" indent="-457200">
                <a:lnSpc>
                  <a:spcPct val="90000"/>
                </a:lnSpc>
                <a:spcBef>
                  <a:spcPts val="300"/>
                </a:spcBef>
                <a:buClr>
                  <a:schemeClr val="lt1"/>
                </a:buClr>
                <a:buSzPts val="3500"/>
                <a:buFont typeface="Arial" panose="020B0604020202020204" pitchFamily="34" charset="0"/>
                <a:buChar char="•"/>
              </a:pPr>
              <a:r>
                <a:rPr lang="en-US" sz="2800" dirty="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Wednesday, 1/15/25 10:00am-11:00am</a:t>
              </a:r>
              <a:endParaRPr lang="en-US" sz="2800" dirty="0">
                <a:solidFill>
                  <a:schemeClr val="bg1"/>
                </a:solidFill>
                <a:latin typeface="Calibri"/>
                <a:ea typeface="Calibri"/>
                <a:cs typeface="Calibri"/>
              </a:endParaRPr>
            </a:p>
            <a:p>
              <a:pPr marL="920750" lvl="1" indent="-457200">
                <a:lnSpc>
                  <a:spcPct val="90000"/>
                </a:lnSpc>
                <a:spcBef>
                  <a:spcPts val="300"/>
                </a:spcBef>
                <a:buClr>
                  <a:schemeClr val="lt1"/>
                </a:buClr>
                <a:buSzPts val="3500"/>
                <a:buFont typeface="Arial" panose="020B0604020202020204" pitchFamily="34" charset="0"/>
                <a:buChar char="•"/>
              </a:pPr>
              <a:r>
                <a:rPr lang="en-US" sz="2800" dirty="0">
                  <a:solidFill>
                    <a:schemeClr val="bg1"/>
                  </a:solidFill>
                  <a:latin typeface="Calibri"/>
                  <a:ea typeface="Calibri"/>
                  <a:cs typeface="Calibri"/>
                  <a:hlinkClick r:id="rId8">
                    <a:extLst>
                      <a:ext uri="{A12FA001-AC4F-418D-AE19-62706E023703}">
                        <ahyp:hlinkClr xmlns:ahyp="http://schemas.microsoft.com/office/drawing/2018/hyperlinkcolor" val="tx"/>
                      </a:ext>
                    </a:extLst>
                  </a:hlinkClick>
                </a:rPr>
                <a:t>Tuesday, 1/21/25 12:30pm-1:30pm</a:t>
              </a:r>
              <a:endParaRPr lang="en-US" sz="2800" dirty="0">
                <a:solidFill>
                  <a:schemeClr val="bg1"/>
                </a:solidFill>
                <a:latin typeface="Calibri"/>
                <a:ea typeface="Calibri"/>
                <a:cs typeface="Calibri"/>
              </a:endParaRPr>
            </a:p>
            <a:p>
              <a:pPr marL="463550" lvl="1">
                <a:lnSpc>
                  <a:spcPct val="90000"/>
                </a:lnSpc>
                <a:spcBef>
                  <a:spcPts val="300"/>
                </a:spcBef>
                <a:buClr>
                  <a:schemeClr val="lt1"/>
                </a:buClr>
                <a:buSzPts val="3500"/>
              </a:pPr>
              <a:endParaRPr lang="en-US" sz="3200" b="1" dirty="0">
                <a:solidFill>
                  <a:schemeClr val="lt1"/>
                </a:solidFill>
                <a:latin typeface="Calibri"/>
                <a:ea typeface="Calibri"/>
                <a:cs typeface="Calibri"/>
              </a:endParaRPr>
            </a:p>
            <a:p>
              <a:pPr marL="463550" lvl="3">
                <a:lnSpc>
                  <a:spcPct val="90000"/>
                </a:lnSpc>
                <a:spcBef>
                  <a:spcPts val="300"/>
                </a:spcBef>
                <a:buClr>
                  <a:schemeClr val="lt1"/>
                </a:buClr>
                <a:buSzPts val="3500"/>
              </a:pPr>
              <a:endParaRPr lang="en-US" sz="3200" b="1" u="sng" dirty="0">
                <a:solidFill>
                  <a:schemeClr val="bg1"/>
                </a:solidFill>
                <a:latin typeface="Helvetica" panose="020B0604020202020204" pitchFamily="34" charset="0"/>
                <a:ea typeface="Aptos" panose="020B0004020202020204" pitchFamily="34" charset="0"/>
                <a:cs typeface="Aptos" panose="020B0004020202020204" pitchFamily="34" charset="0"/>
              </a:endParaRPr>
            </a:p>
          </p:txBody>
        </p:sp>
      </p:grpSp>
      <p:sp>
        <p:nvSpPr>
          <p:cNvPr id="2" name="Google Shape;294;g294b6e16064_1_0">
            <a:extLst>
              <a:ext uri="{FF2B5EF4-FFF2-40B4-BE49-F238E27FC236}">
                <a16:creationId xmlns:a16="http://schemas.microsoft.com/office/drawing/2014/main" id="{7F624CC4-6380-955E-7880-7CE17465D3B9}"/>
              </a:ext>
            </a:extLst>
          </p:cNvPr>
          <p:cNvSpPr txBox="1"/>
          <p:nvPr/>
        </p:nvSpPr>
        <p:spPr>
          <a:xfrm>
            <a:off x="10008218" y="3843528"/>
            <a:ext cx="6478459" cy="6463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dirty="0">
                <a:solidFill>
                  <a:srgbClr val="2D175F"/>
                </a:solidFill>
              </a:rPr>
              <a:t>Training for Sheltered PIT</a:t>
            </a:r>
            <a:endParaRPr sz="2100" b="1" i="0" u="none" strike="noStrike" cap="none" dirty="0">
              <a:solidFill>
                <a:srgbClr val="2D175F"/>
              </a:solidFill>
              <a:latin typeface="Arial"/>
              <a:ea typeface="Arial"/>
              <a:cs typeface="Arial"/>
              <a:sym typeface="Arial"/>
            </a:endParaRPr>
          </a:p>
        </p:txBody>
      </p:sp>
      <p:sp>
        <p:nvSpPr>
          <p:cNvPr id="3" name="Google Shape;294;g294b6e16064_1_0">
            <a:extLst>
              <a:ext uri="{FF2B5EF4-FFF2-40B4-BE49-F238E27FC236}">
                <a16:creationId xmlns:a16="http://schemas.microsoft.com/office/drawing/2014/main" id="{CDD5B967-C62D-ECDF-BA62-B832BADE75A5}"/>
              </a:ext>
            </a:extLst>
          </p:cNvPr>
          <p:cNvSpPr txBox="1"/>
          <p:nvPr/>
        </p:nvSpPr>
        <p:spPr>
          <a:xfrm>
            <a:off x="1801324" y="3878662"/>
            <a:ext cx="6478459" cy="6463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dirty="0">
                <a:solidFill>
                  <a:srgbClr val="2D175F"/>
                </a:solidFill>
                <a:latin typeface="Arial"/>
                <a:ea typeface="Arial"/>
                <a:cs typeface="Arial"/>
                <a:sym typeface="Arial"/>
              </a:rPr>
              <a:t>HMIS System Administrators</a:t>
            </a:r>
            <a:endParaRPr sz="2100" b="1" i="0" u="none" strike="noStrike" cap="none" dirty="0">
              <a:solidFill>
                <a:srgbClr val="2D175F"/>
              </a:solidFill>
              <a:latin typeface="Arial"/>
              <a:ea typeface="Arial"/>
              <a:cs typeface="Arial"/>
              <a:sym typeface="Arial"/>
            </a:endParaRPr>
          </a:p>
        </p:txBody>
      </p:sp>
      <p:grpSp>
        <p:nvGrpSpPr>
          <p:cNvPr id="4" name="Google Shape;295;g294b6e16064_1_0">
            <a:extLst>
              <a:ext uri="{FF2B5EF4-FFF2-40B4-BE49-F238E27FC236}">
                <a16:creationId xmlns:a16="http://schemas.microsoft.com/office/drawing/2014/main" id="{2243B4BB-0BAA-4078-493F-1138C6F170F5}"/>
              </a:ext>
            </a:extLst>
          </p:cNvPr>
          <p:cNvGrpSpPr/>
          <p:nvPr/>
        </p:nvGrpSpPr>
        <p:grpSpPr>
          <a:xfrm>
            <a:off x="1022504" y="4271727"/>
            <a:ext cx="7663448" cy="5189513"/>
            <a:chOff x="-930869" y="38561"/>
            <a:chExt cx="808500" cy="945491"/>
          </a:xfrm>
        </p:grpSpPr>
        <p:sp>
          <p:nvSpPr>
            <p:cNvPr id="5" name="Google Shape;296;g294b6e16064_1_0">
              <a:extLst>
                <a:ext uri="{FF2B5EF4-FFF2-40B4-BE49-F238E27FC236}">
                  <a16:creationId xmlns:a16="http://schemas.microsoft.com/office/drawing/2014/main" id="{77C30161-83D9-04BD-6F62-3AAD2804EDC0}"/>
                </a:ext>
              </a:extLst>
            </p:cNvPr>
            <p:cNvSpPr/>
            <p:nvPr/>
          </p:nvSpPr>
          <p:spPr>
            <a:xfrm>
              <a:off x="-891554" y="80149"/>
              <a:ext cx="769185" cy="879835"/>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6" name="Google Shape;297;g294b6e16064_1_0">
              <a:extLst>
                <a:ext uri="{FF2B5EF4-FFF2-40B4-BE49-F238E27FC236}">
                  <a16:creationId xmlns:a16="http://schemas.microsoft.com/office/drawing/2014/main" id="{9B211523-5319-D1FD-B2D8-C0320D833EA1}"/>
                </a:ext>
              </a:extLst>
            </p:cNvPr>
            <p:cNvSpPr txBox="1"/>
            <p:nvPr/>
          </p:nvSpPr>
          <p:spPr>
            <a:xfrm>
              <a:off x="-930869" y="38561"/>
              <a:ext cx="787932" cy="945491"/>
            </a:xfrm>
            <a:prstGeom prst="rect">
              <a:avLst/>
            </a:prstGeom>
            <a:noFill/>
            <a:ln>
              <a:noFill/>
            </a:ln>
          </p:spPr>
          <p:txBody>
            <a:bodyPr spcFirstLastPara="1" wrap="square" lIns="50800" tIns="50800" rIns="50800" bIns="50800" anchor="ctr" anchorCtr="0">
              <a:noAutofit/>
            </a:bodyPr>
            <a:lstStyle/>
            <a:p>
              <a:pPr marL="914400" lvl="1" indent="-450850" algn="l" rtl="0">
                <a:lnSpc>
                  <a:spcPct val="90000"/>
                </a:lnSpc>
                <a:spcBef>
                  <a:spcPts val="300"/>
                </a:spcBef>
                <a:spcAft>
                  <a:spcPts val="0"/>
                </a:spcAft>
                <a:buClr>
                  <a:schemeClr val="lt1"/>
                </a:buClr>
                <a:buSzPts val="3500"/>
                <a:buFont typeface="Calibri"/>
                <a:buChar char="•"/>
              </a:pPr>
              <a:r>
                <a:rPr lang="en-US" sz="3200" b="1" dirty="0">
                  <a:solidFill>
                    <a:schemeClr val="lt1"/>
                  </a:solidFill>
                  <a:latin typeface="Calibri"/>
                  <a:ea typeface="Calibri"/>
                  <a:cs typeface="Calibri"/>
                  <a:sym typeface="Calibri"/>
                </a:rPr>
                <a:t>Regions 1, 6, 7, 8, 9, and 10: Georgie </a:t>
              </a:r>
              <a:r>
                <a:rPr lang="en-US" sz="3200" b="1" dirty="0">
                  <a:solidFill>
                    <a:schemeClr val="bg1"/>
                  </a:solidFill>
                  <a:latin typeface="Calibri"/>
                  <a:ea typeface="Calibri"/>
                  <a:cs typeface="Calibri"/>
                  <a:sym typeface="Calibri"/>
                </a:rPr>
                <a:t>Reedy, </a:t>
              </a:r>
              <a:r>
                <a:rPr lang="en-US" sz="3200" b="1" dirty="0">
                  <a:solidFill>
                    <a:schemeClr val="bg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georgie.reedy@icalliances.org</a:t>
              </a:r>
              <a:r>
                <a:rPr lang="en-US" sz="3200" b="1" dirty="0">
                  <a:solidFill>
                    <a:schemeClr val="bg1"/>
                  </a:solidFill>
                  <a:latin typeface="Calibri"/>
                  <a:ea typeface="Calibri"/>
                  <a:cs typeface="Calibri"/>
                  <a:sym typeface="Calibri"/>
                </a:rPr>
                <a:t>  </a:t>
              </a:r>
              <a:endParaRPr sz="3200" b="1" dirty="0">
                <a:solidFill>
                  <a:schemeClr val="bg1"/>
                </a:solidFill>
                <a:latin typeface="Calibri"/>
                <a:ea typeface="Calibri"/>
                <a:cs typeface="Calibri"/>
                <a:sym typeface="Calibri"/>
              </a:endParaRPr>
            </a:p>
            <a:p>
              <a:pPr marL="914400" lvl="1" indent="-450850" algn="l" rtl="0">
                <a:lnSpc>
                  <a:spcPct val="90000"/>
                </a:lnSpc>
                <a:spcBef>
                  <a:spcPts val="300"/>
                </a:spcBef>
                <a:spcAft>
                  <a:spcPts val="0"/>
                </a:spcAft>
                <a:buClr>
                  <a:schemeClr val="lt1"/>
                </a:buClr>
                <a:buSzPts val="3500"/>
                <a:buFont typeface="Calibri"/>
                <a:buChar char="•"/>
              </a:pPr>
              <a:r>
                <a:rPr lang="en-US" sz="3200" b="1" dirty="0">
                  <a:solidFill>
                    <a:schemeClr val="bg1"/>
                  </a:solidFill>
                  <a:latin typeface="Calibri"/>
                  <a:ea typeface="Calibri"/>
                  <a:cs typeface="Calibri"/>
                  <a:sym typeface="Calibri"/>
                </a:rPr>
                <a:t>Regions 2, 3, and 5: Ben Cohen, </a:t>
              </a:r>
              <a:r>
                <a:rPr lang="en-US" sz="3200" b="1" dirty="0">
                  <a:solidFill>
                    <a:schemeClr val="bg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ben.cohen@icalliances.org</a:t>
              </a:r>
              <a:r>
                <a:rPr lang="en-US" sz="3200" b="1" dirty="0">
                  <a:solidFill>
                    <a:schemeClr val="bg1"/>
                  </a:solidFill>
                  <a:latin typeface="Calibri"/>
                  <a:ea typeface="Calibri"/>
                  <a:cs typeface="Calibri"/>
                  <a:sym typeface="Calibri"/>
                </a:rPr>
                <a:t> </a:t>
              </a:r>
              <a:endParaRPr sz="3200" b="1" dirty="0">
                <a:solidFill>
                  <a:schemeClr val="bg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200" b="1" dirty="0">
                  <a:solidFill>
                    <a:schemeClr val="bg1"/>
                  </a:solidFill>
                  <a:latin typeface="Calibri"/>
                  <a:ea typeface="Calibri"/>
                  <a:cs typeface="Calibri"/>
                  <a:sym typeface="Calibri"/>
                </a:rPr>
                <a:t>Region 4: Diana Kilguss, </a:t>
              </a:r>
              <a:r>
                <a:rPr lang="en-US" sz="3200" b="1" dirty="0">
                  <a:solidFill>
                    <a:schemeClr val="bg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diana.kilguss@icalliances.org</a:t>
              </a:r>
              <a:r>
                <a:rPr lang="en-US" sz="3200" b="1" dirty="0">
                  <a:solidFill>
                    <a:schemeClr val="bg1"/>
                  </a:solidFill>
                  <a:latin typeface="Calibri"/>
                  <a:ea typeface="Calibri"/>
                  <a:cs typeface="Calibri"/>
                  <a:sym typeface="Calibri"/>
                </a:rPr>
                <a:t> </a:t>
              </a:r>
            </a:p>
            <a:p>
              <a:pPr marL="914400" marR="0" lvl="1" indent="-450850" algn="l" rtl="0">
                <a:lnSpc>
                  <a:spcPct val="90000"/>
                </a:lnSpc>
                <a:spcBef>
                  <a:spcPts val="300"/>
                </a:spcBef>
                <a:spcAft>
                  <a:spcPts val="0"/>
                </a:spcAft>
                <a:buClr>
                  <a:schemeClr val="lt1"/>
                </a:buClr>
                <a:buSzPts val="3500"/>
                <a:buFont typeface="Calibri"/>
                <a:buChar char="•"/>
              </a:pPr>
              <a:r>
                <a:rPr lang="en-US" sz="3200" b="1" dirty="0">
                  <a:solidFill>
                    <a:schemeClr val="bg1"/>
                  </a:solidFill>
                  <a:latin typeface="Calibri"/>
                  <a:ea typeface="Calibri"/>
                  <a:cs typeface="Calibri"/>
                  <a:sym typeface="Calibri"/>
                </a:rPr>
                <a:t>If you are unsure of your region, please reach out to the ICA Missouri Help Desk at </a:t>
              </a:r>
              <a:r>
                <a:rPr lang="en-US" sz="3200" b="1" dirty="0">
                  <a:solidFill>
                    <a:schemeClr val="bg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mohmis@icalliances.org</a:t>
              </a:r>
              <a:r>
                <a:rPr lang="en-US" sz="3200" b="1" dirty="0">
                  <a:solidFill>
                    <a:schemeClr val="bg1"/>
                  </a:solidFill>
                  <a:latin typeface="Calibri"/>
                  <a:ea typeface="Calibri"/>
                  <a:cs typeface="Calibri"/>
                  <a:sym typeface="Calibri"/>
                </a:rPr>
                <a:t> </a:t>
              </a:r>
              <a:endParaRPr sz="3200" b="1" dirty="0">
                <a:solidFill>
                  <a:schemeClr val="bg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01"/>
        <p:cNvGrpSpPr/>
        <p:nvPr/>
      </p:nvGrpSpPr>
      <p:grpSpPr>
        <a:xfrm>
          <a:off x="0" y="0"/>
          <a:ext cx="0" cy="0"/>
          <a:chOff x="0" y="0"/>
          <a:chExt cx="0" cy="0"/>
        </a:xfrm>
      </p:grpSpPr>
      <p:grpSp>
        <p:nvGrpSpPr>
          <p:cNvPr id="302" name="Google Shape;302;p6"/>
          <p:cNvGrpSpPr/>
          <p:nvPr/>
        </p:nvGrpSpPr>
        <p:grpSpPr>
          <a:xfrm>
            <a:off x="1922764" y="2228813"/>
            <a:ext cx="3880784" cy="5829374"/>
            <a:chOff x="0" y="0"/>
            <a:chExt cx="860160" cy="953213"/>
          </a:xfrm>
        </p:grpSpPr>
        <p:sp>
          <p:nvSpPr>
            <p:cNvPr id="303" name="Google Shape;303;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304" name="Google Shape;304;p6"/>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5" name="Google Shape;305;p6"/>
          <p:cNvSpPr/>
          <p:nvPr/>
        </p:nvSpPr>
        <p:spPr>
          <a:xfrm>
            <a:off x="11794336" y="3624219"/>
            <a:ext cx="444561" cy="547152"/>
          </a:xfrm>
          <a:custGeom>
            <a:avLst/>
            <a:gdLst/>
            <a:ahLst/>
            <a:cxnLst/>
            <a:rect l="l" t="t" r="r" b="b"/>
            <a:pathLst>
              <a:path w="444561" h="547152" extrusionOk="0">
                <a:moveTo>
                  <a:pt x="0" y="0"/>
                </a:moveTo>
                <a:lnTo>
                  <a:pt x="444561" y="0"/>
                </a:lnTo>
                <a:lnTo>
                  <a:pt x="444561" y="547153"/>
                </a:lnTo>
                <a:lnTo>
                  <a:pt x="0" y="547153"/>
                </a:lnTo>
                <a:lnTo>
                  <a:pt x="0" y="0"/>
                </a:lnTo>
                <a:close/>
              </a:path>
            </a:pathLst>
          </a:custGeom>
          <a:blipFill rotWithShape="1">
            <a:blip r:embed="rId3">
              <a:alphaModFix/>
            </a:blip>
            <a:stretch>
              <a:fillRect/>
            </a:stretch>
          </a:blipFill>
          <a:ln>
            <a:noFill/>
          </a:ln>
        </p:spPr>
        <p:txBody>
          <a:bodyPr/>
          <a:lstStyle/>
          <a:p>
            <a:endParaRPr lang="en-US"/>
          </a:p>
        </p:txBody>
      </p:sp>
      <p:sp>
        <p:nvSpPr>
          <p:cNvPr id="306" name="Google Shape;306;p6"/>
          <p:cNvSpPr txBox="1"/>
          <p:nvPr/>
        </p:nvSpPr>
        <p:spPr>
          <a:xfrm>
            <a:off x="803400" y="836375"/>
            <a:ext cx="166812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Why do we do a Point in Time Count? </a:t>
            </a:r>
            <a:endParaRPr sz="1400" b="0" i="0" u="none" strike="noStrike" cap="none">
              <a:solidFill>
                <a:srgbClr val="000000"/>
              </a:solidFill>
              <a:latin typeface="Arial"/>
              <a:ea typeface="Arial"/>
              <a:cs typeface="Arial"/>
              <a:sym typeface="Arial"/>
            </a:endParaRPr>
          </a:p>
        </p:txBody>
      </p:sp>
      <p:sp>
        <p:nvSpPr>
          <p:cNvPr id="307" name="Google Shape;307;p6"/>
          <p:cNvSpPr txBox="1"/>
          <p:nvPr/>
        </p:nvSpPr>
        <p:spPr>
          <a:xfrm>
            <a:off x="2388264" y="3972663"/>
            <a:ext cx="3195300" cy="40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people</a:t>
            </a:r>
            <a:endParaRPr sz="1600" b="1" i="0" u="none" strike="noStrike" cap="none">
              <a:solidFill>
                <a:srgbClr val="000000"/>
              </a:solidFill>
              <a:latin typeface="Arial"/>
              <a:ea typeface="Arial"/>
              <a:cs typeface="Arial"/>
              <a:sym typeface="Arial"/>
            </a:endParaRPr>
          </a:p>
        </p:txBody>
      </p:sp>
      <p:sp>
        <p:nvSpPr>
          <p:cNvPr id="308" name="Google Shape;308;p6"/>
          <p:cNvSpPr txBox="1"/>
          <p:nvPr/>
        </p:nvSpPr>
        <p:spPr>
          <a:xfrm>
            <a:off x="2388264" y="4584013"/>
            <a:ext cx="3195300" cy="32139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dk1"/>
              </a:buClr>
              <a:buSzPts val="2900"/>
              <a:buFont typeface="Arial"/>
              <a:buNone/>
            </a:pPr>
            <a:r>
              <a:rPr lang="en-US" sz="2900" b="0" i="0" u="none" strike="noStrike" cap="none">
                <a:solidFill>
                  <a:schemeClr val="lt1"/>
                </a:solidFill>
                <a:latin typeface="Calibri"/>
                <a:ea typeface="Calibri"/>
                <a:cs typeface="Calibri"/>
                <a:sym typeface="Calibri"/>
              </a:rPr>
              <a:t>To help our community understand what resources we need and strategize the best ways to use them to end homelessness</a:t>
            </a:r>
            <a:endParaRPr sz="1600" b="0" i="0" u="none" strike="noStrike" cap="none">
              <a:solidFill>
                <a:srgbClr val="000000"/>
              </a:solidFill>
              <a:latin typeface="Arial"/>
              <a:ea typeface="Arial"/>
              <a:cs typeface="Arial"/>
              <a:sym typeface="Arial"/>
            </a:endParaRPr>
          </a:p>
        </p:txBody>
      </p:sp>
      <p:grpSp>
        <p:nvGrpSpPr>
          <p:cNvPr id="309" name="Google Shape;309;p6"/>
          <p:cNvGrpSpPr/>
          <p:nvPr/>
        </p:nvGrpSpPr>
        <p:grpSpPr>
          <a:xfrm>
            <a:off x="7203602" y="2228813"/>
            <a:ext cx="3880784" cy="5829374"/>
            <a:chOff x="0" y="0"/>
            <a:chExt cx="860160" cy="953213"/>
          </a:xfrm>
        </p:grpSpPr>
        <p:sp>
          <p:nvSpPr>
            <p:cNvPr id="310" name="Google Shape;310;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311" name="Google Shape;311;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2" name="Google Shape;312;p6"/>
          <p:cNvSpPr txBox="1"/>
          <p:nvPr/>
        </p:nvSpPr>
        <p:spPr>
          <a:xfrm>
            <a:off x="7546327" y="4150738"/>
            <a:ext cx="3195300" cy="40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data</a:t>
            </a:r>
            <a:endParaRPr sz="1600" b="1" i="0" u="none" strike="noStrike" cap="none">
              <a:solidFill>
                <a:srgbClr val="000000"/>
              </a:solidFill>
              <a:latin typeface="Arial"/>
              <a:ea typeface="Arial"/>
              <a:cs typeface="Arial"/>
              <a:sym typeface="Arial"/>
            </a:endParaRPr>
          </a:p>
        </p:txBody>
      </p:sp>
      <p:sp>
        <p:nvSpPr>
          <p:cNvPr id="313" name="Google Shape;313;p6"/>
          <p:cNvSpPr txBox="1"/>
          <p:nvPr/>
        </p:nvSpPr>
        <p:spPr>
          <a:xfrm>
            <a:off x="7546327" y="4762088"/>
            <a:ext cx="3195300" cy="24105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To measure and monitor trends and changes in homelessness on local and national level</a:t>
            </a:r>
            <a:endParaRPr sz="1600" b="0" i="0" u="none" strike="noStrike" cap="none">
              <a:solidFill>
                <a:srgbClr val="000000"/>
              </a:solidFill>
              <a:latin typeface="Arial"/>
              <a:ea typeface="Arial"/>
              <a:cs typeface="Arial"/>
              <a:sym typeface="Arial"/>
            </a:endParaRPr>
          </a:p>
        </p:txBody>
      </p:sp>
      <p:sp>
        <p:nvSpPr>
          <p:cNvPr id="314" name="Google Shape;314;p6" descr="This icon shows a downward trend arrow&#10;"/>
          <p:cNvSpPr/>
          <p:nvPr/>
        </p:nvSpPr>
        <p:spPr>
          <a:xfrm>
            <a:off x="8512501" y="2642950"/>
            <a:ext cx="1263000" cy="1251300"/>
          </a:xfrm>
          <a:prstGeom prst="ellipse">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5" name="Google Shape;315;p6"/>
          <p:cNvGrpSpPr/>
          <p:nvPr/>
        </p:nvGrpSpPr>
        <p:grpSpPr>
          <a:xfrm>
            <a:off x="12484452" y="2228813"/>
            <a:ext cx="3880784" cy="5829374"/>
            <a:chOff x="0" y="0"/>
            <a:chExt cx="860160" cy="953213"/>
          </a:xfrm>
        </p:grpSpPr>
        <p:sp>
          <p:nvSpPr>
            <p:cNvPr id="316" name="Google Shape;316;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txBody>
            <a:bodyPr/>
            <a:lstStyle/>
            <a:p>
              <a:endParaRPr lang="en-US"/>
            </a:p>
          </p:txBody>
        </p:sp>
        <p:sp>
          <p:nvSpPr>
            <p:cNvPr id="317" name="Google Shape;317;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8" name="Google Shape;318;p6"/>
          <p:cNvSpPr txBox="1"/>
          <p:nvPr/>
        </p:nvSpPr>
        <p:spPr>
          <a:xfrm>
            <a:off x="12827177" y="4150738"/>
            <a:ext cx="3195300" cy="88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compliance </a:t>
            </a:r>
            <a:endParaRPr sz="1600" b="1" i="0" u="none" strike="noStrike" cap="none">
              <a:solidFill>
                <a:srgbClr val="000000"/>
              </a:solidFill>
              <a:latin typeface="Arial"/>
              <a:ea typeface="Arial"/>
              <a:cs typeface="Arial"/>
              <a:sym typeface="Arial"/>
            </a:endParaRPr>
          </a:p>
        </p:txBody>
      </p:sp>
      <p:sp>
        <p:nvSpPr>
          <p:cNvPr id="319" name="Google Shape;319;p6"/>
          <p:cNvSpPr txBox="1"/>
          <p:nvPr/>
        </p:nvSpPr>
        <p:spPr>
          <a:xfrm>
            <a:off x="12990952" y="5387413"/>
            <a:ext cx="3195300" cy="2008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To comply  with federal regulations and grant requirements</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grpSp>
        <p:nvGrpSpPr>
          <p:cNvPr id="320" name="Google Shape;320;p6"/>
          <p:cNvGrpSpPr/>
          <p:nvPr/>
        </p:nvGrpSpPr>
        <p:grpSpPr>
          <a:xfrm>
            <a:off x="13957138" y="2542929"/>
            <a:ext cx="1262963" cy="1251327"/>
            <a:chOff x="-3282061" y="2257428"/>
            <a:chExt cx="1435511" cy="1456047"/>
          </a:xfrm>
        </p:grpSpPr>
        <p:sp>
          <p:nvSpPr>
            <p:cNvPr id="321" name="Google Shape;321;p6"/>
            <p:cNvSpPr/>
            <p:nvPr/>
          </p:nvSpPr>
          <p:spPr>
            <a:xfrm>
              <a:off x="-3282050" y="2277975"/>
              <a:ext cx="1435500" cy="14355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2" name="Google Shape;322;p6" descr="This icon is a dollar sign&#10;"/>
            <p:cNvSpPr/>
            <p:nvPr/>
          </p:nvSpPr>
          <p:spPr>
            <a:xfrm>
              <a:off x="-3282061" y="2257428"/>
              <a:ext cx="1435500" cy="1435500"/>
            </a:xfrm>
            <a:prstGeom prst="ellipse">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3" name="Google Shape;323;p6"/>
          <p:cNvGrpSpPr/>
          <p:nvPr/>
        </p:nvGrpSpPr>
        <p:grpSpPr>
          <a:xfrm>
            <a:off x="3205262" y="2625449"/>
            <a:ext cx="1125602" cy="1108202"/>
            <a:chOff x="-3351102" y="4078611"/>
            <a:chExt cx="1125602" cy="1108202"/>
          </a:xfrm>
        </p:grpSpPr>
        <p:sp>
          <p:nvSpPr>
            <p:cNvPr id="324" name="Google Shape;324;p6"/>
            <p:cNvSpPr/>
            <p:nvPr/>
          </p:nvSpPr>
          <p:spPr>
            <a:xfrm>
              <a:off x="-3351100" y="4078613"/>
              <a:ext cx="1125600" cy="11082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5" name="Google Shape;325;p6" descr="This icon is a checkmark&#10;"/>
            <p:cNvSpPr/>
            <p:nvPr/>
          </p:nvSpPr>
          <p:spPr>
            <a:xfrm>
              <a:off x="-3351102" y="4078611"/>
              <a:ext cx="1125600" cy="1108200"/>
            </a:xfrm>
            <a:prstGeom prst="ellipse">
              <a:avLst/>
            </a:prstGeom>
            <a:blipFill rotWithShape="1">
              <a:blip r:embed="rId6">
                <a:alphaModFix/>
              </a:blip>
              <a:stretch>
                <a:fillRect t="-997" b="-986"/>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6" name="Google Shape;326;p6"/>
          <p:cNvGrpSpPr/>
          <p:nvPr/>
        </p:nvGrpSpPr>
        <p:grpSpPr>
          <a:xfrm>
            <a:off x="15289198" y="-152389"/>
            <a:ext cx="3227400" cy="3085741"/>
            <a:chOff x="15289198" y="-152389"/>
            <a:chExt cx="3227400" cy="3085741"/>
          </a:xfrm>
        </p:grpSpPr>
        <p:grpSp>
          <p:nvGrpSpPr>
            <p:cNvPr id="327" name="Google Shape;327;p6"/>
            <p:cNvGrpSpPr/>
            <p:nvPr/>
          </p:nvGrpSpPr>
          <p:grpSpPr>
            <a:xfrm>
              <a:off x="15289198" y="-152389"/>
              <a:ext cx="3227297" cy="3085741"/>
              <a:chOff x="0" y="0"/>
              <a:chExt cx="849982" cy="812700"/>
            </a:xfrm>
          </p:grpSpPr>
          <p:sp>
            <p:nvSpPr>
              <p:cNvPr id="328" name="Google Shape;328;p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txBody>
              <a:bodyPr/>
              <a:lstStyle/>
              <a:p>
                <a:endParaRPr lang="en-US"/>
              </a:p>
            </p:txBody>
          </p:sp>
          <p:sp>
            <p:nvSpPr>
              <p:cNvPr id="329" name="Google Shape;329;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0" name="Google Shape;330;p6"/>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5850</Words>
  <Application>Microsoft Office PowerPoint</Application>
  <PresentationFormat>Custom</PresentationFormat>
  <Paragraphs>592</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Aptos</vt:lpstr>
      <vt:lpstr>Arial</vt:lpstr>
      <vt:lpstr>Arimo</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Leah Woods</dc:creator>
  <cp:lastModifiedBy>Sandy Koetting</cp:lastModifiedBy>
  <cp:revision>4</cp:revision>
  <dcterms:created xsi:type="dcterms:W3CDTF">2006-08-16T00:00:00Z</dcterms:created>
  <dcterms:modified xsi:type="dcterms:W3CDTF">2025-01-09T23:59:19Z</dcterms:modified>
</cp:coreProperties>
</file>