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8" roundtripDataSignature="AMtx7mhy8DzoTSjEhN5Lu5CJnyQc7ZQW7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haniel Meec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18A645-1EB3-4956-8DEC-4DFB3D9B955E}">
  <a:tblStyle styleId="{0518A645-1EB3-4956-8DEC-4DFB3D9B955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1" d="100"/>
          <a:sy n="31" d="100"/>
        </p:scale>
        <p:origin x="72" y="6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8" Type="http://customschemas.google.com/relationships/presentationmetadata" Target="meta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1-04T20:14:45.167" idx="1">
    <p:pos x="6000" y="0"/>
    <p:text>This slide needs updated.</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Cz2qkT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94b6e16064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g294b6e1606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4" name="Google Shape;3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8b30182ee5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g28b30182ee5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8b30182ee5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200"/>
              <a:buFont typeface="Arimo"/>
              <a:buChar char="("/>
            </a:pPr>
            <a:r>
              <a:rPr lang="en-US" sz="1200">
                <a:solidFill>
                  <a:schemeClr val="dk1"/>
                </a:solidFill>
                <a:latin typeface="Calibri"/>
                <a:ea typeface="Calibri"/>
                <a:cs typeface="Calibri"/>
                <a:sym typeface="Calibri"/>
              </a:rPr>
              <a:t>“Many people wonder why we conduct the PIT count at night. In short, it’s because our data quality won’t be as good if we do it, for instance, in the afternoon or evening and ask about where people will sleep that night. There are a few reasons for this: </a:t>
            </a:r>
            <a:endParaRPr sz="1200">
              <a:solidFill>
                <a:schemeClr val="dk1"/>
              </a:solidFill>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Arimo"/>
              <a:buChar char="("/>
            </a:pPr>
            <a:r>
              <a:rPr lang="en-US" sz="1200">
                <a:solidFill>
                  <a:schemeClr val="dk1"/>
                </a:solidFill>
                <a:latin typeface="Calibri"/>
                <a:ea typeface="Calibri"/>
                <a:cs typeface="Calibri"/>
                <a:sym typeface="Calibri"/>
              </a:rPr>
              <a:t>First, there may be people who will sleep in unsheltered locations who are not yet out for the night. Perhaps they work during the day or spend daylight hours elsewhere for another reason. </a:t>
            </a:r>
            <a:endParaRPr sz="1200">
              <a:solidFill>
                <a:schemeClr val="dk1"/>
              </a:solidFill>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Arimo"/>
              <a:buChar char="("/>
            </a:pPr>
            <a:r>
              <a:rPr lang="en-US" sz="1200">
                <a:solidFill>
                  <a:schemeClr val="dk1"/>
                </a:solidFill>
                <a:latin typeface="Calibri"/>
                <a:ea typeface="Calibri"/>
                <a:cs typeface="Calibri"/>
                <a:sym typeface="Calibri"/>
              </a:rPr>
              <a:t>Second, we do not want to ask people where they </a:t>
            </a:r>
            <a:r>
              <a:rPr lang="en-US" sz="1200" i="1">
                <a:solidFill>
                  <a:schemeClr val="dk1"/>
                </a:solidFill>
                <a:latin typeface="Calibri"/>
                <a:ea typeface="Calibri"/>
                <a:cs typeface="Calibri"/>
                <a:sym typeface="Calibri"/>
              </a:rPr>
              <a:t>plan</a:t>
            </a:r>
            <a:r>
              <a:rPr lang="en-US" sz="1200">
                <a:solidFill>
                  <a:schemeClr val="dk1"/>
                </a:solidFill>
                <a:latin typeface="Calibri"/>
                <a:ea typeface="Calibri"/>
                <a:cs typeface="Calibri"/>
                <a:sym typeface="Calibri"/>
              </a:rPr>
              <a:t> to sleep at a future time, even if that time is only a few hours away. Plans can change, and we want to make sure we’re getting the most accurate information possible.</a:t>
            </a:r>
            <a:endParaRPr sz="1200">
              <a:solidFill>
                <a:schemeClr val="dk1"/>
              </a:solidFill>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Arimo"/>
              <a:buChar char="("/>
            </a:pPr>
            <a:r>
              <a:rPr lang="en-US" sz="1200">
                <a:solidFill>
                  <a:schemeClr val="dk1"/>
                </a:solidFill>
                <a:latin typeface="Calibri"/>
                <a:ea typeface="Calibri"/>
                <a:cs typeface="Calibri"/>
                <a:sym typeface="Calibri"/>
              </a:rPr>
              <a:t>Finally, many people who meet HUD’s definition of experiencing homelessness may not “look” the way many people assume those experiencing homelessness must look. So, during daylight hours, when it would be impossible to survey every single person who’s out and about, we might overlook them. At night, it is more reasonable to interview everyone who is out, regardless of whether they “look” homeless or not. We’ll talk more about what we mean by this part later on in the training.”</a:t>
            </a:r>
            <a:endParaRPr/>
          </a:p>
        </p:txBody>
      </p:sp>
      <p:sp>
        <p:nvSpPr>
          <p:cNvPr id="409" name="Google Shape;409;g28b30182ee5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8b30182ee5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County Coordinators coordinate volunteers to perform the survey and ensure surveys are completed accurately and submitted on-time</a:t>
            </a:r>
            <a:endParaRPr/>
          </a:p>
          <a:p>
            <a:pPr marL="0" lvl="0" indent="0" algn="l" rtl="0">
              <a:lnSpc>
                <a:spcPct val="100000"/>
              </a:lnSpc>
              <a:spcBef>
                <a:spcPts val="0"/>
              </a:spcBef>
              <a:spcAft>
                <a:spcPts val="0"/>
              </a:spcAft>
              <a:buSzPts val="1100"/>
              <a:buNone/>
            </a:pPr>
            <a:r>
              <a:rPr lang="en-US"/>
              <a:t>Web-based survey helps quickly submit data. Paper forms will be made available if internet service is not available in remote areas. </a:t>
            </a:r>
            <a:endParaRPr/>
          </a:p>
        </p:txBody>
      </p:sp>
      <p:sp>
        <p:nvSpPr>
          <p:cNvPr id="432" name="Google Shape;432;g28b30182ee5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8bd97be4f1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g28bd97be4f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8bd97be4f1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9" name="Google Shape;489;g28bd97be4f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8bd97be4f1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3" name="Google Shape;513;g28bd97be4f1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8bd97be4f1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6" name="Google Shape;536;g28bd97be4f1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87c3e86c82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g287c3e86c8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8bd97be4f1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9" name="Google Shape;559;g28bd97be4f1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8bd97be4f1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2" name="Google Shape;572;g28bd97be4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8bd97be4f1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1" name="Google Shape;611;g28bd97be4f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8bd97be4f1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g28bd97be4f1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8bd97be4f1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3" name="Google Shape;653;g28bd97be4f1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8bd97be4f1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5" name="Google Shape;675;g28bd97be4f1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8bd97be4f1_0_3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8" name="Google Shape;698;g28bd97be4f1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28bd97be4f1_0_3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0" name="Google Shape;720;g28bd97be4f1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8bd97be4f1_0_3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3" name="Google Shape;743;g28bd97be4f1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8bd97be4f1_0_3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5" name="Google Shape;765;g28bd97be4f1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87c3e86c8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g287c3e86c8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8bd97be4f1_0_3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7" name="Google Shape;787;g28bd97be4f1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28bd97be4f1_0_4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9" name="Google Shape;809;g28bd97be4f1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28bd97be4f1_0_4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0" name="Google Shape;830;g28bd97be4f1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28bd97be4f1_0_4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9" name="Google Shape;849;g28bd97be4f1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8" name="Google Shape;8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1" name="Google Shape;89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2" name="Google Shape;91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3" name="Google Shape;93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3" name="Google Shape;94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4" name="Google Shape;96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5" name="Google Shape;9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2" name="Google Shape;100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6" name="Google Shape;101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7" name="Google Shape;102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8" name="Google Shape;103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7" name="Google Shape;108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4" name="Google Shape;110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1" name="Google Shape;112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0" name="Google Shape;116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6" name="Google Shape;118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87c3e86c82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g287c3e86c8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133350" algn="l" rtl="0">
              <a:lnSpc>
                <a:spcPct val="90000"/>
              </a:lnSpc>
              <a:spcBef>
                <a:spcPts val="750"/>
              </a:spcBef>
              <a:spcAft>
                <a:spcPts val="0"/>
              </a:spcAft>
              <a:buClr>
                <a:schemeClr val="dk1"/>
              </a:buClr>
              <a:buSzPts val="1500"/>
              <a:buChar char="•"/>
            </a:pPr>
            <a:r>
              <a:rPr lang="en-US" sz="1500"/>
              <a:t>May only be conducted in 7 days following the count</a:t>
            </a:r>
            <a:endParaRPr/>
          </a:p>
          <a:p>
            <a:pPr marL="685800" lvl="1" indent="-190500" algn="l" rtl="0">
              <a:lnSpc>
                <a:spcPct val="90000"/>
              </a:lnSpc>
              <a:spcBef>
                <a:spcPts val="375"/>
              </a:spcBef>
              <a:spcAft>
                <a:spcPts val="0"/>
              </a:spcAft>
              <a:buClr>
                <a:schemeClr val="dk1"/>
              </a:buClr>
              <a:buSzPts val="1200"/>
              <a:buChar char="•"/>
            </a:pPr>
            <a:r>
              <a:rPr lang="en-US"/>
              <a:t>January 26-February 1</a:t>
            </a:r>
            <a:endParaRPr/>
          </a:p>
          <a:p>
            <a:pPr marL="685800" lvl="1" indent="-228600" algn="l" rtl="0">
              <a:lnSpc>
                <a:spcPct val="90000"/>
              </a:lnSpc>
              <a:spcBef>
                <a:spcPts val="375"/>
              </a:spcBef>
              <a:spcAft>
                <a:spcPts val="0"/>
              </a:spcAft>
              <a:buClr>
                <a:schemeClr val="dk1"/>
              </a:buClr>
              <a:buSzPts val="1800"/>
              <a:buChar char="•"/>
            </a:pPr>
            <a:r>
              <a:rPr lang="en-US"/>
              <a:t>Best practice is to conduct service based counts the day of or day after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Breakfast and working with local community– how do you organize that? </a:t>
            </a:r>
            <a:br>
              <a:rPr lang="en-US"/>
            </a:br>
            <a:r>
              <a:rPr lang="en-US"/>
              <a:t>Project Homeless connect the day after the count. Start planning in Sept. Funding– get donations from area businesses that want to have homelessness helped. A one stop shop– for all needs of an unhoused person. Non-profit options for costs. Area extensions office and brings a healthy lunch. Key resources– local health dept (vaccines and flu shots, WIC info, ) Social Services, Senior Services, License Office, 4-5 employment opportunities, area churches, income based medical facility, Diaper resource center, pregnancy resource center, VA, chiropractor, Eye exams, laundry vouchers, </a:t>
            </a:r>
            <a:br>
              <a:rPr lang="en-US"/>
            </a:br>
            <a:r>
              <a:rPr lang="en-US"/>
              <a:t>ISSUE: transportation from other counties to the event </a:t>
            </a:r>
            <a:endParaRPr/>
          </a:p>
          <a:p>
            <a:pPr marL="0" lvl="0" indent="0" algn="l" rtl="0">
              <a:lnSpc>
                <a:spcPct val="100000"/>
              </a:lnSpc>
              <a:spcBef>
                <a:spcPts val="0"/>
              </a:spcBef>
              <a:spcAft>
                <a:spcPts val="0"/>
              </a:spcAft>
              <a:buClr>
                <a:schemeClr val="dk1"/>
              </a:buClr>
              <a:buSzPts val="1400"/>
              <a:buFont typeface="Arial"/>
              <a:buNone/>
            </a:pPr>
            <a:r>
              <a:rPr lang="en-US"/>
              <a:t>Doesn’t have to be called project homeless connect. (it's a sign up, trademark thing) </a:t>
            </a:r>
            <a:endParaRPr/>
          </a:p>
          <a:p>
            <a:pPr marL="0" lvl="0" indent="0" algn="l" rtl="0">
              <a:lnSpc>
                <a:spcPct val="100000"/>
              </a:lnSpc>
              <a:spcBef>
                <a:spcPts val="0"/>
              </a:spcBef>
              <a:spcAft>
                <a:spcPts val="0"/>
              </a:spcAft>
              <a:buClr>
                <a:schemeClr val="dk1"/>
              </a:buClr>
              <a:buSzPts val="1400"/>
              <a:buFont typeface="Arial"/>
              <a:buNone/>
            </a:pPr>
            <a:r>
              <a:rPr lang="en-US"/>
              <a:t>Doesnt have to be from a service provider, it could just be an event. Breakfast, backpack give away, etc. </a:t>
            </a:r>
            <a:endParaRPr/>
          </a:p>
        </p:txBody>
      </p:sp>
      <p:sp>
        <p:nvSpPr>
          <p:cNvPr id="1197" name="Google Shape;119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210" name="Google Shape;121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223" name="Google Shape;122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234" name="Google Shape;123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246" name="Google Shape;124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256" name="Google Shape;125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294b6e16064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269" name="Google Shape;1269;g294b6e1606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g294b6e1606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282" name="Google Shape;1282;g294b6e160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294b6e16064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293" name="Google Shape;1293;g294b6e1606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294b6e16064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320" name="Google Shape;1320;g294b6e16064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294b6e16064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330" name="Google Shape;1330;g294b6e16064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294b6e0cc7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38100" algn="l" rtl="0">
              <a:lnSpc>
                <a:spcPct val="90000"/>
              </a:lnSpc>
              <a:spcBef>
                <a:spcPts val="750"/>
              </a:spcBef>
              <a:spcAft>
                <a:spcPts val="0"/>
              </a:spcAft>
              <a:buClr>
                <a:schemeClr val="dk1"/>
              </a:buClr>
              <a:buSzPts val="1500"/>
              <a:buNone/>
            </a:pPr>
            <a:endParaRPr/>
          </a:p>
        </p:txBody>
      </p:sp>
      <p:sp>
        <p:nvSpPr>
          <p:cNvPr id="1340" name="Google Shape;1340;g294b6e0cc7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g24fa01ec59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0" name="Google Shape;1350;g24fa01ec59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g24fa01ec593_1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9" name="Google Shape;1389;g24fa01ec593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4fa01ec593_2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5" name="Google Shape;1415;g24fa01ec593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1" name="Google Shape;14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294b6e0cc7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6" name="Google Shape;1456;g294b6e0cc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24fa01ec593_2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7" name="Google Shape;1467;g24fa01ec593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g24fa01ec593_2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0" name="Google Shape;1480;g24fa01ec593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24fa01ec593_2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5" name="Google Shape;1495;g24fa01ec593_2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7c3e86c82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g287c3e86c82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g24fa01ec593_2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0" name="Google Shape;1510;g24fa01ec593_2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5" name="Google Shape;152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294b6e0cc7d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7" name="Google Shape;1537;g294b6e0cc7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294b6e0cc7d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1" name="Google Shape;1551;g294b6e0cc7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24fa01ec593_2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0" name="Google Shape;1590;g24fa01ec593_2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g24fa01ec593_2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7" name="Google Shape;1627;g24fa01ec593_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6" name="Google Shape;164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7" name="Google Shape;166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8" name="Google Shape;168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294b6e0cc7d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3" name="Google Shape;1713;g294b6e0cc7d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2" name="Google Shape;17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87c3e86c82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g287c3e86c82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a:spLocks noGrp="1"/>
          </p:cNvSpPr>
          <p:nvPr>
            <p:ph type="pic" idx="2"/>
          </p:nvPr>
        </p:nvSpPr>
        <p:spPr>
          <a:xfrm>
            <a:off x="1792288" y="612775"/>
            <a:ext cx="5486400" cy="4114800"/>
          </a:xfrm>
          <a:prstGeom prst="rect">
            <a:avLst/>
          </a:prstGeom>
          <a:noFill/>
          <a:ln>
            <a:noFill/>
          </a:ln>
        </p:spPr>
      </p:sp>
      <p:sp>
        <p:nvSpPr>
          <p:cNvPr id="64" name="Google Shape;64;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cs.google.com/presentation/d/1rhgsQFuEHZVBEKVU5Ujtp166A96JFHxo/edit?usp=sharing&amp;ouid=109100646382240911489&amp;rtpof=true&amp;sd=true"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icamissouri.formstack.com/forms/bosunsheltered_2024"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7.png"/></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71.xml.rels><?xml version="1.0" encoding="UTF-8" standalone="yes"?>
<Relationships xmlns="http://schemas.openxmlformats.org/package/2006/relationships"><Relationship Id="rId3" Type="http://schemas.openxmlformats.org/officeDocument/2006/relationships/hyperlink" Target="https://moboscoc.org/wp-content/uploads/2022/12/DV-Script-and-Tip-Sheet.docx" TargetMode="External"/><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hudexchange.info/resources/documents/HEARTH_HomelessDefinition_FinalRule.pdf"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hyperlink" Target="https://www.hudexchange.info/resource/4036/point-in-time-count-methodology-guide/" TargetMode="External"/><Relationship Id="rId4" Type="http://schemas.openxmlformats.org/officeDocument/2006/relationships/hyperlink" Target="https://www.hudexchange.info/homelessness-assistance/ahar/#2017-repor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18384" r="-18384"/>
            </a:stretch>
          </a:blipFill>
          <a:ln>
            <a:noFill/>
          </a:ln>
        </p:spPr>
      </p:sp>
      <p:sp>
        <p:nvSpPr>
          <p:cNvPr id="85" name="Google Shape;85;p1"/>
          <p:cNvSpPr/>
          <p:nvPr/>
        </p:nvSpPr>
        <p:spPr>
          <a:xfrm>
            <a:off x="1028700" y="1028700"/>
            <a:ext cx="503760" cy="503760"/>
          </a:xfrm>
          <a:custGeom>
            <a:avLst/>
            <a:gdLst/>
            <a:ahLst/>
            <a:cxnLst/>
            <a:rect l="l" t="t" r="r" b="b"/>
            <a:pathLst>
              <a:path w="503760" h="503760" extrusionOk="0">
                <a:moveTo>
                  <a:pt x="0" y="0"/>
                </a:moveTo>
                <a:lnTo>
                  <a:pt x="503760" y="0"/>
                </a:lnTo>
                <a:lnTo>
                  <a:pt x="503760" y="503760"/>
                </a:lnTo>
                <a:lnTo>
                  <a:pt x="0" y="503760"/>
                </a:lnTo>
                <a:lnTo>
                  <a:pt x="0" y="0"/>
                </a:lnTo>
                <a:close/>
              </a:path>
            </a:pathLst>
          </a:custGeom>
          <a:blipFill rotWithShape="1">
            <a:blip r:embed="rId4">
              <a:alphaModFix/>
            </a:blip>
            <a:stretch>
              <a:fillRect/>
            </a:stretch>
          </a:blipFill>
          <a:ln>
            <a:noFill/>
          </a:ln>
        </p:spPr>
      </p:sp>
      <p:grpSp>
        <p:nvGrpSpPr>
          <p:cNvPr id="86" name="Google Shape;86;p1"/>
          <p:cNvGrpSpPr/>
          <p:nvPr/>
        </p:nvGrpSpPr>
        <p:grpSpPr>
          <a:xfrm>
            <a:off x="0" y="8858156"/>
            <a:ext cx="18287996" cy="3086100"/>
            <a:chOff x="0" y="0"/>
            <a:chExt cx="4816592" cy="812800"/>
          </a:xfrm>
        </p:grpSpPr>
        <p:sp>
          <p:nvSpPr>
            <p:cNvPr id="87" name="Google Shape;87;p1"/>
            <p:cNvSpPr/>
            <p:nvPr/>
          </p:nvSpPr>
          <p:spPr>
            <a:xfrm>
              <a:off x="0" y="0"/>
              <a:ext cx="4816592" cy="376321"/>
            </a:xfrm>
            <a:custGeom>
              <a:avLst/>
              <a:gdLst/>
              <a:ahLst/>
              <a:cxnLst/>
              <a:rect l="l" t="t" r="r" b="b"/>
              <a:pathLst>
                <a:path w="4816592" h="376321" extrusionOk="0">
                  <a:moveTo>
                    <a:pt x="0" y="0"/>
                  </a:moveTo>
                  <a:lnTo>
                    <a:pt x="4816592" y="0"/>
                  </a:lnTo>
                  <a:lnTo>
                    <a:pt x="4816592" y="376321"/>
                  </a:lnTo>
                  <a:lnTo>
                    <a:pt x="0" y="376321"/>
                  </a:lnTo>
                  <a:close/>
                </a:path>
              </a:pathLst>
            </a:custGeom>
            <a:solidFill>
              <a:srgbClr val="462D78"/>
            </a:solidFill>
            <a:ln>
              <a:noFill/>
            </a:ln>
          </p:spPr>
        </p:sp>
        <p:sp>
          <p:nvSpPr>
            <p:cNvPr id="88" name="Google Shape;88;p1"/>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9" name="Google Shape;89;p1"/>
          <p:cNvSpPr/>
          <p:nvPr/>
        </p:nvSpPr>
        <p:spPr>
          <a:xfrm>
            <a:off x="-943730" y="1985405"/>
            <a:ext cx="9902910" cy="8301588"/>
          </a:xfrm>
          <a:custGeom>
            <a:avLst/>
            <a:gdLst/>
            <a:ahLst/>
            <a:cxnLst/>
            <a:rect l="l" t="t" r="r" b="b"/>
            <a:pathLst>
              <a:path w="9902910" h="8301588" extrusionOk="0">
                <a:moveTo>
                  <a:pt x="0" y="0"/>
                </a:moveTo>
                <a:lnTo>
                  <a:pt x="9902910" y="0"/>
                </a:lnTo>
                <a:lnTo>
                  <a:pt x="9902910" y="8301588"/>
                </a:lnTo>
                <a:lnTo>
                  <a:pt x="0" y="8301588"/>
                </a:lnTo>
                <a:lnTo>
                  <a:pt x="0" y="0"/>
                </a:lnTo>
                <a:close/>
              </a:path>
            </a:pathLst>
          </a:custGeom>
          <a:blipFill rotWithShape="1">
            <a:blip r:embed="rId5">
              <a:alphaModFix/>
            </a:blip>
            <a:stretch>
              <a:fillRect/>
            </a:stretch>
          </a:blipFill>
          <a:ln>
            <a:noFill/>
          </a:ln>
        </p:spPr>
      </p:sp>
      <p:sp>
        <p:nvSpPr>
          <p:cNvPr id="90" name="Google Shape;90;p1"/>
          <p:cNvSpPr txBox="1"/>
          <p:nvPr/>
        </p:nvSpPr>
        <p:spPr>
          <a:xfrm>
            <a:off x="2072554" y="826525"/>
            <a:ext cx="15873300" cy="908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5900"/>
              <a:buFont typeface="Arial"/>
              <a:buNone/>
            </a:pPr>
            <a:r>
              <a:rPr lang="en-US" sz="5900" b="0" i="0" u="none" strike="noStrike" cap="none">
                <a:solidFill>
                  <a:srgbClr val="953734"/>
                </a:solidFill>
                <a:highlight>
                  <a:schemeClr val="lt1"/>
                </a:highlight>
                <a:latin typeface="Arial"/>
                <a:ea typeface="Arial"/>
                <a:cs typeface="Arial"/>
                <a:sym typeface="Arial"/>
              </a:rPr>
              <a:t>NOTE FOR USE OF THIS PRESENTATION </a:t>
            </a:r>
            <a:endParaRPr sz="100" b="0" i="0" u="none" strike="noStrike" cap="none">
              <a:solidFill>
                <a:srgbClr val="953734"/>
              </a:solidFill>
              <a:highlight>
                <a:schemeClr val="lt1"/>
              </a:highlight>
              <a:latin typeface="Arial"/>
              <a:ea typeface="Arial"/>
              <a:cs typeface="Arial"/>
              <a:sym typeface="Arial"/>
            </a:endParaRPr>
          </a:p>
        </p:txBody>
      </p:sp>
      <p:sp>
        <p:nvSpPr>
          <p:cNvPr id="91" name="Google Shape;91;p1"/>
          <p:cNvSpPr txBox="1"/>
          <p:nvPr/>
        </p:nvSpPr>
        <p:spPr>
          <a:xfrm>
            <a:off x="4235112" y="9405946"/>
            <a:ext cx="9817800" cy="3231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2100"/>
              <a:buFont typeface="Arial"/>
              <a:buNone/>
            </a:pPr>
            <a:r>
              <a:rPr lang="en-US" sz="2100" b="1" i="0" u="none" strike="noStrike" cap="none">
                <a:solidFill>
                  <a:srgbClr val="E5E6EE"/>
                </a:solidFill>
                <a:latin typeface="Arial"/>
                <a:ea typeface="Arial"/>
                <a:cs typeface="Arial"/>
                <a:sym typeface="Arial"/>
              </a:rPr>
              <a:t>MO BoS CoC PITC 2024</a:t>
            </a:r>
            <a:endParaRPr sz="1400" b="1" i="0" u="none" strike="noStrike" cap="none">
              <a:solidFill>
                <a:srgbClr val="000000"/>
              </a:solidFill>
              <a:latin typeface="Arial"/>
              <a:ea typeface="Arial"/>
              <a:cs typeface="Arial"/>
              <a:sym typeface="Arial"/>
            </a:endParaRPr>
          </a:p>
        </p:txBody>
      </p:sp>
      <p:sp>
        <p:nvSpPr>
          <p:cNvPr id="92" name="Google Shape;92;p1"/>
          <p:cNvSpPr txBox="1"/>
          <p:nvPr/>
        </p:nvSpPr>
        <p:spPr>
          <a:xfrm>
            <a:off x="7468225" y="3307200"/>
            <a:ext cx="9217500" cy="3284700"/>
          </a:xfrm>
          <a:prstGeom prst="rect">
            <a:avLst/>
          </a:prstGeom>
          <a:noFill/>
          <a:ln>
            <a:noFill/>
          </a:ln>
        </p:spPr>
        <p:txBody>
          <a:bodyPr spcFirstLastPara="1" wrap="square" lIns="91425" tIns="91425" rIns="91425" bIns="91425" anchor="t" anchorCtr="0">
            <a:spAutoFit/>
          </a:bodyPr>
          <a:lstStyle/>
          <a:p>
            <a:pPr marL="228600" marR="0" lvl="0" indent="-228600" algn="l" rtl="0">
              <a:lnSpc>
                <a:spcPct val="90000"/>
              </a:lnSpc>
              <a:spcBef>
                <a:spcPts val="0"/>
              </a:spcBef>
              <a:spcAft>
                <a:spcPts val="0"/>
              </a:spcAft>
              <a:buClr>
                <a:schemeClr val="accent2"/>
              </a:buClr>
              <a:buSzPts val="2800"/>
              <a:buFont typeface="Arial"/>
              <a:buChar char="•"/>
            </a:pPr>
            <a:r>
              <a:rPr lang="en-US" sz="2800" b="0" i="0" u="none" strike="noStrike" cap="none">
                <a:solidFill>
                  <a:schemeClr val="accent2"/>
                </a:solidFill>
                <a:highlight>
                  <a:schemeClr val="lt1"/>
                </a:highlight>
                <a:latin typeface="Calibri"/>
                <a:ea typeface="Calibri"/>
                <a:cs typeface="Calibri"/>
                <a:sym typeface="Calibri"/>
              </a:rPr>
              <a:t>The following slides are the Volunteer Training Presentation. Some of the information is the same as in previous slides. </a:t>
            </a:r>
            <a:endParaRPr sz="2800" b="0" i="0" u="none" strike="noStrike" cap="none">
              <a:solidFill>
                <a:schemeClr val="accent2"/>
              </a:solidFill>
              <a:highlight>
                <a:schemeClr val="lt1"/>
              </a:highlight>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2800"/>
              <a:buFont typeface="Arial"/>
              <a:buChar char="•"/>
            </a:pPr>
            <a:r>
              <a:rPr lang="en-US" sz="2800" b="0" i="0" u="sng" strike="noStrike" cap="none">
                <a:solidFill>
                  <a:schemeClr val="hlink"/>
                </a:solidFill>
                <a:highlight>
                  <a:schemeClr val="lt1"/>
                </a:highlight>
                <a:latin typeface="Calibri"/>
                <a:ea typeface="Calibri"/>
                <a:cs typeface="Calibri"/>
                <a:sym typeface="Calibri"/>
                <a:hlinkClick r:id="rId6"/>
              </a:rPr>
              <a:t>Volunteer Training Presentation</a:t>
            </a:r>
            <a:endParaRPr sz="2800" b="0" i="0" u="none" strike="noStrike" cap="none">
              <a:solidFill>
                <a:schemeClr val="accent2"/>
              </a:solidFill>
              <a:highlight>
                <a:schemeClr val="lt1"/>
              </a:highlight>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2800"/>
              <a:buFont typeface="Arial"/>
              <a:buChar char="•"/>
            </a:pPr>
            <a:r>
              <a:rPr lang="en-US" sz="2800" b="0" i="0" u="none" strike="noStrike" cap="none">
                <a:solidFill>
                  <a:schemeClr val="accent2"/>
                </a:solidFill>
                <a:highlight>
                  <a:schemeClr val="lt1"/>
                </a:highlight>
                <a:latin typeface="Calibri"/>
                <a:ea typeface="Calibri"/>
                <a:cs typeface="Calibri"/>
                <a:sym typeface="Calibri"/>
              </a:rPr>
              <a:t>Coordinators </a:t>
            </a:r>
            <a:r>
              <a:rPr lang="en-US" sz="2800">
                <a:solidFill>
                  <a:schemeClr val="accent2"/>
                </a:solidFill>
                <a:highlight>
                  <a:schemeClr val="lt1"/>
                </a:highlight>
                <a:latin typeface="Calibri"/>
                <a:ea typeface="Calibri"/>
                <a:cs typeface="Calibri"/>
                <a:sym typeface="Calibri"/>
              </a:rPr>
              <a:t>should </a:t>
            </a:r>
            <a:r>
              <a:rPr lang="en-US" sz="2800" b="0" i="0" u="none" strike="noStrike" cap="none">
                <a:solidFill>
                  <a:schemeClr val="accent2"/>
                </a:solidFill>
                <a:highlight>
                  <a:schemeClr val="lt1"/>
                </a:highlight>
                <a:latin typeface="Calibri"/>
                <a:ea typeface="Calibri"/>
                <a:cs typeface="Calibri"/>
                <a:sym typeface="Calibri"/>
              </a:rPr>
              <a:t>change any content in this slide deck as they see fit. Note that any red text in this PowerPoint indicates a place that requires locally-specific content.</a:t>
            </a:r>
            <a:endParaRPr sz="2800" b="0" i="0" u="none" strike="noStrike" cap="none">
              <a:solidFill>
                <a:schemeClr val="accent2"/>
              </a:solidFill>
              <a:highlight>
                <a:schemeClr val="lt1"/>
              </a:highlight>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2800"/>
              <a:buFont typeface="Arial"/>
              <a:buChar char="•"/>
            </a:pPr>
            <a:r>
              <a:rPr lang="en-US" sz="2800" b="0" i="0" u="none" strike="noStrike" cap="none">
                <a:solidFill>
                  <a:schemeClr val="accent2"/>
                </a:solidFill>
                <a:highlight>
                  <a:schemeClr val="lt1"/>
                </a:highlight>
                <a:latin typeface="Calibri"/>
                <a:ea typeface="Calibri"/>
                <a:cs typeface="Calibri"/>
                <a:sym typeface="Calibri"/>
              </a:rPr>
              <a:t>Questions or concerns, contact: PIT@moboscoc.org</a:t>
            </a:r>
            <a:endParaRPr sz="1400" b="0" i="0" u="none" strike="noStrike" cap="none">
              <a:solidFill>
                <a:schemeClr val="accent2"/>
              </a:solidFill>
              <a:highlight>
                <a:schemeClr val="lt1"/>
              </a:highlight>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283"/>
        <p:cNvGrpSpPr/>
        <p:nvPr/>
      </p:nvGrpSpPr>
      <p:grpSpPr>
        <a:xfrm>
          <a:off x="0" y="0"/>
          <a:ext cx="0" cy="0"/>
          <a:chOff x="0" y="0"/>
          <a:chExt cx="0" cy="0"/>
        </a:xfrm>
      </p:grpSpPr>
      <p:sp>
        <p:nvSpPr>
          <p:cNvPr id="284" name="Google Shape;284;g294b6e16064_1_0"/>
          <p:cNvSpPr txBox="1"/>
          <p:nvPr/>
        </p:nvSpPr>
        <p:spPr>
          <a:xfrm>
            <a:off x="299025" y="401963"/>
            <a:ext cx="93678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a:solidFill>
                  <a:srgbClr val="2D175F"/>
                </a:solidFill>
              </a:rPr>
              <a:t>Note to Coordinators:</a:t>
            </a:r>
            <a:endParaRPr sz="1400" b="0" i="0" u="none" strike="noStrike" cap="none">
              <a:solidFill>
                <a:srgbClr val="000000"/>
              </a:solidFill>
              <a:latin typeface="Arial"/>
              <a:ea typeface="Arial"/>
              <a:cs typeface="Arial"/>
              <a:sym typeface="Arial"/>
            </a:endParaRPr>
          </a:p>
        </p:txBody>
      </p:sp>
      <p:grpSp>
        <p:nvGrpSpPr>
          <p:cNvPr id="285" name="Google Shape;285;g294b6e16064_1_0"/>
          <p:cNvGrpSpPr/>
          <p:nvPr/>
        </p:nvGrpSpPr>
        <p:grpSpPr>
          <a:xfrm>
            <a:off x="15289198" y="-152389"/>
            <a:ext cx="3227400" cy="3085741"/>
            <a:chOff x="15289198" y="-152389"/>
            <a:chExt cx="3227400" cy="3085741"/>
          </a:xfrm>
        </p:grpSpPr>
        <p:grpSp>
          <p:nvGrpSpPr>
            <p:cNvPr id="286" name="Google Shape;286;g294b6e16064_1_0"/>
            <p:cNvGrpSpPr/>
            <p:nvPr/>
          </p:nvGrpSpPr>
          <p:grpSpPr>
            <a:xfrm>
              <a:off x="15289198" y="-152389"/>
              <a:ext cx="3227297" cy="3085741"/>
              <a:chOff x="0" y="0"/>
              <a:chExt cx="849982" cy="812700"/>
            </a:xfrm>
          </p:grpSpPr>
          <p:sp>
            <p:nvSpPr>
              <p:cNvPr id="287" name="Google Shape;287;g294b6e16064_1_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288" name="Google Shape;288;g294b6e16064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89" name="Google Shape;289;g294b6e16064_1_0"/>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pic>
        <p:nvPicPr>
          <p:cNvPr id="290" name="Google Shape;290;g294b6e16064_1_0"/>
          <p:cNvPicPr preferRelativeResize="0"/>
          <p:nvPr/>
        </p:nvPicPr>
        <p:blipFill rotWithShape="1">
          <a:blip r:embed="rId3">
            <a:alphaModFix/>
          </a:blip>
          <a:srcRect/>
          <a:stretch/>
        </p:blipFill>
        <p:spPr>
          <a:xfrm>
            <a:off x="687913" y="1510175"/>
            <a:ext cx="2982009" cy="2499800"/>
          </a:xfrm>
          <a:prstGeom prst="rect">
            <a:avLst/>
          </a:prstGeom>
          <a:noFill/>
          <a:ln>
            <a:noFill/>
          </a:ln>
        </p:spPr>
      </p:pic>
      <p:sp>
        <p:nvSpPr>
          <p:cNvPr id="291" name="Google Shape;291;g294b6e16064_1_0"/>
          <p:cNvSpPr txBox="1"/>
          <p:nvPr/>
        </p:nvSpPr>
        <p:spPr>
          <a:xfrm>
            <a:off x="9930600" y="2476650"/>
            <a:ext cx="7678800" cy="1185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3500" b="1">
                <a:solidFill>
                  <a:srgbClr val="2D175F"/>
                </a:solidFill>
              </a:rPr>
              <a:t>For any pop-up Shelters, reach out to your ICA System Administrator </a:t>
            </a:r>
            <a:endParaRPr sz="2100" b="1" i="0" u="none" strike="noStrike" cap="none">
              <a:solidFill>
                <a:srgbClr val="2D175F"/>
              </a:solidFill>
              <a:latin typeface="Arial"/>
              <a:ea typeface="Arial"/>
              <a:cs typeface="Arial"/>
              <a:sym typeface="Arial"/>
            </a:endParaRPr>
          </a:p>
        </p:txBody>
      </p:sp>
      <p:grpSp>
        <p:nvGrpSpPr>
          <p:cNvPr id="292" name="Google Shape;292;g294b6e16064_1_0"/>
          <p:cNvGrpSpPr/>
          <p:nvPr/>
        </p:nvGrpSpPr>
        <p:grpSpPr>
          <a:xfrm>
            <a:off x="1462275" y="4450650"/>
            <a:ext cx="6198657" cy="4692096"/>
            <a:chOff x="0" y="0"/>
            <a:chExt cx="860160" cy="953213"/>
          </a:xfrm>
        </p:grpSpPr>
        <p:sp>
          <p:nvSpPr>
            <p:cNvPr id="293" name="Google Shape;293;g294b6e16064_1_0"/>
            <p:cNvSpPr/>
            <p:nvPr/>
          </p:nvSpPr>
          <p:spPr>
            <a:xfrm>
              <a:off x="0" y="0"/>
              <a:ext cx="860160" cy="953213"/>
            </a:xfrm>
            <a:custGeom>
              <a:avLst/>
              <a:gdLst/>
              <a:ahLst/>
              <a:cxnLst/>
              <a:rect l="l" t="t" r="r" b="b"/>
              <a:pathLst>
                <a:path w="860160" h="953213" extrusionOk="0">
                  <a:moveTo>
                    <a:pt x="0" y="0"/>
                  </a:moveTo>
                  <a:lnTo>
                    <a:pt x="860160" y="0"/>
                  </a:lnTo>
                  <a:lnTo>
                    <a:pt x="860160" y="953213"/>
                  </a:lnTo>
                  <a:lnTo>
                    <a:pt x="0" y="953213"/>
                  </a:lnTo>
                  <a:close/>
                </a:path>
              </a:pathLst>
            </a:custGeom>
            <a:solidFill>
              <a:srgbClr val="462D78"/>
            </a:solidFill>
            <a:ln>
              <a:noFill/>
            </a:ln>
          </p:spPr>
        </p:sp>
        <p:sp>
          <p:nvSpPr>
            <p:cNvPr id="294" name="Google Shape;294;g294b6e16064_1_0"/>
            <p:cNvSpPr txBox="1"/>
            <p:nvPr/>
          </p:nvSpPr>
          <p:spPr>
            <a:xfrm>
              <a:off x="47048" y="0"/>
              <a:ext cx="765600" cy="898500"/>
            </a:xfrm>
            <a:prstGeom prst="rect">
              <a:avLst/>
            </a:prstGeom>
            <a:noFill/>
            <a:ln>
              <a:noFill/>
            </a:ln>
          </p:spPr>
          <p:txBody>
            <a:bodyPr spcFirstLastPara="1" wrap="square" lIns="50800" tIns="50800" rIns="50800" bIns="50800" anchor="ctr" anchorCtr="0">
              <a:noAutofit/>
            </a:bodyPr>
            <a:lstStyle/>
            <a:p>
              <a:pPr marL="228600" marR="0" lvl="1" indent="-228600" algn="l" rtl="0">
                <a:lnSpc>
                  <a:spcPct val="90000"/>
                </a:lnSpc>
                <a:spcBef>
                  <a:spcPts val="0"/>
                </a:spcBef>
                <a:spcAft>
                  <a:spcPts val="0"/>
                </a:spcAft>
                <a:buClr>
                  <a:schemeClr val="lt1"/>
                </a:buClr>
                <a:buSzPts val="3900"/>
                <a:buFont typeface="Calibri"/>
                <a:buChar char="•"/>
              </a:pPr>
              <a:r>
                <a:rPr lang="en-US" sz="3900" b="1" i="0" u="none" strike="noStrike" cap="none">
                  <a:solidFill>
                    <a:schemeClr val="lt1"/>
                  </a:solidFill>
                  <a:latin typeface="Calibri"/>
                  <a:ea typeface="Calibri"/>
                  <a:cs typeface="Calibri"/>
                  <a:sym typeface="Calibri"/>
                </a:rPr>
                <a:t>Emergency shelters </a:t>
              </a:r>
              <a:r>
                <a:rPr lang="en-US" sz="3900" b="0" i="0" u="none" strike="noStrike" cap="none">
                  <a:solidFill>
                    <a:schemeClr val="lt1"/>
                  </a:solidFill>
                  <a:latin typeface="Calibri"/>
                  <a:ea typeface="Calibri"/>
                  <a:cs typeface="Calibri"/>
                  <a:sym typeface="Calibri"/>
                </a:rPr>
                <a:t>(including those using hotel and motel vouchers)</a:t>
              </a:r>
              <a:endParaRPr sz="3900" b="0" i="0" u="none" strike="noStrike" cap="none">
                <a:solidFill>
                  <a:schemeClr val="lt1"/>
                </a:solidFill>
                <a:latin typeface="Calibri"/>
                <a:ea typeface="Calibri"/>
                <a:cs typeface="Calibri"/>
                <a:sym typeface="Calibri"/>
              </a:endParaRPr>
            </a:p>
            <a:p>
              <a:pPr marL="228600" marR="0" lvl="1" indent="-228600" algn="l" rtl="0">
                <a:lnSpc>
                  <a:spcPct val="90000"/>
                </a:lnSpc>
                <a:spcBef>
                  <a:spcPts val="345"/>
                </a:spcBef>
                <a:spcAft>
                  <a:spcPts val="0"/>
                </a:spcAft>
                <a:buClr>
                  <a:schemeClr val="lt1"/>
                </a:buClr>
                <a:buSzPts val="3900"/>
                <a:buFont typeface="Calibri"/>
                <a:buChar char="•"/>
              </a:pPr>
              <a:r>
                <a:rPr lang="en-US" sz="3900" b="1" i="0" u="none" strike="noStrike" cap="none">
                  <a:solidFill>
                    <a:schemeClr val="lt1"/>
                  </a:solidFill>
                  <a:latin typeface="Calibri"/>
                  <a:ea typeface="Calibri"/>
                  <a:cs typeface="Calibri"/>
                  <a:sym typeface="Calibri"/>
                </a:rPr>
                <a:t>Transitional housing</a:t>
              </a:r>
              <a:endParaRPr sz="3900" b="1" i="0" u="none" strike="noStrike" cap="none">
                <a:solidFill>
                  <a:schemeClr val="lt1"/>
                </a:solidFill>
                <a:latin typeface="Calibri"/>
                <a:ea typeface="Calibri"/>
                <a:cs typeface="Calibri"/>
                <a:sym typeface="Calibri"/>
              </a:endParaRPr>
            </a:p>
            <a:p>
              <a:pPr marL="228600" marR="0" lvl="1" indent="-228600" algn="l" rtl="0">
                <a:lnSpc>
                  <a:spcPct val="90000"/>
                </a:lnSpc>
                <a:spcBef>
                  <a:spcPts val="345"/>
                </a:spcBef>
                <a:spcAft>
                  <a:spcPts val="0"/>
                </a:spcAft>
                <a:buClr>
                  <a:schemeClr val="lt1"/>
                </a:buClr>
                <a:buSzPts val="3900"/>
                <a:buFont typeface="Calibri"/>
                <a:buChar char="•"/>
              </a:pPr>
              <a:r>
                <a:rPr lang="en-US" sz="3900" b="1" i="0" u="none" strike="noStrike" cap="none">
                  <a:solidFill>
                    <a:schemeClr val="lt1"/>
                  </a:solidFill>
                  <a:latin typeface="Calibri"/>
                  <a:ea typeface="Calibri"/>
                  <a:cs typeface="Calibri"/>
                  <a:sym typeface="Calibri"/>
                </a:rPr>
                <a:t>Safe Havens</a:t>
              </a:r>
              <a:endParaRPr sz="3400" b="0" i="0" u="none" strike="noStrike" cap="none">
                <a:solidFill>
                  <a:schemeClr val="dk1"/>
                </a:solidFill>
                <a:latin typeface="Calibri"/>
                <a:ea typeface="Calibri"/>
                <a:cs typeface="Calibri"/>
                <a:sym typeface="Calibri"/>
              </a:endParaRPr>
            </a:p>
          </p:txBody>
        </p:sp>
      </p:grpSp>
      <p:sp>
        <p:nvSpPr>
          <p:cNvPr id="295" name="Google Shape;295;g294b6e16064_1_0"/>
          <p:cNvSpPr txBox="1"/>
          <p:nvPr/>
        </p:nvSpPr>
        <p:spPr>
          <a:xfrm>
            <a:off x="1937875" y="3911850"/>
            <a:ext cx="48246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3500" b="1" i="0" u="none" strike="noStrike" cap="none">
                <a:solidFill>
                  <a:srgbClr val="2D175F"/>
                </a:solidFill>
                <a:latin typeface="Arial"/>
                <a:ea typeface="Arial"/>
                <a:cs typeface="Arial"/>
                <a:sym typeface="Arial"/>
              </a:rPr>
              <a:t>Sheltered PIT Count </a:t>
            </a:r>
            <a:endParaRPr sz="2100" b="1" i="0" u="none" strike="noStrike" cap="none">
              <a:solidFill>
                <a:srgbClr val="2D175F"/>
              </a:solidFill>
              <a:latin typeface="Arial"/>
              <a:ea typeface="Arial"/>
              <a:cs typeface="Arial"/>
              <a:sym typeface="Arial"/>
            </a:endParaRPr>
          </a:p>
        </p:txBody>
      </p:sp>
      <p:grpSp>
        <p:nvGrpSpPr>
          <p:cNvPr id="296" name="Google Shape;296;g294b6e16064_1_0"/>
          <p:cNvGrpSpPr/>
          <p:nvPr/>
        </p:nvGrpSpPr>
        <p:grpSpPr>
          <a:xfrm>
            <a:off x="9693438" y="3569300"/>
            <a:ext cx="8153113" cy="5573443"/>
            <a:chOff x="0" y="-66304"/>
            <a:chExt cx="860160" cy="1062600"/>
          </a:xfrm>
        </p:grpSpPr>
        <p:sp>
          <p:nvSpPr>
            <p:cNvPr id="297" name="Google Shape;297;g294b6e16064_1_0"/>
            <p:cNvSpPr/>
            <p:nvPr/>
          </p:nvSpPr>
          <p:spPr>
            <a:xfrm>
              <a:off x="0" y="0"/>
              <a:ext cx="860160" cy="953213"/>
            </a:xfrm>
            <a:custGeom>
              <a:avLst/>
              <a:gdLst/>
              <a:ahLst/>
              <a:cxnLst/>
              <a:rect l="l" t="t" r="r" b="b"/>
              <a:pathLst>
                <a:path w="860160" h="953213" extrusionOk="0">
                  <a:moveTo>
                    <a:pt x="0" y="0"/>
                  </a:moveTo>
                  <a:lnTo>
                    <a:pt x="860160" y="0"/>
                  </a:lnTo>
                  <a:lnTo>
                    <a:pt x="860160" y="953213"/>
                  </a:lnTo>
                  <a:lnTo>
                    <a:pt x="0" y="953213"/>
                  </a:lnTo>
                  <a:close/>
                </a:path>
              </a:pathLst>
            </a:custGeom>
            <a:solidFill>
              <a:srgbClr val="462D78"/>
            </a:solidFill>
            <a:ln>
              <a:noFill/>
            </a:ln>
          </p:spPr>
        </p:sp>
        <p:sp>
          <p:nvSpPr>
            <p:cNvPr id="298" name="Google Shape;298;g294b6e16064_1_0"/>
            <p:cNvSpPr txBox="1"/>
            <p:nvPr/>
          </p:nvSpPr>
          <p:spPr>
            <a:xfrm>
              <a:off x="19380" y="-66304"/>
              <a:ext cx="821400" cy="1062600"/>
            </a:xfrm>
            <a:prstGeom prst="rect">
              <a:avLst/>
            </a:prstGeom>
            <a:noFill/>
            <a:ln>
              <a:noFill/>
            </a:ln>
          </p:spPr>
          <p:txBody>
            <a:bodyPr spcFirstLastPara="1" wrap="square" lIns="50800" tIns="50800" rIns="50800" bIns="50800" anchor="ctr" anchorCtr="0">
              <a:noAutofit/>
            </a:bodyPr>
            <a:lstStyle/>
            <a:p>
              <a:pPr marL="0" marR="0" lvl="0" indent="0" algn="l" rtl="0">
                <a:lnSpc>
                  <a:spcPct val="90000"/>
                </a:lnSpc>
                <a:spcBef>
                  <a:spcPts val="0"/>
                </a:spcBef>
                <a:spcAft>
                  <a:spcPts val="0"/>
                </a:spcAft>
                <a:buClr>
                  <a:srgbClr val="000000"/>
                </a:buClr>
                <a:buSzPts val="3700"/>
                <a:buFont typeface="Arial"/>
                <a:buNone/>
              </a:pPr>
              <a:r>
                <a:rPr lang="en-US" sz="3700" i="1" dirty="0">
                  <a:solidFill>
                    <a:schemeClr val="lt1"/>
                  </a:solidFill>
                  <a:latin typeface="Calibri"/>
                  <a:ea typeface="Calibri"/>
                  <a:cs typeface="Calibri"/>
                  <a:sym typeface="Calibri"/>
                </a:rPr>
                <a:t>HMIS System Administrators </a:t>
              </a:r>
              <a:endParaRPr sz="3700" b="0" i="1" u="none" strike="noStrike" cap="none"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700"/>
                <a:buFont typeface="Arial"/>
                <a:buNone/>
              </a:pPr>
              <a:endParaRPr sz="3700" b="0" i="1" u="none" strike="noStrike" cap="none" dirty="0">
                <a:solidFill>
                  <a:schemeClr val="lt1"/>
                </a:solidFill>
                <a:latin typeface="Calibri"/>
                <a:ea typeface="Calibri"/>
                <a:cs typeface="Calibri"/>
                <a:sym typeface="Calibri"/>
              </a:endParaRPr>
            </a:p>
            <a:p>
              <a:pPr marL="914400" lvl="1" indent="-450850" algn="l" rtl="0">
                <a:lnSpc>
                  <a:spcPct val="90000"/>
                </a:lnSpc>
                <a:spcBef>
                  <a:spcPts val="300"/>
                </a:spcBef>
                <a:spcAft>
                  <a:spcPts val="0"/>
                </a:spcAft>
                <a:buClr>
                  <a:schemeClr val="lt1"/>
                </a:buClr>
                <a:buSzPts val="3500"/>
                <a:buFont typeface="Calibri"/>
                <a:buChar char="•"/>
              </a:pPr>
              <a:r>
                <a:rPr lang="en-US" sz="3500" b="1" dirty="0">
                  <a:solidFill>
                    <a:schemeClr val="lt1"/>
                  </a:solidFill>
                  <a:latin typeface="Calibri"/>
                  <a:ea typeface="Calibri"/>
                  <a:cs typeface="Calibri"/>
                  <a:sym typeface="Calibri"/>
                </a:rPr>
                <a:t>Region 1, 6,7,8,9: Taylor Cummins taylor.cummins@icalliances.org</a:t>
              </a:r>
              <a:endParaRPr sz="3500" b="1" dirty="0">
                <a:solidFill>
                  <a:schemeClr val="lt1"/>
                </a:solidFill>
                <a:latin typeface="Calibri"/>
                <a:ea typeface="Calibri"/>
                <a:cs typeface="Calibri"/>
                <a:sym typeface="Calibri"/>
              </a:endParaRPr>
            </a:p>
            <a:p>
              <a:pPr marL="914400" lvl="1" indent="-450850" algn="l" rtl="0">
                <a:lnSpc>
                  <a:spcPct val="90000"/>
                </a:lnSpc>
                <a:spcBef>
                  <a:spcPts val="300"/>
                </a:spcBef>
                <a:spcAft>
                  <a:spcPts val="0"/>
                </a:spcAft>
                <a:buClr>
                  <a:schemeClr val="lt1"/>
                </a:buClr>
                <a:buSzPts val="3500"/>
                <a:buFont typeface="Calibri"/>
                <a:buChar char="•"/>
              </a:pPr>
              <a:r>
                <a:rPr lang="en-US" sz="3500" b="1" dirty="0">
                  <a:solidFill>
                    <a:schemeClr val="lt1"/>
                  </a:solidFill>
                  <a:latin typeface="Calibri"/>
                  <a:ea typeface="Calibri"/>
                  <a:cs typeface="Calibri"/>
                  <a:sym typeface="Calibri"/>
                </a:rPr>
                <a:t>Region 2,3,5 Diana </a:t>
              </a:r>
              <a:r>
                <a:rPr lang="en-US" sz="3500" b="1">
                  <a:solidFill>
                    <a:schemeClr val="lt1"/>
                  </a:solidFill>
                  <a:latin typeface="Calibri"/>
                  <a:ea typeface="Calibri"/>
                  <a:cs typeface="Calibri"/>
                  <a:sym typeface="Calibri"/>
                </a:rPr>
                <a:t>Kilguss </a:t>
              </a:r>
              <a:r>
                <a:rPr lang="en-US" sz="3500" b="1" dirty="0">
                  <a:solidFill>
                    <a:schemeClr val="lt1"/>
                  </a:solidFill>
                  <a:latin typeface="Calibri"/>
                  <a:ea typeface="Calibri"/>
                  <a:cs typeface="Calibri"/>
                  <a:sym typeface="Calibri"/>
                </a:rPr>
                <a:t>diana.kilguss@icalliances.org</a:t>
              </a:r>
              <a:endParaRPr sz="3500" b="1" dirty="0">
                <a:solidFill>
                  <a:schemeClr val="lt1"/>
                </a:solidFill>
                <a:latin typeface="Calibri"/>
                <a:ea typeface="Calibri"/>
                <a:cs typeface="Calibri"/>
                <a:sym typeface="Calibri"/>
              </a:endParaRPr>
            </a:p>
            <a:p>
              <a:pPr marL="914400" lvl="1" indent="-450850" algn="l" rtl="0">
                <a:lnSpc>
                  <a:spcPct val="90000"/>
                </a:lnSpc>
                <a:spcBef>
                  <a:spcPts val="300"/>
                </a:spcBef>
                <a:spcAft>
                  <a:spcPts val="0"/>
                </a:spcAft>
                <a:buClr>
                  <a:schemeClr val="lt1"/>
                </a:buClr>
                <a:buSzPts val="3500"/>
                <a:buFont typeface="Calibri"/>
                <a:buChar char="•"/>
              </a:pPr>
              <a:r>
                <a:rPr lang="en-US" sz="3500" b="1" dirty="0">
                  <a:solidFill>
                    <a:schemeClr val="lt1"/>
                  </a:solidFill>
                  <a:latin typeface="Calibri"/>
                  <a:ea typeface="Calibri"/>
                  <a:cs typeface="Calibri"/>
                  <a:sym typeface="Calibri"/>
                </a:rPr>
                <a:t>Region 4,10 Krystal Searcy krystal.searcy@icalliances.org</a:t>
              </a:r>
              <a:endParaRPr sz="3500" b="1" dirty="0">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302"/>
        <p:cNvGrpSpPr/>
        <p:nvPr/>
      </p:nvGrpSpPr>
      <p:grpSpPr>
        <a:xfrm>
          <a:off x="0" y="0"/>
          <a:ext cx="0" cy="0"/>
          <a:chOff x="0" y="0"/>
          <a:chExt cx="0" cy="0"/>
        </a:xfrm>
      </p:grpSpPr>
      <p:grpSp>
        <p:nvGrpSpPr>
          <p:cNvPr id="303" name="Google Shape;303;p6"/>
          <p:cNvGrpSpPr/>
          <p:nvPr/>
        </p:nvGrpSpPr>
        <p:grpSpPr>
          <a:xfrm>
            <a:off x="1922764" y="2228813"/>
            <a:ext cx="3880784" cy="5829374"/>
            <a:chOff x="0" y="0"/>
            <a:chExt cx="860160" cy="953213"/>
          </a:xfrm>
        </p:grpSpPr>
        <p:sp>
          <p:nvSpPr>
            <p:cNvPr id="304" name="Google Shape;304;p6"/>
            <p:cNvSpPr/>
            <p:nvPr/>
          </p:nvSpPr>
          <p:spPr>
            <a:xfrm>
              <a:off x="0" y="0"/>
              <a:ext cx="860160" cy="953213"/>
            </a:xfrm>
            <a:custGeom>
              <a:avLst/>
              <a:gdLst/>
              <a:ahLst/>
              <a:cxnLst/>
              <a:rect l="l" t="t" r="r" b="b"/>
              <a:pathLst>
                <a:path w="860160" h="953213" extrusionOk="0">
                  <a:moveTo>
                    <a:pt x="0" y="0"/>
                  </a:moveTo>
                  <a:lnTo>
                    <a:pt x="860160" y="0"/>
                  </a:lnTo>
                  <a:lnTo>
                    <a:pt x="860160" y="953213"/>
                  </a:lnTo>
                  <a:lnTo>
                    <a:pt x="0" y="953213"/>
                  </a:lnTo>
                  <a:close/>
                </a:path>
              </a:pathLst>
            </a:custGeom>
            <a:solidFill>
              <a:srgbClr val="462D78"/>
            </a:solidFill>
            <a:ln>
              <a:noFill/>
            </a:ln>
          </p:spPr>
        </p:sp>
        <p:sp>
          <p:nvSpPr>
            <p:cNvPr id="305" name="Google Shape;305;p6"/>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6" name="Google Shape;306;p6"/>
          <p:cNvSpPr/>
          <p:nvPr/>
        </p:nvSpPr>
        <p:spPr>
          <a:xfrm>
            <a:off x="11794336" y="3624219"/>
            <a:ext cx="444561" cy="547152"/>
          </a:xfrm>
          <a:custGeom>
            <a:avLst/>
            <a:gdLst/>
            <a:ahLst/>
            <a:cxnLst/>
            <a:rect l="l" t="t" r="r" b="b"/>
            <a:pathLst>
              <a:path w="444561" h="547152" extrusionOk="0">
                <a:moveTo>
                  <a:pt x="0" y="0"/>
                </a:moveTo>
                <a:lnTo>
                  <a:pt x="444561" y="0"/>
                </a:lnTo>
                <a:lnTo>
                  <a:pt x="444561" y="547153"/>
                </a:lnTo>
                <a:lnTo>
                  <a:pt x="0" y="547153"/>
                </a:lnTo>
                <a:lnTo>
                  <a:pt x="0" y="0"/>
                </a:lnTo>
                <a:close/>
              </a:path>
            </a:pathLst>
          </a:custGeom>
          <a:blipFill rotWithShape="1">
            <a:blip r:embed="rId3">
              <a:alphaModFix/>
            </a:blip>
            <a:stretch>
              <a:fillRect/>
            </a:stretch>
          </a:blipFill>
          <a:ln>
            <a:noFill/>
          </a:ln>
        </p:spPr>
      </p:sp>
      <p:sp>
        <p:nvSpPr>
          <p:cNvPr id="307" name="Google Shape;307;p6"/>
          <p:cNvSpPr txBox="1"/>
          <p:nvPr/>
        </p:nvSpPr>
        <p:spPr>
          <a:xfrm>
            <a:off x="803400" y="836375"/>
            <a:ext cx="16681200" cy="1108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Why do we do a Point in Time Count? </a:t>
            </a:r>
            <a:endParaRPr sz="1400" b="0" i="0" u="none" strike="noStrike" cap="none">
              <a:solidFill>
                <a:srgbClr val="000000"/>
              </a:solidFill>
              <a:latin typeface="Arial"/>
              <a:ea typeface="Arial"/>
              <a:cs typeface="Arial"/>
              <a:sym typeface="Arial"/>
            </a:endParaRPr>
          </a:p>
        </p:txBody>
      </p:sp>
      <p:sp>
        <p:nvSpPr>
          <p:cNvPr id="308" name="Google Shape;308;p6"/>
          <p:cNvSpPr txBox="1"/>
          <p:nvPr/>
        </p:nvSpPr>
        <p:spPr>
          <a:xfrm>
            <a:off x="2388264" y="3972663"/>
            <a:ext cx="3195300" cy="4002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600"/>
              <a:buFont typeface="Arial"/>
              <a:buNone/>
            </a:pPr>
            <a:r>
              <a:rPr lang="en-US" sz="2600" b="1" i="0" u="none" strike="noStrike" cap="none">
                <a:solidFill>
                  <a:srgbClr val="E5E6EE"/>
                </a:solidFill>
                <a:latin typeface="Arial"/>
                <a:ea typeface="Arial"/>
                <a:cs typeface="Arial"/>
                <a:sym typeface="Arial"/>
              </a:rPr>
              <a:t>It is about people</a:t>
            </a:r>
            <a:endParaRPr sz="1600" b="1" i="0" u="none" strike="noStrike" cap="none">
              <a:solidFill>
                <a:srgbClr val="000000"/>
              </a:solidFill>
              <a:latin typeface="Arial"/>
              <a:ea typeface="Arial"/>
              <a:cs typeface="Arial"/>
              <a:sym typeface="Arial"/>
            </a:endParaRPr>
          </a:p>
        </p:txBody>
      </p:sp>
      <p:sp>
        <p:nvSpPr>
          <p:cNvPr id="309" name="Google Shape;309;p6"/>
          <p:cNvSpPr txBox="1"/>
          <p:nvPr/>
        </p:nvSpPr>
        <p:spPr>
          <a:xfrm>
            <a:off x="2388264" y="4584013"/>
            <a:ext cx="3195300" cy="32139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chemeClr val="dk1"/>
              </a:buClr>
              <a:buSzPts val="2900"/>
              <a:buFont typeface="Arial"/>
              <a:buNone/>
            </a:pPr>
            <a:r>
              <a:rPr lang="en-US" sz="2900" b="0" i="0" u="none" strike="noStrike" cap="none">
                <a:solidFill>
                  <a:schemeClr val="lt1"/>
                </a:solidFill>
                <a:latin typeface="Calibri"/>
                <a:ea typeface="Calibri"/>
                <a:cs typeface="Calibri"/>
                <a:sym typeface="Calibri"/>
              </a:rPr>
              <a:t>To help our community understand what resources we need and strategize the best ways to use them to end homelessness</a:t>
            </a:r>
            <a:endParaRPr sz="1600" b="0" i="0" u="none" strike="noStrike" cap="none">
              <a:solidFill>
                <a:srgbClr val="000000"/>
              </a:solidFill>
              <a:latin typeface="Arial"/>
              <a:ea typeface="Arial"/>
              <a:cs typeface="Arial"/>
              <a:sym typeface="Arial"/>
            </a:endParaRPr>
          </a:p>
        </p:txBody>
      </p:sp>
      <p:grpSp>
        <p:nvGrpSpPr>
          <p:cNvPr id="310" name="Google Shape;310;p6"/>
          <p:cNvGrpSpPr/>
          <p:nvPr/>
        </p:nvGrpSpPr>
        <p:grpSpPr>
          <a:xfrm>
            <a:off x="7203602" y="2228813"/>
            <a:ext cx="3880784" cy="5829374"/>
            <a:chOff x="0" y="0"/>
            <a:chExt cx="860160" cy="953213"/>
          </a:xfrm>
        </p:grpSpPr>
        <p:sp>
          <p:nvSpPr>
            <p:cNvPr id="311" name="Google Shape;311;p6"/>
            <p:cNvSpPr/>
            <p:nvPr/>
          </p:nvSpPr>
          <p:spPr>
            <a:xfrm>
              <a:off x="0" y="0"/>
              <a:ext cx="860160" cy="953213"/>
            </a:xfrm>
            <a:custGeom>
              <a:avLst/>
              <a:gdLst/>
              <a:ahLst/>
              <a:cxnLst/>
              <a:rect l="l" t="t" r="r" b="b"/>
              <a:pathLst>
                <a:path w="860160" h="953213" extrusionOk="0">
                  <a:moveTo>
                    <a:pt x="0" y="0"/>
                  </a:moveTo>
                  <a:lnTo>
                    <a:pt x="860160" y="0"/>
                  </a:lnTo>
                  <a:lnTo>
                    <a:pt x="860160" y="953213"/>
                  </a:lnTo>
                  <a:lnTo>
                    <a:pt x="0" y="953213"/>
                  </a:lnTo>
                  <a:close/>
                </a:path>
              </a:pathLst>
            </a:custGeom>
            <a:solidFill>
              <a:srgbClr val="462D78"/>
            </a:solidFill>
            <a:ln>
              <a:noFill/>
            </a:ln>
          </p:spPr>
        </p:sp>
        <p:sp>
          <p:nvSpPr>
            <p:cNvPr id="312" name="Google Shape;312;p6"/>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3" name="Google Shape;313;p6"/>
          <p:cNvSpPr txBox="1"/>
          <p:nvPr/>
        </p:nvSpPr>
        <p:spPr>
          <a:xfrm>
            <a:off x="7546327" y="4150738"/>
            <a:ext cx="3195300" cy="4002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600"/>
              <a:buFont typeface="Arial"/>
              <a:buNone/>
            </a:pPr>
            <a:r>
              <a:rPr lang="en-US" sz="2600" b="1" i="0" u="none" strike="noStrike" cap="none">
                <a:solidFill>
                  <a:srgbClr val="E5E6EE"/>
                </a:solidFill>
                <a:latin typeface="Arial"/>
                <a:ea typeface="Arial"/>
                <a:cs typeface="Arial"/>
                <a:sym typeface="Arial"/>
              </a:rPr>
              <a:t>It is about data</a:t>
            </a:r>
            <a:endParaRPr sz="1600" b="1" i="0" u="none" strike="noStrike" cap="none">
              <a:solidFill>
                <a:srgbClr val="000000"/>
              </a:solidFill>
              <a:latin typeface="Arial"/>
              <a:ea typeface="Arial"/>
              <a:cs typeface="Arial"/>
              <a:sym typeface="Arial"/>
            </a:endParaRPr>
          </a:p>
        </p:txBody>
      </p:sp>
      <p:sp>
        <p:nvSpPr>
          <p:cNvPr id="314" name="Google Shape;314;p6"/>
          <p:cNvSpPr txBox="1"/>
          <p:nvPr/>
        </p:nvSpPr>
        <p:spPr>
          <a:xfrm>
            <a:off x="7546327" y="4762088"/>
            <a:ext cx="3195300" cy="24105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2900"/>
              <a:buFont typeface="Arial"/>
              <a:buNone/>
            </a:pPr>
            <a:r>
              <a:rPr lang="en-US" sz="2900" b="0" i="0" u="none" strike="noStrike" cap="none">
                <a:solidFill>
                  <a:schemeClr val="lt1"/>
                </a:solidFill>
                <a:latin typeface="Calibri"/>
                <a:ea typeface="Calibri"/>
                <a:cs typeface="Calibri"/>
                <a:sym typeface="Calibri"/>
              </a:rPr>
              <a:t>To measure and monitor trends and changes in homelessness on local and national level</a:t>
            </a:r>
            <a:endParaRPr sz="1600" b="0" i="0" u="none" strike="noStrike" cap="none">
              <a:solidFill>
                <a:srgbClr val="000000"/>
              </a:solidFill>
              <a:latin typeface="Arial"/>
              <a:ea typeface="Arial"/>
              <a:cs typeface="Arial"/>
              <a:sym typeface="Arial"/>
            </a:endParaRPr>
          </a:p>
        </p:txBody>
      </p:sp>
      <p:sp>
        <p:nvSpPr>
          <p:cNvPr id="315" name="Google Shape;315;p6" descr="This icon shows a downward trend arrow&#10;"/>
          <p:cNvSpPr/>
          <p:nvPr/>
        </p:nvSpPr>
        <p:spPr>
          <a:xfrm>
            <a:off x="8512501" y="2642950"/>
            <a:ext cx="1263000" cy="1251300"/>
          </a:xfrm>
          <a:prstGeom prst="ellipse">
            <a:avLst/>
          </a:prstGeom>
          <a:blipFill rotWithShape="1">
            <a:blip r:embed="rId4">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6" name="Google Shape;316;p6"/>
          <p:cNvGrpSpPr/>
          <p:nvPr/>
        </p:nvGrpSpPr>
        <p:grpSpPr>
          <a:xfrm>
            <a:off x="12484452" y="2228813"/>
            <a:ext cx="3880784" cy="5829374"/>
            <a:chOff x="0" y="0"/>
            <a:chExt cx="860160" cy="953213"/>
          </a:xfrm>
        </p:grpSpPr>
        <p:sp>
          <p:nvSpPr>
            <p:cNvPr id="317" name="Google Shape;317;p6"/>
            <p:cNvSpPr/>
            <p:nvPr/>
          </p:nvSpPr>
          <p:spPr>
            <a:xfrm>
              <a:off x="0" y="0"/>
              <a:ext cx="860160" cy="953213"/>
            </a:xfrm>
            <a:custGeom>
              <a:avLst/>
              <a:gdLst/>
              <a:ahLst/>
              <a:cxnLst/>
              <a:rect l="l" t="t" r="r" b="b"/>
              <a:pathLst>
                <a:path w="860160" h="953213" extrusionOk="0">
                  <a:moveTo>
                    <a:pt x="0" y="0"/>
                  </a:moveTo>
                  <a:lnTo>
                    <a:pt x="860160" y="0"/>
                  </a:lnTo>
                  <a:lnTo>
                    <a:pt x="860160" y="953213"/>
                  </a:lnTo>
                  <a:lnTo>
                    <a:pt x="0" y="953213"/>
                  </a:lnTo>
                  <a:close/>
                </a:path>
              </a:pathLst>
            </a:custGeom>
            <a:solidFill>
              <a:srgbClr val="462D78"/>
            </a:solidFill>
            <a:ln>
              <a:noFill/>
            </a:ln>
          </p:spPr>
        </p:sp>
        <p:sp>
          <p:nvSpPr>
            <p:cNvPr id="318" name="Google Shape;318;p6"/>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9" name="Google Shape;319;p6"/>
          <p:cNvSpPr txBox="1"/>
          <p:nvPr/>
        </p:nvSpPr>
        <p:spPr>
          <a:xfrm>
            <a:off x="12827177" y="4150738"/>
            <a:ext cx="3195300" cy="8802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600"/>
              <a:buFont typeface="Arial"/>
              <a:buNone/>
            </a:pPr>
            <a:r>
              <a:rPr lang="en-US" sz="2600" b="1" i="0" u="none" strike="noStrike" cap="none">
                <a:solidFill>
                  <a:srgbClr val="E5E6EE"/>
                </a:solidFill>
                <a:latin typeface="Arial"/>
                <a:ea typeface="Arial"/>
                <a:cs typeface="Arial"/>
                <a:sym typeface="Arial"/>
              </a:rPr>
              <a:t>It is about compliance </a:t>
            </a:r>
            <a:endParaRPr sz="1600" b="1" i="0" u="none" strike="noStrike" cap="none">
              <a:solidFill>
                <a:srgbClr val="000000"/>
              </a:solidFill>
              <a:latin typeface="Arial"/>
              <a:ea typeface="Arial"/>
              <a:cs typeface="Arial"/>
              <a:sym typeface="Arial"/>
            </a:endParaRPr>
          </a:p>
        </p:txBody>
      </p:sp>
      <p:sp>
        <p:nvSpPr>
          <p:cNvPr id="320" name="Google Shape;320;p6"/>
          <p:cNvSpPr txBox="1"/>
          <p:nvPr/>
        </p:nvSpPr>
        <p:spPr>
          <a:xfrm>
            <a:off x="12990952" y="5387413"/>
            <a:ext cx="3195300" cy="20088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2900"/>
              <a:buFont typeface="Arial"/>
              <a:buNone/>
            </a:pPr>
            <a:r>
              <a:rPr lang="en-US" sz="2900" b="0" i="0" u="none" strike="noStrike" cap="none">
                <a:solidFill>
                  <a:schemeClr val="lt1"/>
                </a:solidFill>
                <a:latin typeface="Calibri"/>
                <a:ea typeface="Calibri"/>
                <a:cs typeface="Calibri"/>
                <a:sym typeface="Calibri"/>
              </a:rPr>
              <a:t>To comply  with federal regulations and grant requirements</a:t>
            </a:r>
            <a:endParaRPr sz="1400" b="0" i="0" u="none" strike="noStrike" cap="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900"/>
              <a:buFont typeface="Arial"/>
              <a:buNone/>
            </a:pPr>
            <a:endParaRPr sz="2900" b="0" i="0" u="none" strike="noStrike" cap="none">
              <a:solidFill>
                <a:schemeClr val="lt1"/>
              </a:solidFill>
              <a:latin typeface="Calibri"/>
              <a:ea typeface="Calibri"/>
              <a:cs typeface="Calibri"/>
              <a:sym typeface="Calibri"/>
            </a:endParaRPr>
          </a:p>
        </p:txBody>
      </p:sp>
      <p:grpSp>
        <p:nvGrpSpPr>
          <p:cNvPr id="321" name="Google Shape;321;p6"/>
          <p:cNvGrpSpPr/>
          <p:nvPr/>
        </p:nvGrpSpPr>
        <p:grpSpPr>
          <a:xfrm>
            <a:off x="13957138" y="2542929"/>
            <a:ext cx="1262963" cy="1251327"/>
            <a:chOff x="-3282061" y="2257428"/>
            <a:chExt cx="1435511" cy="1456047"/>
          </a:xfrm>
        </p:grpSpPr>
        <p:sp>
          <p:nvSpPr>
            <p:cNvPr id="322" name="Google Shape;322;p6"/>
            <p:cNvSpPr/>
            <p:nvPr/>
          </p:nvSpPr>
          <p:spPr>
            <a:xfrm>
              <a:off x="-3282050" y="2277975"/>
              <a:ext cx="1435500" cy="14355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3" name="Google Shape;323;p6" descr="This icon is a dollar sign&#10;"/>
            <p:cNvSpPr/>
            <p:nvPr/>
          </p:nvSpPr>
          <p:spPr>
            <a:xfrm>
              <a:off x="-3282061" y="2257428"/>
              <a:ext cx="1435500" cy="1435500"/>
            </a:xfrm>
            <a:prstGeom prst="ellipse">
              <a:avLst/>
            </a:prstGeom>
            <a:blipFill rotWithShape="1">
              <a:blip r:embed="rId5">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4" name="Google Shape;324;p6"/>
          <p:cNvGrpSpPr/>
          <p:nvPr/>
        </p:nvGrpSpPr>
        <p:grpSpPr>
          <a:xfrm>
            <a:off x="3205262" y="2625449"/>
            <a:ext cx="1125602" cy="1108202"/>
            <a:chOff x="-3351102" y="4078611"/>
            <a:chExt cx="1125602" cy="1108202"/>
          </a:xfrm>
        </p:grpSpPr>
        <p:sp>
          <p:nvSpPr>
            <p:cNvPr id="325" name="Google Shape;325;p6"/>
            <p:cNvSpPr/>
            <p:nvPr/>
          </p:nvSpPr>
          <p:spPr>
            <a:xfrm>
              <a:off x="-3351100" y="4078613"/>
              <a:ext cx="1125600" cy="1108200"/>
            </a:xfrm>
            <a:prstGeom prst="ellipse">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6" name="Google Shape;326;p6" descr="This icon is a checkmark&#10;"/>
            <p:cNvSpPr/>
            <p:nvPr/>
          </p:nvSpPr>
          <p:spPr>
            <a:xfrm>
              <a:off x="-3351102" y="4078611"/>
              <a:ext cx="1125600" cy="1108200"/>
            </a:xfrm>
            <a:prstGeom prst="ellipse">
              <a:avLst/>
            </a:prstGeom>
            <a:blipFill rotWithShape="1">
              <a:blip r:embed="rId6">
                <a:alphaModFix/>
              </a:blip>
              <a:stretch>
                <a:fillRect t="-998" b="-987"/>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7" name="Google Shape;327;p6"/>
          <p:cNvGrpSpPr/>
          <p:nvPr/>
        </p:nvGrpSpPr>
        <p:grpSpPr>
          <a:xfrm>
            <a:off x="15289198" y="-152389"/>
            <a:ext cx="3227400" cy="3085741"/>
            <a:chOff x="15289198" y="-152389"/>
            <a:chExt cx="3227400" cy="3085741"/>
          </a:xfrm>
        </p:grpSpPr>
        <p:grpSp>
          <p:nvGrpSpPr>
            <p:cNvPr id="328" name="Google Shape;328;p6"/>
            <p:cNvGrpSpPr/>
            <p:nvPr/>
          </p:nvGrpSpPr>
          <p:grpSpPr>
            <a:xfrm>
              <a:off x="15289198" y="-152389"/>
              <a:ext cx="3227297" cy="3085741"/>
              <a:chOff x="0" y="0"/>
              <a:chExt cx="849982" cy="812700"/>
            </a:xfrm>
          </p:grpSpPr>
          <p:sp>
            <p:nvSpPr>
              <p:cNvPr id="329" name="Google Shape;329;p6"/>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330" name="Google Shape;330;p6"/>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1" name="Google Shape;331;p6"/>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335"/>
        <p:cNvGrpSpPr/>
        <p:nvPr/>
      </p:nvGrpSpPr>
      <p:grpSpPr>
        <a:xfrm>
          <a:off x="0" y="0"/>
          <a:ext cx="0" cy="0"/>
          <a:chOff x="0" y="0"/>
          <a:chExt cx="0" cy="0"/>
        </a:xfrm>
      </p:grpSpPr>
      <p:sp>
        <p:nvSpPr>
          <p:cNvPr id="336" name="Google Shape;336;p5"/>
          <p:cNvSpPr/>
          <p:nvPr/>
        </p:nvSpPr>
        <p:spPr>
          <a:xfrm>
            <a:off x="971400" y="4284264"/>
            <a:ext cx="6749546" cy="5203286"/>
          </a:xfrm>
          <a:custGeom>
            <a:avLst/>
            <a:gdLst/>
            <a:ahLst/>
            <a:cxnLst/>
            <a:rect l="l" t="t" r="r" b="b"/>
            <a:pathLst>
              <a:path w="6749546" h="5203286" extrusionOk="0">
                <a:moveTo>
                  <a:pt x="0" y="0"/>
                </a:moveTo>
                <a:lnTo>
                  <a:pt x="6749546" y="0"/>
                </a:lnTo>
                <a:lnTo>
                  <a:pt x="6749546" y="5203286"/>
                </a:lnTo>
                <a:lnTo>
                  <a:pt x="0" y="5203286"/>
                </a:lnTo>
                <a:lnTo>
                  <a:pt x="0" y="0"/>
                </a:lnTo>
                <a:close/>
              </a:path>
            </a:pathLst>
          </a:custGeom>
          <a:blipFill rotWithShape="1">
            <a:blip r:embed="rId3">
              <a:alphaModFix/>
            </a:blip>
            <a:stretch>
              <a:fillRect/>
            </a:stretch>
          </a:blipFill>
          <a:ln>
            <a:noFill/>
          </a:ln>
        </p:spPr>
      </p:sp>
      <p:sp>
        <p:nvSpPr>
          <p:cNvPr id="337" name="Google Shape;337;p5"/>
          <p:cNvSpPr txBox="1"/>
          <p:nvPr/>
        </p:nvSpPr>
        <p:spPr>
          <a:xfrm>
            <a:off x="598875" y="1440325"/>
            <a:ext cx="8397600" cy="2438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1" i="0" u="none" strike="noStrike" cap="none">
                <a:solidFill>
                  <a:srgbClr val="2D175F"/>
                </a:solidFill>
                <a:latin typeface="Arial"/>
                <a:ea typeface="Arial"/>
                <a:cs typeface="Arial"/>
                <a:sym typeface="Arial"/>
              </a:rPr>
              <a:t>Frequently Asked Questions</a:t>
            </a:r>
            <a:r>
              <a:rPr lang="en-US" sz="7200" b="0" i="0" u="none" strike="noStrike" cap="none">
                <a:solidFill>
                  <a:srgbClr val="2D175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338" name="Google Shape;338;p5"/>
          <p:cNvGrpSpPr/>
          <p:nvPr/>
        </p:nvGrpSpPr>
        <p:grpSpPr>
          <a:xfrm flipH="1">
            <a:off x="-2149033" y="-41299"/>
            <a:ext cx="3320981" cy="3085717"/>
            <a:chOff x="17259300" y="-209424"/>
            <a:chExt cx="3320981" cy="3085717"/>
          </a:xfrm>
        </p:grpSpPr>
        <p:grpSp>
          <p:nvGrpSpPr>
            <p:cNvPr id="339" name="Google Shape;339;p5"/>
            <p:cNvGrpSpPr/>
            <p:nvPr/>
          </p:nvGrpSpPr>
          <p:grpSpPr>
            <a:xfrm>
              <a:off x="17494177" y="-209424"/>
              <a:ext cx="3086104" cy="3085717"/>
              <a:chOff x="0" y="0"/>
              <a:chExt cx="812800" cy="812700"/>
            </a:xfrm>
          </p:grpSpPr>
          <p:sp>
            <p:nvSpPr>
              <p:cNvPr id="340" name="Google Shape;340;p5"/>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D175F"/>
              </a:solidFill>
              <a:ln>
                <a:noFill/>
              </a:ln>
            </p:spPr>
          </p:sp>
          <p:sp>
            <p:nvSpPr>
              <p:cNvPr id="341" name="Google Shape;341;p5"/>
              <p:cNvSpPr txBox="1"/>
              <p:nvPr/>
            </p:nvSpPr>
            <p:spPr>
              <a:xfrm flipH="1">
                <a:off x="10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2" name="Google Shape;342;p5"/>
            <p:cNvGrpSpPr/>
            <p:nvPr/>
          </p:nvGrpSpPr>
          <p:grpSpPr>
            <a:xfrm>
              <a:off x="17259300" y="568409"/>
              <a:ext cx="1409261" cy="1409259"/>
              <a:chOff x="0" y="0"/>
              <a:chExt cx="812800" cy="812800"/>
            </a:xfrm>
          </p:grpSpPr>
          <p:sp>
            <p:nvSpPr>
              <p:cNvPr id="343" name="Google Shape;343;p5"/>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344" name="Google Shape;344;p5"/>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345" name="Google Shape;345;p5"/>
          <p:cNvGrpSpPr/>
          <p:nvPr/>
        </p:nvGrpSpPr>
        <p:grpSpPr>
          <a:xfrm>
            <a:off x="15060598" y="-41289"/>
            <a:ext cx="3227400" cy="3085741"/>
            <a:chOff x="15289198" y="-152389"/>
            <a:chExt cx="3227400" cy="3085741"/>
          </a:xfrm>
        </p:grpSpPr>
        <p:grpSp>
          <p:nvGrpSpPr>
            <p:cNvPr id="346" name="Google Shape;346;p5"/>
            <p:cNvGrpSpPr/>
            <p:nvPr/>
          </p:nvGrpSpPr>
          <p:grpSpPr>
            <a:xfrm>
              <a:off x="15289198" y="-152389"/>
              <a:ext cx="3227297" cy="3085741"/>
              <a:chOff x="0" y="0"/>
              <a:chExt cx="849982" cy="812700"/>
            </a:xfrm>
          </p:grpSpPr>
          <p:sp>
            <p:nvSpPr>
              <p:cNvPr id="347" name="Google Shape;347;p5"/>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348" name="Google Shape;348;p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9" name="Google Shape;349;p5"/>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grpSp>
        <p:nvGrpSpPr>
          <p:cNvPr id="350" name="Google Shape;350;p5"/>
          <p:cNvGrpSpPr/>
          <p:nvPr/>
        </p:nvGrpSpPr>
        <p:grpSpPr>
          <a:xfrm>
            <a:off x="8767252" y="1440328"/>
            <a:ext cx="7833024" cy="9915341"/>
            <a:chOff x="9426327" y="1682553"/>
            <a:chExt cx="7833024" cy="9915341"/>
          </a:xfrm>
        </p:grpSpPr>
        <p:grpSp>
          <p:nvGrpSpPr>
            <p:cNvPr id="351" name="Google Shape;351;p5"/>
            <p:cNvGrpSpPr/>
            <p:nvPr/>
          </p:nvGrpSpPr>
          <p:grpSpPr>
            <a:xfrm>
              <a:off x="9426327" y="3075085"/>
              <a:ext cx="7833024" cy="3086120"/>
              <a:chOff x="0" y="0"/>
              <a:chExt cx="2063005" cy="812800"/>
            </a:xfrm>
          </p:grpSpPr>
          <p:sp>
            <p:nvSpPr>
              <p:cNvPr id="352" name="Google Shape;352;p5"/>
              <p:cNvSpPr/>
              <p:nvPr/>
            </p:nvSpPr>
            <p:spPr>
              <a:xfrm>
                <a:off x="0" y="0"/>
                <a:ext cx="2063005" cy="271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sp>
          <p:sp>
            <p:nvSpPr>
              <p:cNvPr id="353" name="Google Shape;353;p5"/>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4" name="Google Shape;354;p5"/>
            <p:cNvGrpSpPr/>
            <p:nvPr/>
          </p:nvGrpSpPr>
          <p:grpSpPr>
            <a:xfrm>
              <a:off x="9426327" y="4465987"/>
              <a:ext cx="7833024" cy="3086120"/>
              <a:chOff x="0" y="0"/>
              <a:chExt cx="2063005" cy="812800"/>
            </a:xfrm>
          </p:grpSpPr>
          <p:sp>
            <p:nvSpPr>
              <p:cNvPr id="355" name="Google Shape;355;p5"/>
              <p:cNvSpPr/>
              <p:nvPr/>
            </p:nvSpPr>
            <p:spPr>
              <a:xfrm>
                <a:off x="0" y="0"/>
                <a:ext cx="2063005" cy="271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sp>
          <p:sp>
            <p:nvSpPr>
              <p:cNvPr id="356" name="Google Shape;356;p5"/>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7" name="Google Shape;357;p5"/>
            <p:cNvGrpSpPr/>
            <p:nvPr/>
          </p:nvGrpSpPr>
          <p:grpSpPr>
            <a:xfrm>
              <a:off x="9426327" y="5856888"/>
              <a:ext cx="7833024" cy="3086120"/>
              <a:chOff x="0" y="0"/>
              <a:chExt cx="2063005" cy="812800"/>
            </a:xfrm>
          </p:grpSpPr>
          <p:sp>
            <p:nvSpPr>
              <p:cNvPr id="358" name="Google Shape;358;p5"/>
              <p:cNvSpPr/>
              <p:nvPr/>
            </p:nvSpPr>
            <p:spPr>
              <a:xfrm>
                <a:off x="0" y="0"/>
                <a:ext cx="2063005" cy="271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sp>
          <p:sp>
            <p:nvSpPr>
              <p:cNvPr id="359" name="Google Shape;359;p5"/>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60" name="Google Shape;360;p5"/>
            <p:cNvSpPr/>
            <p:nvPr/>
          </p:nvSpPr>
          <p:spPr>
            <a:xfrm>
              <a:off x="16170264" y="3300693"/>
              <a:ext cx="577735" cy="577735"/>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4">
                <a:alphaModFix/>
              </a:blip>
              <a:stretch>
                <a:fillRect/>
              </a:stretch>
            </a:blipFill>
            <a:ln>
              <a:noFill/>
            </a:ln>
          </p:spPr>
        </p:sp>
        <p:sp>
          <p:nvSpPr>
            <p:cNvPr id="361" name="Google Shape;361;p5"/>
            <p:cNvSpPr/>
            <p:nvPr/>
          </p:nvSpPr>
          <p:spPr>
            <a:xfrm>
              <a:off x="16170264" y="4692389"/>
              <a:ext cx="577735" cy="577735"/>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4">
                <a:alphaModFix/>
              </a:blip>
              <a:stretch>
                <a:fillRect/>
              </a:stretch>
            </a:blipFill>
            <a:ln>
              <a:noFill/>
            </a:ln>
          </p:spPr>
        </p:sp>
        <p:sp>
          <p:nvSpPr>
            <p:cNvPr id="362" name="Google Shape;362;p5"/>
            <p:cNvSpPr/>
            <p:nvPr/>
          </p:nvSpPr>
          <p:spPr>
            <a:xfrm>
              <a:off x="16170264" y="6092757"/>
              <a:ext cx="577735" cy="577735"/>
            </a:xfrm>
            <a:custGeom>
              <a:avLst/>
              <a:gdLst/>
              <a:ahLst/>
              <a:cxnLst/>
              <a:rect l="l" t="t" r="r" b="b"/>
              <a:pathLst>
                <a:path w="577735" h="577735" extrusionOk="0">
                  <a:moveTo>
                    <a:pt x="0" y="0"/>
                  </a:moveTo>
                  <a:lnTo>
                    <a:pt x="577736" y="0"/>
                  </a:lnTo>
                  <a:lnTo>
                    <a:pt x="577736" y="577735"/>
                  </a:lnTo>
                  <a:lnTo>
                    <a:pt x="0" y="577735"/>
                  </a:lnTo>
                  <a:lnTo>
                    <a:pt x="0" y="0"/>
                  </a:lnTo>
                  <a:close/>
                </a:path>
              </a:pathLst>
            </a:custGeom>
            <a:blipFill rotWithShape="1">
              <a:blip r:embed="rId4">
                <a:alphaModFix/>
              </a:blip>
              <a:stretch>
                <a:fillRect/>
              </a:stretch>
            </a:blipFill>
            <a:ln>
              <a:noFill/>
            </a:ln>
          </p:spPr>
        </p:sp>
        <p:grpSp>
          <p:nvGrpSpPr>
            <p:cNvPr id="363" name="Google Shape;363;p5"/>
            <p:cNvGrpSpPr/>
            <p:nvPr/>
          </p:nvGrpSpPr>
          <p:grpSpPr>
            <a:xfrm>
              <a:off x="9426327" y="1682553"/>
              <a:ext cx="7832973" cy="3086094"/>
              <a:chOff x="9426327" y="4044753"/>
              <a:chExt cx="7832973" cy="3086094"/>
            </a:xfrm>
          </p:grpSpPr>
          <p:grpSp>
            <p:nvGrpSpPr>
              <p:cNvPr id="364" name="Google Shape;364;p5"/>
              <p:cNvGrpSpPr/>
              <p:nvPr/>
            </p:nvGrpSpPr>
            <p:grpSpPr>
              <a:xfrm>
                <a:off x="9426327" y="4044753"/>
                <a:ext cx="7832973" cy="3086094"/>
                <a:chOff x="0" y="0"/>
                <a:chExt cx="2063005" cy="812800"/>
              </a:xfrm>
            </p:grpSpPr>
            <p:sp>
              <p:nvSpPr>
                <p:cNvPr id="365" name="Google Shape;365;p5"/>
                <p:cNvSpPr/>
                <p:nvPr/>
              </p:nvSpPr>
              <p:spPr>
                <a:xfrm>
                  <a:off x="0" y="0"/>
                  <a:ext cx="2063005" cy="271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sp>
            <p:sp>
              <p:nvSpPr>
                <p:cNvPr id="366" name="Google Shape;366;p5"/>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67" name="Google Shape;367;p5"/>
              <p:cNvSpPr/>
              <p:nvPr/>
            </p:nvSpPr>
            <p:spPr>
              <a:xfrm>
                <a:off x="16170264" y="4270361"/>
                <a:ext cx="577735" cy="577735"/>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4">
                  <a:alphaModFix/>
                </a:blip>
                <a:stretch>
                  <a:fillRect/>
                </a:stretch>
              </a:blipFill>
              <a:ln>
                <a:noFill/>
              </a:ln>
            </p:spPr>
          </p:sp>
          <p:sp>
            <p:nvSpPr>
              <p:cNvPr id="368" name="Google Shape;368;p5"/>
              <p:cNvSpPr txBox="1"/>
              <p:nvPr/>
            </p:nvSpPr>
            <p:spPr>
              <a:xfrm>
                <a:off x="10068245" y="4378310"/>
                <a:ext cx="5665200" cy="3693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400" b="0" i="0" u="none" strike="noStrike" cap="none">
                    <a:solidFill>
                      <a:srgbClr val="E5E6EE"/>
                    </a:solidFill>
                    <a:latin typeface="Arial"/>
                    <a:ea typeface="Arial"/>
                    <a:cs typeface="Arial"/>
                    <a:sym typeface="Arial"/>
                  </a:rPr>
                  <a:t>Why in the winter? </a:t>
                </a:r>
                <a:endParaRPr sz="1400" b="0" i="0" u="none" strike="noStrike" cap="none">
                  <a:solidFill>
                    <a:srgbClr val="000000"/>
                  </a:solidFill>
                  <a:latin typeface="Arial"/>
                  <a:ea typeface="Arial"/>
                  <a:cs typeface="Arial"/>
                  <a:sym typeface="Arial"/>
                </a:endParaRPr>
              </a:p>
            </p:txBody>
          </p:sp>
        </p:grpSp>
        <p:sp>
          <p:nvSpPr>
            <p:cNvPr id="369" name="Google Shape;369;p5"/>
            <p:cNvSpPr txBox="1"/>
            <p:nvPr/>
          </p:nvSpPr>
          <p:spPr>
            <a:xfrm>
              <a:off x="10068245" y="3408642"/>
              <a:ext cx="5665200" cy="3693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400" b="0" i="0" u="none" strike="noStrike" cap="none">
                  <a:solidFill>
                    <a:srgbClr val="E5E6EE"/>
                  </a:solidFill>
                  <a:latin typeface="Arial"/>
                  <a:ea typeface="Arial"/>
                  <a:cs typeface="Arial"/>
                  <a:sym typeface="Arial"/>
                </a:rPr>
                <a:t>Does it have to be at night?</a:t>
              </a:r>
              <a:endParaRPr sz="1400" b="0" i="0" u="none" strike="noStrike" cap="none">
                <a:solidFill>
                  <a:srgbClr val="000000"/>
                </a:solidFill>
                <a:latin typeface="Arial"/>
                <a:ea typeface="Arial"/>
                <a:cs typeface="Arial"/>
                <a:sym typeface="Arial"/>
              </a:endParaRPr>
            </a:p>
          </p:txBody>
        </p:sp>
        <p:sp>
          <p:nvSpPr>
            <p:cNvPr id="370" name="Google Shape;370;p5"/>
            <p:cNvSpPr txBox="1"/>
            <p:nvPr/>
          </p:nvSpPr>
          <p:spPr>
            <a:xfrm>
              <a:off x="10068245" y="4623754"/>
              <a:ext cx="5665200" cy="8127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400" b="0" i="0" u="none" strike="noStrike" cap="none">
                  <a:solidFill>
                    <a:srgbClr val="E5E6EE"/>
                  </a:solidFill>
                  <a:latin typeface="Arial"/>
                  <a:ea typeface="Arial"/>
                  <a:cs typeface="Arial"/>
                  <a:sym typeface="Arial"/>
                </a:rPr>
                <a:t>How do we conduct an unsheltered PIT Count? </a:t>
              </a:r>
              <a:endParaRPr sz="1400" b="0" i="0" u="none" strike="noStrike" cap="none">
                <a:solidFill>
                  <a:srgbClr val="000000"/>
                </a:solidFill>
                <a:latin typeface="Arial"/>
                <a:ea typeface="Arial"/>
                <a:cs typeface="Arial"/>
                <a:sym typeface="Arial"/>
              </a:endParaRPr>
            </a:p>
          </p:txBody>
        </p:sp>
        <p:sp>
          <p:nvSpPr>
            <p:cNvPr id="371" name="Google Shape;371;p5"/>
            <p:cNvSpPr txBox="1"/>
            <p:nvPr/>
          </p:nvSpPr>
          <p:spPr>
            <a:xfrm>
              <a:off x="10068245" y="6200705"/>
              <a:ext cx="5665200" cy="3693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400" b="0" i="0" u="none" strike="noStrike" cap="none">
                  <a:solidFill>
                    <a:srgbClr val="E5E6EE"/>
                  </a:solidFill>
                  <a:latin typeface="Arial"/>
                  <a:ea typeface="Arial"/>
                  <a:cs typeface="Arial"/>
                  <a:sym typeface="Arial"/>
                </a:rPr>
                <a:t>When do we count?</a:t>
              </a:r>
              <a:endParaRPr sz="1400" b="0" i="0" u="none" strike="noStrike" cap="none">
                <a:solidFill>
                  <a:srgbClr val="000000"/>
                </a:solidFill>
                <a:latin typeface="Arial"/>
                <a:ea typeface="Arial"/>
                <a:cs typeface="Arial"/>
                <a:sym typeface="Arial"/>
              </a:endParaRPr>
            </a:p>
          </p:txBody>
        </p:sp>
        <p:grpSp>
          <p:nvGrpSpPr>
            <p:cNvPr id="372" name="Google Shape;372;p5"/>
            <p:cNvGrpSpPr/>
            <p:nvPr/>
          </p:nvGrpSpPr>
          <p:grpSpPr>
            <a:xfrm>
              <a:off x="9426327" y="7201253"/>
              <a:ext cx="7833024" cy="3085741"/>
              <a:chOff x="9426327" y="4044753"/>
              <a:chExt cx="7833024" cy="3085741"/>
            </a:xfrm>
          </p:grpSpPr>
          <p:grpSp>
            <p:nvGrpSpPr>
              <p:cNvPr id="373" name="Google Shape;373;p5"/>
              <p:cNvGrpSpPr/>
              <p:nvPr/>
            </p:nvGrpSpPr>
            <p:grpSpPr>
              <a:xfrm>
                <a:off x="9426327" y="4044753"/>
                <a:ext cx="7833024" cy="3085741"/>
                <a:chOff x="0" y="0"/>
                <a:chExt cx="2063005" cy="812700"/>
              </a:xfrm>
            </p:grpSpPr>
            <p:sp>
              <p:nvSpPr>
                <p:cNvPr id="374" name="Google Shape;374;p5"/>
                <p:cNvSpPr/>
                <p:nvPr/>
              </p:nvSpPr>
              <p:spPr>
                <a:xfrm>
                  <a:off x="0" y="0"/>
                  <a:ext cx="2063005" cy="271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sp>
            <p:sp>
              <p:nvSpPr>
                <p:cNvPr id="375" name="Google Shape;375;p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76" name="Google Shape;376;p5"/>
              <p:cNvSpPr/>
              <p:nvPr/>
            </p:nvSpPr>
            <p:spPr>
              <a:xfrm>
                <a:off x="16170264" y="4270361"/>
                <a:ext cx="577735" cy="577735"/>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4">
                  <a:alphaModFix/>
                </a:blip>
                <a:stretch>
                  <a:fillRect/>
                </a:stretch>
              </a:blipFill>
              <a:ln>
                <a:noFill/>
              </a:ln>
            </p:spPr>
          </p:sp>
          <p:sp>
            <p:nvSpPr>
              <p:cNvPr id="377" name="Google Shape;377;p5"/>
              <p:cNvSpPr txBox="1"/>
              <p:nvPr/>
            </p:nvSpPr>
            <p:spPr>
              <a:xfrm>
                <a:off x="10068245" y="4378310"/>
                <a:ext cx="5665200" cy="3693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400" b="0" i="0" u="none" strike="noStrike" cap="none">
                    <a:solidFill>
                      <a:srgbClr val="E5E6EE"/>
                    </a:solidFill>
                    <a:latin typeface="Arial"/>
                    <a:ea typeface="Arial"/>
                    <a:cs typeface="Arial"/>
                    <a:sym typeface="Arial"/>
                  </a:rPr>
                  <a:t>Who do we count?</a:t>
                </a:r>
                <a:endParaRPr sz="1400" b="0" i="0" u="none" strike="noStrike" cap="none">
                  <a:solidFill>
                    <a:srgbClr val="000000"/>
                  </a:solidFill>
                  <a:latin typeface="Arial"/>
                  <a:ea typeface="Arial"/>
                  <a:cs typeface="Arial"/>
                  <a:sym typeface="Arial"/>
                </a:endParaRPr>
              </a:p>
            </p:txBody>
          </p:sp>
        </p:grpSp>
        <p:grpSp>
          <p:nvGrpSpPr>
            <p:cNvPr id="378" name="Google Shape;378;p5"/>
            <p:cNvGrpSpPr/>
            <p:nvPr/>
          </p:nvGrpSpPr>
          <p:grpSpPr>
            <a:xfrm>
              <a:off x="9426327" y="8512153"/>
              <a:ext cx="7833024" cy="3085741"/>
              <a:chOff x="9426327" y="4044753"/>
              <a:chExt cx="7833024" cy="3085741"/>
            </a:xfrm>
          </p:grpSpPr>
          <p:grpSp>
            <p:nvGrpSpPr>
              <p:cNvPr id="379" name="Google Shape;379;p5"/>
              <p:cNvGrpSpPr/>
              <p:nvPr/>
            </p:nvGrpSpPr>
            <p:grpSpPr>
              <a:xfrm>
                <a:off x="9426327" y="4044753"/>
                <a:ext cx="7833024" cy="3085741"/>
                <a:chOff x="0" y="0"/>
                <a:chExt cx="2063005" cy="812700"/>
              </a:xfrm>
            </p:grpSpPr>
            <p:sp>
              <p:nvSpPr>
                <p:cNvPr id="380" name="Google Shape;380;p5"/>
                <p:cNvSpPr/>
                <p:nvPr/>
              </p:nvSpPr>
              <p:spPr>
                <a:xfrm>
                  <a:off x="0" y="0"/>
                  <a:ext cx="2063005" cy="271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sp>
            <p:sp>
              <p:nvSpPr>
                <p:cNvPr id="381" name="Google Shape;381;p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82" name="Google Shape;382;p5"/>
              <p:cNvSpPr/>
              <p:nvPr/>
            </p:nvSpPr>
            <p:spPr>
              <a:xfrm>
                <a:off x="16170264" y="4270361"/>
                <a:ext cx="577735" cy="577735"/>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4">
                  <a:alphaModFix/>
                </a:blip>
                <a:stretch>
                  <a:fillRect/>
                </a:stretch>
              </a:blipFill>
              <a:ln>
                <a:noFill/>
              </a:ln>
            </p:spPr>
          </p:sp>
          <p:sp>
            <p:nvSpPr>
              <p:cNvPr id="383" name="Google Shape;383;p5"/>
              <p:cNvSpPr txBox="1"/>
              <p:nvPr/>
            </p:nvSpPr>
            <p:spPr>
              <a:xfrm>
                <a:off x="10068245" y="4378310"/>
                <a:ext cx="5665200" cy="3693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400" b="0" i="0" u="none" strike="noStrike" cap="none">
                    <a:solidFill>
                      <a:srgbClr val="E5E6EE"/>
                    </a:solidFill>
                    <a:latin typeface="Arial"/>
                    <a:ea typeface="Arial"/>
                    <a:cs typeface="Arial"/>
                    <a:sym typeface="Arial"/>
                  </a:rPr>
                  <a:t>Who do we NOT count?</a:t>
                </a: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387"/>
        <p:cNvGrpSpPr/>
        <p:nvPr/>
      </p:nvGrpSpPr>
      <p:grpSpPr>
        <a:xfrm>
          <a:off x="0" y="0"/>
          <a:ext cx="0" cy="0"/>
          <a:chOff x="0" y="0"/>
          <a:chExt cx="0" cy="0"/>
        </a:xfrm>
      </p:grpSpPr>
      <p:sp>
        <p:nvSpPr>
          <p:cNvPr id="388" name="Google Shape;388;g28b30182ee5_0_61"/>
          <p:cNvSpPr txBox="1"/>
          <p:nvPr/>
        </p:nvSpPr>
        <p:spPr>
          <a:xfrm>
            <a:off x="598875" y="1719300"/>
            <a:ext cx="6224400" cy="4029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100"/>
              <a:buFont typeface="Arial"/>
              <a:buNone/>
            </a:pPr>
            <a:r>
              <a:rPr lang="en-US" sz="4100" b="1" i="0" u="none" strike="noStrike" cap="none">
                <a:solidFill>
                  <a:srgbClr val="2D175F"/>
                </a:solidFill>
                <a:latin typeface="Arial"/>
                <a:ea typeface="Arial"/>
                <a:cs typeface="Arial"/>
                <a:sym typeface="Arial"/>
              </a:rPr>
              <a:t>FAQ: Why does the Point In Time Count take place </a:t>
            </a:r>
            <a:endParaRPr sz="4100" b="1" i="0" u="none" strike="noStrike" cap="none">
              <a:solidFill>
                <a:srgbClr val="2D175F"/>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100"/>
              <a:buFont typeface="Arial"/>
              <a:buNone/>
            </a:pPr>
            <a:r>
              <a:rPr lang="en-US" sz="4100" b="1" i="0" u="none" strike="noStrike" cap="none">
                <a:solidFill>
                  <a:srgbClr val="2D175F"/>
                </a:solidFill>
                <a:latin typeface="Arial"/>
                <a:ea typeface="Arial"/>
                <a:cs typeface="Arial"/>
                <a:sym typeface="Arial"/>
              </a:rPr>
              <a:t>during the winter months?</a:t>
            </a:r>
            <a:endParaRPr sz="4100" b="1" i="0" u="none" strike="noStrike" cap="none">
              <a:solidFill>
                <a:srgbClr val="2D175F"/>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6500"/>
              <a:buFont typeface="Arial"/>
              <a:buNone/>
            </a:pPr>
            <a:r>
              <a:rPr lang="en-US" sz="6500" b="0" i="0" u="none" strike="noStrike" cap="none">
                <a:solidFill>
                  <a:srgbClr val="2D175F"/>
                </a:solidFill>
                <a:latin typeface="Arial"/>
                <a:ea typeface="Arial"/>
                <a:cs typeface="Arial"/>
                <a:sym typeface="Arial"/>
              </a:rPr>
              <a:t> </a:t>
            </a:r>
            <a:endParaRPr sz="700" b="0" i="0" u="none" strike="noStrike" cap="none">
              <a:solidFill>
                <a:srgbClr val="000000"/>
              </a:solidFill>
              <a:latin typeface="Arial"/>
              <a:ea typeface="Arial"/>
              <a:cs typeface="Arial"/>
              <a:sym typeface="Arial"/>
            </a:endParaRPr>
          </a:p>
        </p:txBody>
      </p:sp>
      <p:grpSp>
        <p:nvGrpSpPr>
          <p:cNvPr id="389" name="Google Shape;389;g28b30182ee5_0_61"/>
          <p:cNvGrpSpPr/>
          <p:nvPr/>
        </p:nvGrpSpPr>
        <p:grpSpPr>
          <a:xfrm flipH="1">
            <a:off x="-2149050" y="-41299"/>
            <a:ext cx="3320997" cy="3085741"/>
            <a:chOff x="17259300" y="-209424"/>
            <a:chExt cx="3320997" cy="3085741"/>
          </a:xfrm>
        </p:grpSpPr>
        <p:grpSp>
          <p:nvGrpSpPr>
            <p:cNvPr id="390" name="Google Shape;390;g28b30182ee5_0_61"/>
            <p:cNvGrpSpPr/>
            <p:nvPr/>
          </p:nvGrpSpPr>
          <p:grpSpPr>
            <a:xfrm>
              <a:off x="17494177" y="-209424"/>
              <a:ext cx="3086120" cy="3085741"/>
              <a:chOff x="0" y="0"/>
              <a:chExt cx="812800" cy="812700"/>
            </a:xfrm>
          </p:grpSpPr>
          <p:sp>
            <p:nvSpPr>
              <p:cNvPr id="391" name="Google Shape;391;g28b30182ee5_0_6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D175F"/>
              </a:solidFill>
              <a:ln>
                <a:noFill/>
              </a:ln>
            </p:spPr>
          </p:sp>
          <p:sp>
            <p:nvSpPr>
              <p:cNvPr id="392" name="Google Shape;392;g28b30182ee5_0_61"/>
              <p:cNvSpPr txBox="1"/>
              <p:nvPr/>
            </p:nvSpPr>
            <p:spPr>
              <a:xfrm flipH="1">
                <a:off x="10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3" name="Google Shape;393;g28b30182ee5_0_61"/>
            <p:cNvGrpSpPr/>
            <p:nvPr/>
          </p:nvGrpSpPr>
          <p:grpSpPr>
            <a:xfrm>
              <a:off x="17259300" y="568409"/>
              <a:ext cx="1409059" cy="1409059"/>
              <a:chOff x="0" y="0"/>
              <a:chExt cx="812700" cy="812700"/>
            </a:xfrm>
          </p:grpSpPr>
          <p:sp>
            <p:nvSpPr>
              <p:cNvPr id="394" name="Google Shape;394;g28b30182ee5_0_6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395" name="Google Shape;395;g28b30182ee5_0_6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396" name="Google Shape;396;g28b30182ee5_0_61"/>
          <p:cNvGrpSpPr/>
          <p:nvPr/>
        </p:nvGrpSpPr>
        <p:grpSpPr>
          <a:xfrm>
            <a:off x="15060598" y="-41289"/>
            <a:ext cx="3227400" cy="3085741"/>
            <a:chOff x="15289198" y="-152389"/>
            <a:chExt cx="3227400" cy="3085741"/>
          </a:xfrm>
        </p:grpSpPr>
        <p:grpSp>
          <p:nvGrpSpPr>
            <p:cNvPr id="397" name="Google Shape;397;g28b30182ee5_0_61"/>
            <p:cNvGrpSpPr/>
            <p:nvPr/>
          </p:nvGrpSpPr>
          <p:grpSpPr>
            <a:xfrm>
              <a:off x="15289198" y="-152389"/>
              <a:ext cx="3227297" cy="3085741"/>
              <a:chOff x="0" y="0"/>
              <a:chExt cx="849982" cy="812700"/>
            </a:xfrm>
          </p:grpSpPr>
          <p:sp>
            <p:nvSpPr>
              <p:cNvPr id="398" name="Google Shape;398;g28b30182ee5_0_6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399" name="Google Shape;399;g28b30182ee5_0_6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00" name="Google Shape;400;g28b30182ee5_0_61"/>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grpSp>
        <p:nvGrpSpPr>
          <p:cNvPr id="401" name="Google Shape;401;g28b30182ee5_0_61"/>
          <p:cNvGrpSpPr/>
          <p:nvPr/>
        </p:nvGrpSpPr>
        <p:grpSpPr>
          <a:xfrm>
            <a:off x="7148073" y="1440325"/>
            <a:ext cx="10856564" cy="8388224"/>
            <a:chOff x="0" y="0"/>
            <a:chExt cx="2063005" cy="813001"/>
          </a:xfrm>
        </p:grpSpPr>
        <p:sp>
          <p:nvSpPr>
            <p:cNvPr id="402" name="Google Shape;402;g28b30182ee5_0_61"/>
            <p:cNvSpPr/>
            <p:nvPr/>
          </p:nvSpPr>
          <p:spPr>
            <a:xfrm>
              <a:off x="0" y="1"/>
              <a:ext cx="2063005" cy="813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sp>
        <p:sp>
          <p:nvSpPr>
            <p:cNvPr id="403" name="Google Shape;403;g28b30182ee5_0_6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04" name="Google Shape;404;g28b30182ee5_0_61"/>
          <p:cNvSpPr/>
          <p:nvPr/>
        </p:nvSpPr>
        <p:spPr>
          <a:xfrm>
            <a:off x="3361710" y="410002"/>
            <a:ext cx="980705" cy="915710"/>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3">
              <a:alphaModFix/>
            </a:blip>
            <a:stretch>
              <a:fillRect/>
            </a:stretch>
          </a:blipFill>
          <a:ln>
            <a:noFill/>
          </a:ln>
        </p:spPr>
      </p:sp>
      <p:sp>
        <p:nvSpPr>
          <p:cNvPr id="405" name="Google Shape;405;g28b30182ee5_0_61"/>
          <p:cNvSpPr txBox="1"/>
          <p:nvPr/>
        </p:nvSpPr>
        <p:spPr>
          <a:xfrm>
            <a:off x="7460600" y="1719300"/>
            <a:ext cx="10231500" cy="8844600"/>
          </a:xfrm>
          <a:prstGeom prst="rect">
            <a:avLst/>
          </a:prstGeom>
          <a:noFill/>
          <a:ln>
            <a:noFill/>
          </a:ln>
        </p:spPr>
        <p:txBody>
          <a:bodyPr spcFirstLastPara="1" wrap="square" lIns="0" tIns="0" rIns="0" bIns="0" anchor="t" anchorCtr="0">
            <a:spAutoFit/>
          </a:bodyPr>
          <a:lstStyle/>
          <a:p>
            <a:pPr marL="457200" marR="0" lvl="0" indent="-412750" algn="l" rtl="0">
              <a:lnSpc>
                <a:spcPct val="119958"/>
              </a:lnSpc>
              <a:spcBef>
                <a:spcPts val="0"/>
              </a:spcBef>
              <a:spcAft>
                <a:spcPts val="0"/>
              </a:spcAft>
              <a:buClr>
                <a:srgbClr val="E5E6EE"/>
              </a:buClr>
              <a:buSzPts val="2900"/>
              <a:buFont typeface="Arial"/>
              <a:buChar char="●"/>
            </a:pPr>
            <a:r>
              <a:rPr lang="en-US" sz="2900" b="0" i="0" u="none" strike="noStrike" cap="none">
                <a:solidFill>
                  <a:srgbClr val="E5E6EE"/>
                </a:solidFill>
                <a:latin typeface="Arial"/>
                <a:ea typeface="Arial"/>
                <a:cs typeface="Arial"/>
                <a:sym typeface="Arial"/>
              </a:rPr>
              <a:t>Same timeframe for every community ensures consistency across the U.S.</a:t>
            </a:r>
            <a:endParaRPr sz="2900" b="0" i="0" u="none" strike="noStrike" cap="none">
              <a:solidFill>
                <a:srgbClr val="E5E6EE"/>
              </a:solidFill>
              <a:latin typeface="Arial"/>
              <a:ea typeface="Arial"/>
              <a:cs typeface="Arial"/>
              <a:sym typeface="Arial"/>
            </a:endParaRPr>
          </a:p>
          <a:p>
            <a:pPr marL="457200" marR="0" lvl="0" indent="-412750" algn="l" rtl="0">
              <a:lnSpc>
                <a:spcPct val="119958"/>
              </a:lnSpc>
              <a:spcBef>
                <a:spcPts val="0"/>
              </a:spcBef>
              <a:spcAft>
                <a:spcPts val="0"/>
              </a:spcAft>
              <a:buClr>
                <a:srgbClr val="E5E6EE"/>
              </a:buClr>
              <a:buSzPts val="2900"/>
              <a:buFont typeface="Arial"/>
              <a:buChar char="●"/>
            </a:pPr>
            <a:r>
              <a:rPr lang="en-US" sz="2900" b="0" i="0" u="none" strike="noStrike" cap="none">
                <a:solidFill>
                  <a:srgbClr val="E5E6EE"/>
                </a:solidFill>
                <a:latin typeface="Arial"/>
                <a:ea typeface="Arial"/>
                <a:cs typeface="Arial"/>
                <a:sym typeface="Arial"/>
              </a:rPr>
              <a:t>Same timeframe year after year ensures that trends are monitored appropriately</a:t>
            </a:r>
            <a:endParaRPr sz="2900" b="0" i="0" u="none" strike="noStrike" cap="none">
              <a:solidFill>
                <a:srgbClr val="E5E6EE"/>
              </a:solidFill>
              <a:latin typeface="Arial"/>
              <a:ea typeface="Arial"/>
              <a:cs typeface="Arial"/>
              <a:sym typeface="Arial"/>
            </a:endParaRPr>
          </a:p>
          <a:p>
            <a:pPr marL="457200" marR="0" lvl="0" indent="-412750" algn="l" rtl="0">
              <a:lnSpc>
                <a:spcPct val="119958"/>
              </a:lnSpc>
              <a:spcBef>
                <a:spcPts val="0"/>
              </a:spcBef>
              <a:spcAft>
                <a:spcPts val="0"/>
              </a:spcAft>
              <a:buClr>
                <a:srgbClr val="E5E6EE"/>
              </a:buClr>
              <a:buSzPts val="2900"/>
              <a:buFont typeface="Arial"/>
              <a:buChar char="●"/>
            </a:pPr>
            <a:r>
              <a:rPr lang="en-US" sz="2900" b="0" i="0" u="none" strike="noStrike" cap="none">
                <a:solidFill>
                  <a:srgbClr val="E5E6EE"/>
                </a:solidFill>
                <a:latin typeface="Arial"/>
                <a:ea typeface="Arial"/>
                <a:cs typeface="Arial"/>
                <a:sym typeface="Arial"/>
              </a:rPr>
              <a:t>Set for a night in winter because then each CoC is likely maximizing its resources to serve people's needs. Thus, this timing can provide a more precise picture of who is unable to access emergency shelter or other crisis response assistance.</a:t>
            </a:r>
            <a:endParaRPr sz="2900" b="0" i="0" u="none" strike="noStrike" cap="none">
              <a:solidFill>
                <a:srgbClr val="E5E6EE"/>
              </a:solidFill>
              <a:latin typeface="Arial"/>
              <a:ea typeface="Arial"/>
              <a:cs typeface="Arial"/>
              <a:sym typeface="Arial"/>
            </a:endParaRPr>
          </a:p>
          <a:p>
            <a:pPr marL="457200" marR="0" lvl="0" indent="-412750" algn="l" rtl="0">
              <a:lnSpc>
                <a:spcPct val="119958"/>
              </a:lnSpc>
              <a:spcBef>
                <a:spcPts val="0"/>
              </a:spcBef>
              <a:spcAft>
                <a:spcPts val="0"/>
              </a:spcAft>
              <a:buClr>
                <a:srgbClr val="E5E6EE"/>
              </a:buClr>
              <a:buSzPts val="2900"/>
              <a:buFont typeface="Arial"/>
              <a:buChar char="●"/>
            </a:pPr>
            <a:r>
              <a:rPr lang="en-US" sz="2900" b="0" i="0" u="none" strike="noStrike" cap="none">
                <a:solidFill>
                  <a:srgbClr val="E5E6EE"/>
                </a:solidFill>
                <a:latin typeface="Arial"/>
                <a:ea typeface="Arial"/>
                <a:cs typeface="Arial"/>
                <a:sym typeface="Arial"/>
              </a:rPr>
              <a:t>End of the month to ensure that people who can only pay for temporary housing for part of the month are generally included in the count. For example, some people can afford to stay in a motel, but only for the first few weeks after receiving their public benefits payment at the beginning of the month</a:t>
            </a:r>
            <a:endParaRPr sz="2900" b="0"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chemeClr val="dk1"/>
              </a:buClr>
              <a:buSzPts val="1100"/>
              <a:buFont typeface="Arial"/>
              <a:buNone/>
            </a:pPr>
            <a:endParaRPr sz="2400" b="0"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2400"/>
              <a:buFont typeface="Arial"/>
              <a:buNone/>
            </a:pPr>
            <a:endParaRPr sz="2400" b="0" i="0" u="none" strike="noStrike" cap="none">
              <a:solidFill>
                <a:srgbClr val="E5E6EE"/>
              </a:solidFill>
              <a:latin typeface="Arial"/>
              <a:ea typeface="Arial"/>
              <a:cs typeface="Arial"/>
              <a:sym typeface="Arial"/>
            </a:endParaRPr>
          </a:p>
        </p:txBody>
      </p:sp>
      <p:sp>
        <p:nvSpPr>
          <p:cNvPr id="406" name="Google Shape;406;g28b30182ee5_0_61"/>
          <p:cNvSpPr/>
          <p:nvPr/>
        </p:nvSpPr>
        <p:spPr>
          <a:xfrm>
            <a:off x="1666071" y="5002722"/>
            <a:ext cx="4090008" cy="5284278"/>
          </a:xfrm>
          <a:custGeom>
            <a:avLst/>
            <a:gdLst/>
            <a:ahLst/>
            <a:cxnLst/>
            <a:rect l="l" t="t" r="r" b="b"/>
            <a:pathLst>
              <a:path w="4482200" h="5392120" extrusionOk="0">
                <a:moveTo>
                  <a:pt x="0" y="0"/>
                </a:moveTo>
                <a:lnTo>
                  <a:pt x="4482200" y="0"/>
                </a:lnTo>
                <a:lnTo>
                  <a:pt x="4482200" y="5392120"/>
                </a:lnTo>
                <a:lnTo>
                  <a:pt x="0" y="5392120"/>
                </a:lnTo>
                <a:lnTo>
                  <a:pt x="0" y="0"/>
                </a:lnTo>
                <a:close/>
              </a:path>
            </a:pathLst>
          </a:custGeom>
          <a:blipFill rotWithShape="1">
            <a:blip r:embed="rId4">
              <a:alphaModFix/>
            </a:blip>
            <a:stretch>
              <a:fillRect/>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410"/>
        <p:cNvGrpSpPr/>
        <p:nvPr/>
      </p:nvGrpSpPr>
      <p:grpSpPr>
        <a:xfrm>
          <a:off x="0" y="0"/>
          <a:ext cx="0" cy="0"/>
          <a:chOff x="0" y="0"/>
          <a:chExt cx="0" cy="0"/>
        </a:xfrm>
      </p:grpSpPr>
      <p:sp>
        <p:nvSpPr>
          <p:cNvPr id="411" name="Google Shape;411;g28b30182ee5_0_115"/>
          <p:cNvSpPr txBox="1"/>
          <p:nvPr/>
        </p:nvSpPr>
        <p:spPr>
          <a:xfrm>
            <a:off x="598875" y="1719300"/>
            <a:ext cx="7133700" cy="3657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600"/>
              <a:buFont typeface="Arial"/>
              <a:buNone/>
            </a:pPr>
            <a:r>
              <a:rPr lang="en-US" sz="4600" b="1" i="0" u="none" strike="noStrike" cap="none">
                <a:solidFill>
                  <a:srgbClr val="2D175F"/>
                </a:solidFill>
                <a:latin typeface="Arial"/>
                <a:ea typeface="Arial"/>
                <a:cs typeface="Arial"/>
                <a:sym typeface="Arial"/>
              </a:rPr>
              <a:t>FAQ: Why do we have to do the PIT count at night?</a:t>
            </a:r>
            <a:endParaRPr sz="4600" b="1" i="0" u="none" strike="noStrike" cap="none">
              <a:solidFill>
                <a:srgbClr val="2D175F"/>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2D175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412" name="Google Shape;412;g28b30182ee5_0_115"/>
          <p:cNvGrpSpPr/>
          <p:nvPr/>
        </p:nvGrpSpPr>
        <p:grpSpPr>
          <a:xfrm flipH="1">
            <a:off x="-2149050" y="-41299"/>
            <a:ext cx="3320997" cy="3085741"/>
            <a:chOff x="17259300" y="-209424"/>
            <a:chExt cx="3320997" cy="3085741"/>
          </a:xfrm>
        </p:grpSpPr>
        <p:grpSp>
          <p:nvGrpSpPr>
            <p:cNvPr id="413" name="Google Shape;413;g28b30182ee5_0_115"/>
            <p:cNvGrpSpPr/>
            <p:nvPr/>
          </p:nvGrpSpPr>
          <p:grpSpPr>
            <a:xfrm>
              <a:off x="17494177" y="-209424"/>
              <a:ext cx="3086120" cy="3085741"/>
              <a:chOff x="0" y="0"/>
              <a:chExt cx="812800" cy="812700"/>
            </a:xfrm>
          </p:grpSpPr>
          <p:sp>
            <p:nvSpPr>
              <p:cNvPr id="414" name="Google Shape;414;g28b30182ee5_0_115"/>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D175F"/>
              </a:solidFill>
              <a:ln>
                <a:noFill/>
              </a:ln>
            </p:spPr>
          </p:sp>
          <p:sp>
            <p:nvSpPr>
              <p:cNvPr id="415" name="Google Shape;415;g28b30182ee5_0_115"/>
              <p:cNvSpPr txBox="1"/>
              <p:nvPr/>
            </p:nvSpPr>
            <p:spPr>
              <a:xfrm flipH="1">
                <a:off x="10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16" name="Google Shape;416;g28b30182ee5_0_115"/>
            <p:cNvGrpSpPr/>
            <p:nvPr/>
          </p:nvGrpSpPr>
          <p:grpSpPr>
            <a:xfrm>
              <a:off x="17259300" y="568409"/>
              <a:ext cx="1409059" cy="1409059"/>
              <a:chOff x="0" y="0"/>
              <a:chExt cx="812700" cy="812700"/>
            </a:xfrm>
          </p:grpSpPr>
          <p:sp>
            <p:nvSpPr>
              <p:cNvPr id="417" name="Google Shape;417;g28b30182ee5_0_115"/>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418" name="Google Shape;418;g28b30182ee5_0_11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419" name="Google Shape;419;g28b30182ee5_0_115"/>
          <p:cNvGrpSpPr/>
          <p:nvPr/>
        </p:nvGrpSpPr>
        <p:grpSpPr>
          <a:xfrm>
            <a:off x="15060598" y="-41289"/>
            <a:ext cx="3227400" cy="3085741"/>
            <a:chOff x="15289198" y="-152389"/>
            <a:chExt cx="3227400" cy="3085741"/>
          </a:xfrm>
        </p:grpSpPr>
        <p:grpSp>
          <p:nvGrpSpPr>
            <p:cNvPr id="420" name="Google Shape;420;g28b30182ee5_0_115"/>
            <p:cNvGrpSpPr/>
            <p:nvPr/>
          </p:nvGrpSpPr>
          <p:grpSpPr>
            <a:xfrm>
              <a:off x="15289198" y="-152389"/>
              <a:ext cx="3227297" cy="3085741"/>
              <a:chOff x="0" y="0"/>
              <a:chExt cx="849982" cy="812700"/>
            </a:xfrm>
          </p:grpSpPr>
          <p:sp>
            <p:nvSpPr>
              <p:cNvPr id="421" name="Google Shape;421;g28b30182ee5_0_115"/>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422" name="Google Shape;422;g28b30182ee5_0_11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23" name="Google Shape;423;g28b30182ee5_0_115"/>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grpSp>
        <p:nvGrpSpPr>
          <p:cNvPr id="424" name="Google Shape;424;g28b30182ee5_0_115"/>
          <p:cNvGrpSpPr/>
          <p:nvPr/>
        </p:nvGrpSpPr>
        <p:grpSpPr>
          <a:xfrm>
            <a:off x="7602673" y="1440325"/>
            <a:ext cx="10401878" cy="8388224"/>
            <a:chOff x="0" y="0"/>
            <a:chExt cx="2063005" cy="813001"/>
          </a:xfrm>
        </p:grpSpPr>
        <p:sp>
          <p:nvSpPr>
            <p:cNvPr id="425" name="Google Shape;425;g28b30182ee5_0_115"/>
            <p:cNvSpPr/>
            <p:nvPr/>
          </p:nvSpPr>
          <p:spPr>
            <a:xfrm>
              <a:off x="0" y="1"/>
              <a:ext cx="2063005" cy="813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sp>
        <p:sp>
          <p:nvSpPr>
            <p:cNvPr id="426" name="Google Shape;426;g28b30182ee5_0_11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27" name="Google Shape;427;g28b30182ee5_0_115"/>
          <p:cNvSpPr/>
          <p:nvPr/>
        </p:nvSpPr>
        <p:spPr>
          <a:xfrm>
            <a:off x="3361710" y="410002"/>
            <a:ext cx="980705" cy="915710"/>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3">
              <a:alphaModFix/>
            </a:blip>
            <a:stretch>
              <a:fillRect/>
            </a:stretch>
          </a:blipFill>
          <a:ln>
            <a:noFill/>
          </a:ln>
        </p:spPr>
      </p:sp>
      <p:sp>
        <p:nvSpPr>
          <p:cNvPr id="428" name="Google Shape;428;g28b30182ee5_0_115"/>
          <p:cNvSpPr txBox="1"/>
          <p:nvPr/>
        </p:nvSpPr>
        <p:spPr>
          <a:xfrm>
            <a:off x="7948413" y="1719300"/>
            <a:ext cx="9710400" cy="9343200"/>
          </a:xfrm>
          <a:prstGeom prst="rect">
            <a:avLst/>
          </a:prstGeom>
          <a:noFill/>
          <a:ln>
            <a:noFill/>
          </a:ln>
        </p:spPr>
        <p:txBody>
          <a:bodyPr spcFirstLastPara="1" wrap="square" lIns="0" tIns="0" rIns="0" bIns="0" anchor="t" anchorCtr="0">
            <a:spAutoFit/>
          </a:bodyPr>
          <a:lstStyle/>
          <a:p>
            <a:pPr marL="457200" marR="0" lvl="0" indent="-425450" algn="l" rtl="0">
              <a:lnSpc>
                <a:spcPct val="119958"/>
              </a:lnSpc>
              <a:spcBef>
                <a:spcPts val="0"/>
              </a:spcBef>
              <a:spcAft>
                <a:spcPts val="0"/>
              </a:spcAft>
              <a:buClr>
                <a:srgbClr val="E5E6EE"/>
              </a:buClr>
              <a:buSzPts val="3100"/>
              <a:buFont typeface="Arial"/>
              <a:buChar char="●"/>
            </a:pPr>
            <a:r>
              <a:rPr lang="en-US" sz="3100" b="0" i="0" u="none" strike="noStrike" cap="none">
                <a:solidFill>
                  <a:srgbClr val="E5E6EE"/>
                </a:solidFill>
                <a:latin typeface="Arial"/>
                <a:ea typeface="Arial"/>
                <a:cs typeface="Arial"/>
                <a:sym typeface="Arial"/>
              </a:rPr>
              <a:t>The PIT count is a count of where people are sleeping o</a:t>
            </a:r>
            <a:r>
              <a:rPr lang="en-US" sz="3100" b="1" i="0" u="none" strike="noStrike" cap="none">
                <a:solidFill>
                  <a:srgbClr val="E5E6EE"/>
                </a:solidFill>
                <a:latin typeface="Arial"/>
                <a:ea typeface="Arial"/>
                <a:cs typeface="Arial"/>
                <a:sym typeface="Arial"/>
              </a:rPr>
              <a:t>n the night designated for the count. </a:t>
            </a:r>
            <a:r>
              <a:rPr lang="en-US" sz="3100" b="0" i="0" u="none" strike="noStrike" cap="none">
                <a:solidFill>
                  <a:srgbClr val="E5E6EE"/>
                </a:solidFill>
                <a:latin typeface="Arial"/>
                <a:ea typeface="Arial"/>
                <a:cs typeface="Arial"/>
                <a:sym typeface="Arial"/>
              </a:rPr>
              <a:t>If we sent volunteers out before nighttime, we would not get the most accurate data for a few reasons. </a:t>
            </a:r>
            <a:endParaRPr sz="3100" b="0" i="0" u="none" strike="noStrike" cap="none">
              <a:solidFill>
                <a:srgbClr val="E5E6EE"/>
              </a:solidFill>
              <a:latin typeface="Arial"/>
              <a:ea typeface="Arial"/>
              <a:cs typeface="Arial"/>
              <a:sym typeface="Arial"/>
            </a:endParaRPr>
          </a:p>
          <a:p>
            <a:pPr marL="914400" marR="0" lvl="1" indent="-425450" algn="l" rtl="0">
              <a:lnSpc>
                <a:spcPct val="119958"/>
              </a:lnSpc>
              <a:spcBef>
                <a:spcPts val="0"/>
              </a:spcBef>
              <a:spcAft>
                <a:spcPts val="0"/>
              </a:spcAft>
              <a:buClr>
                <a:srgbClr val="E5E6EE"/>
              </a:buClr>
              <a:buSzPts val="3100"/>
              <a:buFont typeface="Arial"/>
              <a:buChar char="○"/>
            </a:pPr>
            <a:r>
              <a:rPr lang="en-US" sz="3100" b="0" i="0" u="none" strike="noStrike" cap="none">
                <a:solidFill>
                  <a:srgbClr val="E5E6EE"/>
                </a:solidFill>
                <a:latin typeface="Arial"/>
                <a:ea typeface="Arial"/>
                <a:cs typeface="Arial"/>
                <a:sym typeface="Arial"/>
              </a:rPr>
              <a:t>There may be people who will sleep in unsheltered locations who are not yet out for the night. </a:t>
            </a:r>
            <a:endParaRPr sz="3100" b="0" i="0" u="none" strike="noStrike" cap="none">
              <a:solidFill>
                <a:srgbClr val="E5E6EE"/>
              </a:solidFill>
              <a:latin typeface="Arial"/>
              <a:ea typeface="Arial"/>
              <a:cs typeface="Arial"/>
              <a:sym typeface="Arial"/>
            </a:endParaRPr>
          </a:p>
          <a:p>
            <a:pPr marL="914400" marR="0" lvl="1" indent="-425450" algn="l" rtl="0">
              <a:lnSpc>
                <a:spcPct val="119958"/>
              </a:lnSpc>
              <a:spcBef>
                <a:spcPts val="0"/>
              </a:spcBef>
              <a:spcAft>
                <a:spcPts val="0"/>
              </a:spcAft>
              <a:buClr>
                <a:srgbClr val="E5E6EE"/>
              </a:buClr>
              <a:buSzPts val="3100"/>
              <a:buFont typeface="Arial"/>
              <a:buChar char="○"/>
            </a:pPr>
            <a:r>
              <a:rPr lang="en-US" sz="3100" b="0" i="0" u="none" strike="noStrike" cap="none">
                <a:solidFill>
                  <a:srgbClr val="E5E6EE"/>
                </a:solidFill>
                <a:latin typeface="Arial"/>
                <a:ea typeface="Arial"/>
                <a:cs typeface="Arial"/>
                <a:sym typeface="Arial"/>
              </a:rPr>
              <a:t>We want to capture people’s actual sleeping arrangement, not where they plan to sleep at a future time. </a:t>
            </a:r>
            <a:endParaRPr sz="3100" b="0" i="0" u="none" strike="noStrike" cap="none">
              <a:solidFill>
                <a:srgbClr val="E5E6EE"/>
              </a:solidFill>
              <a:latin typeface="Arial"/>
              <a:ea typeface="Arial"/>
              <a:cs typeface="Arial"/>
              <a:sym typeface="Arial"/>
            </a:endParaRPr>
          </a:p>
          <a:p>
            <a:pPr marL="914400" marR="0" lvl="1" indent="-425450" algn="l" rtl="0">
              <a:lnSpc>
                <a:spcPct val="119958"/>
              </a:lnSpc>
              <a:spcBef>
                <a:spcPts val="0"/>
              </a:spcBef>
              <a:spcAft>
                <a:spcPts val="0"/>
              </a:spcAft>
              <a:buClr>
                <a:srgbClr val="E5E6EE"/>
              </a:buClr>
              <a:buSzPts val="3100"/>
              <a:buFont typeface="Arial"/>
              <a:buChar char="○"/>
            </a:pPr>
            <a:r>
              <a:rPr lang="en-US" sz="3100" b="0" i="0" u="none" strike="noStrike" cap="none">
                <a:solidFill>
                  <a:srgbClr val="E5E6EE"/>
                </a:solidFill>
                <a:latin typeface="Arial"/>
                <a:ea typeface="Arial"/>
                <a:cs typeface="Arial"/>
                <a:sym typeface="Arial"/>
              </a:rPr>
              <a:t>We don’t want to only interview people who “look” the way many people assume those experiencing homelessness must look, which is hard to do during daylight hours.</a:t>
            </a:r>
            <a:endParaRPr sz="3100" b="0"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2800"/>
              <a:buFont typeface="Arial"/>
              <a:buNone/>
            </a:pPr>
            <a:endParaRPr sz="2800" b="0"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1100"/>
              <a:buFont typeface="Arial"/>
              <a:buNone/>
            </a:pPr>
            <a:endParaRPr sz="2400" b="0"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2400"/>
              <a:buFont typeface="Arial"/>
              <a:buNone/>
            </a:pPr>
            <a:endParaRPr sz="2400" b="0" i="0" u="none" strike="noStrike" cap="none">
              <a:solidFill>
                <a:srgbClr val="E5E6EE"/>
              </a:solidFill>
              <a:latin typeface="Arial"/>
              <a:ea typeface="Arial"/>
              <a:cs typeface="Arial"/>
              <a:sym typeface="Arial"/>
            </a:endParaRPr>
          </a:p>
        </p:txBody>
      </p:sp>
      <p:sp>
        <p:nvSpPr>
          <p:cNvPr id="429" name="Google Shape;429;g28b30182ee5_0_115"/>
          <p:cNvSpPr/>
          <p:nvPr/>
        </p:nvSpPr>
        <p:spPr>
          <a:xfrm>
            <a:off x="1385324" y="4371100"/>
            <a:ext cx="4090008" cy="5284278"/>
          </a:xfrm>
          <a:custGeom>
            <a:avLst/>
            <a:gdLst/>
            <a:ahLst/>
            <a:cxnLst/>
            <a:rect l="l" t="t" r="r" b="b"/>
            <a:pathLst>
              <a:path w="4482200" h="5392120" extrusionOk="0">
                <a:moveTo>
                  <a:pt x="0" y="0"/>
                </a:moveTo>
                <a:lnTo>
                  <a:pt x="4482200" y="0"/>
                </a:lnTo>
                <a:lnTo>
                  <a:pt x="4482200" y="5392120"/>
                </a:lnTo>
                <a:lnTo>
                  <a:pt x="0" y="5392120"/>
                </a:lnTo>
                <a:lnTo>
                  <a:pt x="0" y="0"/>
                </a:lnTo>
                <a:close/>
              </a:path>
            </a:pathLst>
          </a:custGeom>
          <a:blipFill rotWithShape="1">
            <a:blip r:embed="rId4">
              <a:alphaModFix/>
            </a:blip>
            <a:stretch>
              <a:fillRect/>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433"/>
        <p:cNvGrpSpPr/>
        <p:nvPr/>
      </p:nvGrpSpPr>
      <p:grpSpPr>
        <a:xfrm>
          <a:off x="0" y="0"/>
          <a:ext cx="0" cy="0"/>
          <a:chOff x="0" y="0"/>
          <a:chExt cx="0" cy="0"/>
        </a:xfrm>
      </p:grpSpPr>
      <p:sp>
        <p:nvSpPr>
          <p:cNvPr id="434" name="Google Shape;434;g28b30182ee5_0_139"/>
          <p:cNvSpPr txBox="1"/>
          <p:nvPr/>
        </p:nvSpPr>
        <p:spPr>
          <a:xfrm>
            <a:off x="598875" y="1719300"/>
            <a:ext cx="6722400" cy="3657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600"/>
              <a:buFont typeface="Arial"/>
              <a:buNone/>
            </a:pPr>
            <a:r>
              <a:rPr lang="en-US" sz="4600" b="1" i="0" u="none" strike="noStrike" cap="none">
                <a:solidFill>
                  <a:srgbClr val="2D175F"/>
                </a:solidFill>
                <a:latin typeface="Arial"/>
                <a:ea typeface="Arial"/>
                <a:cs typeface="Arial"/>
                <a:sym typeface="Arial"/>
              </a:rPr>
              <a:t>FAQ: How do we conduct an unsheltered PIT count?</a:t>
            </a:r>
            <a:endParaRPr sz="4600" b="1" i="0" u="none" strike="noStrike" cap="none">
              <a:solidFill>
                <a:srgbClr val="2D175F"/>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2D175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435" name="Google Shape;435;g28b30182ee5_0_139"/>
          <p:cNvGrpSpPr/>
          <p:nvPr/>
        </p:nvGrpSpPr>
        <p:grpSpPr>
          <a:xfrm flipH="1">
            <a:off x="-2149050" y="-41299"/>
            <a:ext cx="3320997" cy="3085741"/>
            <a:chOff x="17259300" y="-209424"/>
            <a:chExt cx="3320997" cy="3085741"/>
          </a:xfrm>
        </p:grpSpPr>
        <p:grpSp>
          <p:nvGrpSpPr>
            <p:cNvPr id="436" name="Google Shape;436;g28b30182ee5_0_139"/>
            <p:cNvGrpSpPr/>
            <p:nvPr/>
          </p:nvGrpSpPr>
          <p:grpSpPr>
            <a:xfrm>
              <a:off x="17494177" y="-209424"/>
              <a:ext cx="3086120" cy="3085741"/>
              <a:chOff x="0" y="0"/>
              <a:chExt cx="812800" cy="812700"/>
            </a:xfrm>
          </p:grpSpPr>
          <p:sp>
            <p:nvSpPr>
              <p:cNvPr id="437" name="Google Shape;437;g28b30182ee5_0_1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D175F"/>
              </a:solidFill>
              <a:ln>
                <a:noFill/>
              </a:ln>
            </p:spPr>
          </p:sp>
          <p:sp>
            <p:nvSpPr>
              <p:cNvPr id="438" name="Google Shape;438;g28b30182ee5_0_139"/>
              <p:cNvSpPr txBox="1"/>
              <p:nvPr/>
            </p:nvSpPr>
            <p:spPr>
              <a:xfrm flipH="1">
                <a:off x="10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39" name="Google Shape;439;g28b30182ee5_0_139"/>
            <p:cNvGrpSpPr/>
            <p:nvPr/>
          </p:nvGrpSpPr>
          <p:grpSpPr>
            <a:xfrm>
              <a:off x="17259300" y="568409"/>
              <a:ext cx="1409059" cy="1409059"/>
              <a:chOff x="0" y="0"/>
              <a:chExt cx="812700" cy="812700"/>
            </a:xfrm>
          </p:grpSpPr>
          <p:sp>
            <p:nvSpPr>
              <p:cNvPr id="440" name="Google Shape;440;g28b30182ee5_0_1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441" name="Google Shape;441;g28b30182ee5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442" name="Google Shape;442;g28b30182ee5_0_139"/>
          <p:cNvGrpSpPr/>
          <p:nvPr/>
        </p:nvGrpSpPr>
        <p:grpSpPr>
          <a:xfrm>
            <a:off x="15060598" y="-41289"/>
            <a:ext cx="3227400" cy="3085741"/>
            <a:chOff x="15289198" y="-152389"/>
            <a:chExt cx="3227400" cy="3085741"/>
          </a:xfrm>
        </p:grpSpPr>
        <p:grpSp>
          <p:nvGrpSpPr>
            <p:cNvPr id="443" name="Google Shape;443;g28b30182ee5_0_139"/>
            <p:cNvGrpSpPr/>
            <p:nvPr/>
          </p:nvGrpSpPr>
          <p:grpSpPr>
            <a:xfrm>
              <a:off x="15289198" y="-152389"/>
              <a:ext cx="3227297" cy="3085741"/>
              <a:chOff x="0" y="0"/>
              <a:chExt cx="849982" cy="812700"/>
            </a:xfrm>
          </p:grpSpPr>
          <p:sp>
            <p:nvSpPr>
              <p:cNvPr id="444" name="Google Shape;444;g28b30182ee5_0_1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445" name="Google Shape;445;g28b30182ee5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6" name="Google Shape;446;g28b30182ee5_0_139"/>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grpSp>
        <p:nvGrpSpPr>
          <p:cNvPr id="447" name="Google Shape;447;g28b30182ee5_0_139"/>
          <p:cNvGrpSpPr/>
          <p:nvPr/>
        </p:nvGrpSpPr>
        <p:grpSpPr>
          <a:xfrm>
            <a:off x="7321248" y="1440325"/>
            <a:ext cx="10683271" cy="8388224"/>
            <a:chOff x="0" y="0"/>
            <a:chExt cx="2063005" cy="813001"/>
          </a:xfrm>
        </p:grpSpPr>
        <p:sp>
          <p:nvSpPr>
            <p:cNvPr id="448" name="Google Shape;448;g28b30182ee5_0_139"/>
            <p:cNvSpPr/>
            <p:nvPr/>
          </p:nvSpPr>
          <p:spPr>
            <a:xfrm>
              <a:off x="0" y="1"/>
              <a:ext cx="2063005" cy="813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sp>
        <p:sp>
          <p:nvSpPr>
            <p:cNvPr id="449" name="Google Shape;449;g28b30182ee5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50" name="Google Shape;450;g28b30182ee5_0_139"/>
          <p:cNvSpPr/>
          <p:nvPr/>
        </p:nvSpPr>
        <p:spPr>
          <a:xfrm>
            <a:off x="3361710" y="410002"/>
            <a:ext cx="980705" cy="915710"/>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3">
              <a:alphaModFix/>
            </a:blip>
            <a:stretch>
              <a:fillRect/>
            </a:stretch>
          </a:blipFill>
          <a:ln>
            <a:noFill/>
          </a:ln>
        </p:spPr>
      </p:sp>
      <p:sp>
        <p:nvSpPr>
          <p:cNvPr id="451" name="Google Shape;451;g28b30182ee5_0_139"/>
          <p:cNvSpPr txBox="1"/>
          <p:nvPr/>
        </p:nvSpPr>
        <p:spPr>
          <a:xfrm>
            <a:off x="7516100" y="1827525"/>
            <a:ext cx="10098900" cy="8087400"/>
          </a:xfrm>
          <a:prstGeom prst="rect">
            <a:avLst/>
          </a:prstGeom>
          <a:noFill/>
          <a:ln>
            <a:noFill/>
          </a:ln>
        </p:spPr>
        <p:txBody>
          <a:bodyPr spcFirstLastPara="1" wrap="square" lIns="0" tIns="0" rIns="0" bIns="0" anchor="t" anchorCtr="0">
            <a:spAutoFit/>
          </a:bodyPr>
          <a:lstStyle/>
          <a:p>
            <a:pPr marL="457200" marR="0" lvl="0" indent="-412750" algn="l" rtl="0">
              <a:lnSpc>
                <a:spcPct val="119958"/>
              </a:lnSpc>
              <a:spcBef>
                <a:spcPts val="0"/>
              </a:spcBef>
              <a:spcAft>
                <a:spcPts val="0"/>
              </a:spcAft>
              <a:buClr>
                <a:srgbClr val="E5E6EE"/>
              </a:buClr>
              <a:buSzPts val="2900"/>
              <a:buFont typeface="Arial"/>
              <a:buChar char="●"/>
            </a:pPr>
            <a:r>
              <a:rPr lang="en-US" sz="2900" b="1" i="0" u="none" strike="noStrike" cap="none">
                <a:solidFill>
                  <a:srgbClr val="E5E6EE"/>
                </a:solidFill>
                <a:latin typeface="Arial"/>
                <a:ea typeface="Arial"/>
                <a:cs typeface="Arial"/>
                <a:sym typeface="Arial"/>
              </a:rPr>
              <a:t>Street Count </a:t>
            </a:r>
            <a:endParaRPr sz="2900" b="1" i="0" u="none" strike="noStrike" cap="none">
              <a:solidFill>
                <a:srgbClr val="E5E6EE"/>
              </a:solidFill>
              <a:latin typeface="Arial"/>
              <a:ea typeface="Arial"/>
              <a:cs typeface="Arial"/>
              <a:sym typeface="Arial"/>
            </a:endParaRPr>
          </a:p>
          <a:p>
            <a:pPr marL="914400" marR="0" lvl="1" indent="-412750" algn="l" rtl="0">
              <a:lnSpc>
                <a:spcPct val="119958"/>
              </a:lnSpc>
              <a:spcBef>
                <a:spcPts val="0"/>
              </a:spcBef>
              <a:spcAft>
                <a:spcPts val="0"/>
              </a:spcAft>
              <a:buClr>
                <a:srgbClr val="E5E6EE"/>
              </a:buClr>
              <a:buSzPts val="2900"/>
              <a:buFont typeface="Arial"/>
              <a:buChar char="○"/>
            </a:pPr>
            <a:r>
              <a:rPr lang="en-US" sz="2900" b="0" i="0" u="none" strike="noStrike" cap="none">
                <a:solidFill>
                  <a:srgbClr val="E5E6EE"/>
                </a:solidFill>
                <a:latin typeface="Arial"/>
                <a:ea typeface="Arial"/>
                <a:cs typeface="Arial"/>
                <a:sym typeface="Arial"/>
              </a:rPr>
              <a:t>Interview on the Night of the Count (January 2</a:t>
            </a:r>
            <a:r>
              <a:rPr lang="en-US" sz="2900">
                <a:solidFill>
                  <a:srgbClr val="E5E6EE"/>
                </a:solidFill>
              </a:rPr>
              <a:t>4</a:t>
            </a:r>
            <a:r>
              <a:rPr lang="en-US" sz="2900" b="0" i="0" u="none" strike="noStrike" cap="none">
                <a:solidFill>
                  <a:srgbClr val="E5E6EE"/>
                </a:solidFill>
                <a:latin typeface="Arial"/>
                <a:ea typeface="Arial"/>
                <a:cs typeface="Arial"/>
                <a:sym typeface="Arial"/>
              </a:rPr>
              <a:t> @5pm-January 2</a:t>
            </a:r>
            <a:r>
              <a:rPr lang="en-US" sz="2900">
                <a:solidFill>
                  <a:srgbClr val="E5E6EE"/>
                </a:solidFill>
              </a:rPr>
              <a:t>5</a:t>
            </a:r>
            <a:r>
              <a:rPr lang="en-US" sz="2900" b="0" i="0" u="none" strike="noStrike" cap="none">
                <a:solidFill>
                  <a:srgbClr val="E5E6EE"/>
                </a:solidFill>
                <a:latin typeface="Arial"/>
                <a:ea typeface="Arial"/>
                <a:cs typeface="Arial"/>
                <a:sym typeface="Arial"/>
              </a:rPr>
              <a:t> @7am)</a:t>
            </a:r>
            <a:endParaRPr sz="2900" b="0" i="0" u="none" strike="noStrike" cap="none">
              <a:solidFill>
                <a:srgbClr val="E5E6EE"/>
              </a:solidFill>
              <a:latin typeface="Arial"/>
              <a:ea typeface="Arial"/>
              <a:cs typeface="Arial"/>
              <a:sym typeface="Arial"/>
            </a:endParaRPr>
          </a:p>
          <a:p>
            <a:pPr marL="457200" marR="0" lvl="0" indent="-412750" algn="l" rtl="0">
              <a:lnSpc>
                <a:spcPct val="119958"/>
              </a:lnSpc>
              <a:spcBef>
                <a:spcPts val="0"/>
              </a:spcBef>
              <a:spcAft>
                <a:spcPts val="0"/>
              </a:spcAft>
              <a:buClr>
                <a:srgbClr val="E5E6EE"/>
              </a:buClr>
              <a:buSzPts val="2900"/>
              <a:buFont typeface="Arial"/>
              <a:buChar char="●"/>
            </a:pPr>
            <a:r>
              <a:rPr lang="en-US" sz="2900" b="1" i="0" u="none" strike="noStrike" cap="none">
                <a:solidFill>
                  <a:srgbClr val="E5E6EE"/>
                </a:solidFill>
                <a:latin typeface="Arial"/>
                <a:ea typeface="Arial"/>
                <a:cs typeface="Arial"/>
                <a:sym typeface="Arial"/>
              </a:rPr>
              <a:t>Service -Based Count </a:t>
            </a:r>
            <a:endParaRPr sz="2900" b="1" i="0" u="none" strike="noStrike" cap="none">
              <a:solidFill>
                <a:srgbClr val="E5E6EE"/>
              </a:solidFill>
              <a:latin typeface="Arial"/>
              <a:ea typeface="Arial"/>
              <a:cs typeface="Arial"/>
              <a:sym typeface="Arial"/>
            </a:endParaRPr>
          </a:p>
          <a:p>
            <a:pPr marL="914400" marR="0" lvl="1" indent="-412750" algn="l" rtl="0">
              <a:lnSpc>
                <a:spcPct val="119958"/>
              </a:lnSpc>
              <a:spcBef>
                <a:spcPts val="0"/>
              </a:spcBef>
              <a:spcAft>
                <a:spcPts val="0"/>
              </a:spcAft>
              <a:buClr>
                <a:srgbClr val="E5E6EE"/>
              </a:buClr>
              <a:buSzPts val="2900"/>
              <a:buFont typeface="Arial"/>
              <a:buChar char="○"/>
            </a:pPr>
            <a:r>
              <a:rPr lang="en-US" sz="2900" b="0" i="0" u="none" strike="noStrike" cap="none">
                <a:solidFill>
                  <a:srgbClr val="E5E6EE"/>
                </a:solidFill>
                <a:latin typeface="Arial"/>
                <a:ea typeface="Arial"/>
                <a:cs typeface="Arial"/>
                <a:sym typeface="Arial"/>
              </a:rPr>
              <a:t>In-person events </a:t>
            </a:r>
            <a:endParaRPr sz="2900" b="0" i="0" u="none" strike="noStrike" cap="none">
              <a:solidFill>
                <a:srgbClr val="E5E6EE"/>
              </a:solidFill>
              <a:latin typeface="Arial"/>
              <a:ea typeface="Arial"/>
              <a:cs typeface="Arial"/>
              <a:sym typeface="Arial"/>
            </a:endParaRPr>
          </a:p>
          <a:p>
            <a:pPr marL="914400" marR="0" lvl="1" indent="-412750" algn="l" rtl="0">
              <a:lnSpc>
                <a:spcPct val="119958"/>
              </a:lnSpc>
              <a:spcBef>
                <a:spcPts val="0"/>
              </a:spcBef>
              <a:spcAft>
                <a:spcPts val="0"/>
              </a:spcAft>
              <a:buClr>
                <a:srgbClr val="E5E6EE"/>
              </a:buClr>
              <a:buSzPts val="2900"/>
              <a:buFont typeface="Arial"/>
              <a:buChar char="○"/>
            </a:pPr>
            <a:r>
              <a:rPr lang="en-US" sz="2900" b="0" i="0" u="none" strike="noStrike" cap="none">
                <a:solidFill>
                  <a:srgbClr val="E5E6EE"/>
                </a:solidFill>
                <a:latin typeface="Arial"/>
                <a:ea typeface="Arial"/>
                <a:cs typeface="Arial"/>
                <a:sym typeface="Arial"/>
              </a:rPr>
              <a:t>Phone</a:t>
            </a:r>
            <a:endParaRPr sz="2900" b="0" i="0" u="none" strike="noStrike" cap="none">
              <a:solidFill>
                <a:srgbClr val="E5E6EE"/>
              </a:solidFill>
              <a:latin typeface="Arial"/>
              <a:ea typeface="Arial"/>
              <a:cs typeface="Arial"/>
              <a:sym typeface="Arial"/>
            </a:endParaRPr>
          </a:p>
          <a:p>
            <a:pPr marL="1371600" marR="0" lvl="2" indent="-412750" algn="l" rtl="0">
              <a:lnSpc>
                <a:spcPct val="119958"/>
              </a:lnSpc>
              <a:spcBef>
                <a:spcPts val="0"/>
              </a:spcBef>
              <a:spcAft>
                <a:spcPts val="0"/>
              </a:spcAft>
              <a:buClr>
                <a:srgbClr val="E5E6EE"/>
              </a:buClr>
              <a:buSzPts val="2900"/>
              <a:buFont typeface="Arial"/>
              <a:buChar char="■"/>
            </a:pPr>
            <a:r>
              <a:rPr lang="en-US" sz="2900" b="0" i="0" u="none" strike="noStrike" cap="none">
                <a:solidFill>
                  <a:srgbClr val="E5E6EE"/>
                </a:solidFill>
                <a:latin typeface="Arial"/>
                <a:ea typeface="Arial"/>
                <a:cs typeface="Arial"/>
                <a:sym typeface="Arial"/>
              </a:rPr>
              <a:t>after the ‘Street Count’ window is closed</a:t>
            </a:r>
            <a:endParaRPr sz="2900" b="0" i="0" u="none" strike="noStrike" cap="none">
              <a:solidFill>
                <a:srgbClr val="E5E6EE"/>
              </a:solidFill>
              <a:latin typeface="Arial"/>
              <a:ea typeface="Arial"/>
              <a:cs typeface="Arial"/>
              <a:sym typeface="Arial"/>
            </a:endParaRPr>
          </a:p>
          <a:p>
            <a:pPr marL="1371600" marR="0" lvl="2" indent="-412750" algn="l" rtl="0">
              <a:lnSpc>
                <a:spcPct val="119958"/>
              </a:lnSpc>
              <a:spcBef>
                <a:spcPts val="0"/>
              </a:spcBef>
              <a:spcAft>
                <a:spcPts val="0"/>
              </a:spcAft>
              <a:buClr>
                <a:srgbClr val="E5E6EE"/>
              </a:buClr>
              <a:buSzPts val="2900"/>
              <a:buChar char="■"/>
            </a:pPr>
            <a:r>
              <a:rPr lang="en-US" sz="2900">
                <a:solidFill>
                  <a:srgbClr val="E5E6EE"/>
                </a:solidFill>
              </a:rPr>
              <a:t>Take place the 7 days following the Count </a:t>
            </a:r>
            <a:endParaRPr sz="2900">
              <a:solidFill>
                <a:srgbClr val="E5E6EE"/>
              </a:solidFill>
            </a:endParaRPr>
          </a:p>
          <a:p>
            <a:pPr marL="457200" marR="0" lvl="0" indent="-425450" algn="l" rtl="0">
              <a:lnSpc>
                <a:spcPct val="119958"/>
              </a:lnSpc>
              <a:spcBef>
                <a:spcPts val="0"/>
              </a:spcBef>
              <a:spcAft>
                <a:spcPts val="0"/>
              </a:spcAft>
              <a:buClr>
                <a:srgbClr val="E5E6EE"/>
              </a:buClr>
              <a:buSzPts val="3100"/>
              <a:buFont typeface="Arial"/>
              <a:buChar char="●"/>
            </a:pPr>
            <a:r>
              <a:rPr lang="en-US" sz="3100" b="0" i="0" u="none" strike="noStrike" cap="none">
                <a:solidFill>
                  <a:srgbClr val="E5E6EE"/>
                </a:solidFill>
                <a:latin typeface="Arial"/>
                <a:ea typeface="Arial"/>
                <a:cs typeface="Arial"/>
                <a:sym typeface="Arial"/>
              </a:rPr>
              <a:t>All surveys are to be conducted in person to person interview style.</a:t>
            </a:r>
            <a:r>
              <a:rPr lang="en-US" sz="3100" b="1" i="0" u="none" strike="noStrike" cap="none">
                <a:solidFill>
                  <a:srgbClr val="E5E6EE"/>
                </a:solidFill>
                <a:latin typeface="Arial"/>
                <a:ea typeface="Arial"/>
                <a:cs typeface="Arial"/>
                <a:sym typeface="Arial"/>
              </a:rPr>
              <a:t> </a:t>
            </a:r>
            <a:r>
              <a:rPr lang="en-US" sz="3100" b="1" i="0" u="sng" strike="noStrike" cap="none">
                <a:solidFill>
                  <a:srgbClr val="E5E6EE"/>
                </a:solidFill>
                <a:latin typeface="Arial"/>
                <a:ea typeface="Arial"/>
                <a:cs typeface="Arial"/>
                <a:sym typeface="Arial"/>
              </a:rPr>
              <a:t>Do not hand the client a paper copy of the survey to complete on their own</a:t>
            </a:r>
            <a:endParaRPr sz="3100" b="1" i="0" u="sng" strike="noStrike" cap="none">
              <a:solidFill>
                <a:srgbClr val="E5E6EE"/>
              </a:solidFill>
              <a:latin typeface="Arial"/>
              <a:ea typeface="Arial"/>
              <a:cs typeface="Arial"/>
              <a:sym typeface="Arial"/>
            </a:endParaRPr>
          </a:p>
          <a:p>
            <a:pPr marL="457200" marR="0" lvl="0" indent="-425450" algn="l" rtl="0">
              <a:lnSpc>
                <a:spcPct val="119958"/>
              </a:lnSpc>
              <a:spcBef>
                <a:spcPts val="0"/>
              </a:spcBef>
              <a:spcAft>
                <a:spcPts val="0"/>
              </a:spcAft>
              <a:buClr>
                <a:srgbClr val="E5E6EE"/>
              </a:buClr>
              <a:buSzPts val="3100"/>
              <a:buFont typeface="Arial"/>
              <a:buChar char="●"/>
            </a:pPr>
            <a:r>
              <a:rPr lang="en-US" sz="3100" b="0" i="0" u="none" strike="noStrike" cap="none">
                <a:solidFill>
                  <a:srgbClr val="E5E6EE"/>
                </a:solidFill>
                <a:latin typeface="Arial"/>
                <a:ea typeface="Arial"/>
                <a:cs typeface="Arial"/>
                <a:sym typeface="Arial"/>
              </a:rPr>
              <a:t>For in person events with incentives, do not force client to complete the survey before gaining access to resources </a:t>
            </a:r>
            <a:endParaRPr sz="2400" b="0"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2400"/>
              <a:buFont typeface="Arial"/>
              <a:buNone/>
            </a:pPr>
            <a:endParaRPr sz="2400" b="0" i="0" u="none" strike="noStrike" cap="none">
              <a:solidFill>
                <a:srgbClr val="E5E6EE"/>
              </a:solidFill>
              <a:latin typeface="Arial"/>
              <a:ea typeface="Arial"/>
              <a:cs typeface="Arial"/>
              <a:sym typeface="Arial"/>
            </a:endParaRPr>
          </a:p>
        </p:txBody>
      </p:sp>
      <p:sp>
        <p:nvSpPr>
          <p:cNvPr id="452" name="Google Shape;452;g28b30182ee5_0_139"/>
          <p:cNvSpPr/>
          <p:nvPr/>
        </p:nvSpPr>
        <p:spPr>
          <a:xfrm>
            <a:off x="1471899" y="4600800"/>
            <a:ext cx="4090008" cy="5284278"/>
          </a:xfrm>
          <a:custGeom>
            <a:avLst/>
            <a:gdLst/>
            <a:ahLst/>
            <a:cxnLst/>
            <a:rect l="l" t="t" r="r" b="b"/>
            <a:pathLst>
              <a:path w="4482200" h="5392120" extrusionOk="0">
                <a:moveTo>
                  <a:pt x="0" y="0"/>
                </a:moveTo>
                <a:lnTo>
                  <a:pt x="4482200" y="0"/>
                </a:lnTo>
                <a:lnTo>
                  <a:pt x="4482200" y="5392120"/>
                </a:lnTo>
                <a:lnTo>
                  <a:pt x="0" y="5392120"/>
                </a:lnTo>
                <a:lnTo>
                  <a:pt x="0" y="0"/>
                </a:lnTo>
                <a:close/>
              </a:path>
            </a:pathLst>
          </a:custGeom>
          <a:blipFill rotWithShape="1">
            <a:blip r:embed="rId4">
              <a:alphaModFix/>
            </a:blip>
            <a:stretch>
              <a:fillRect/>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456"/>
        <p:cNvGrpSpPr/>
        <p:nvPr/>
      </p:nvGrpSpPr>
      <p:grpSpPr>
        <a:xfrm>
          <a:off x="0" y="0"/>
          <a:ext cx="0" cy="0"/>
          <a:chOff x="0" y="0"/>
          <a:chExt cx="0" cy="0"/>
        </a:xfrm>
      </p:grpSpPr>
      <p:sp>
        <p:nvSpPr>
          <p:cNvPr id="457" name="Google Shape;457;g28bd97be4f1_0_1"/>
          <p:cNvSpPr/>
          <p:nvPr/>
        </p:nvSpPr>
        <p:spPr>
          <a:xfrm>
            <a:off x="-275" y="1902162"/>
            <a:ext cx="18288539" cy="6840718"/>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sp>
      <p:grpSp>
        <p:nvGrpSpPr>
          <p:cNvPr id="458" name="Google Shape;458;g28bd97be4f1_0_1"/>
          <p:cNvGrpSpPr/>
          <p:nvPr/>
        </p:nvGrpSpPr>
        <p:grpSpPr>
          <a:xfrm flipH="1">
            <a:off x="-2149050" y="-41299"/>
            <a:ext cx="3320997" cy="3085741"/>
            <a:chOff x="17259300" y="-209424"/>
            <a:chExt cx="3320997" cy="3085741"/>
          </a:xfrm>
        </p:grpSpPr>
        <p:grpSp>
          <p:nvGrpSpPr>
            <p:cNvPr id="459" name="Google Shape;459;g28bd97be4f1_0_1"/>
            <p:cNvGrpSpPr/>
            <p:nvPr/>
          </p:nvGrpSpPr>
          <p:grpSpPr>
            <a:xfrm>
              <a:off x="17494177" y="-209424"/>
              <a:ext cx="3086120" cy="3085741"/>
              <a:chOff x="0" y="0"/>
              <a:chExt cx="812800" cy="812700"/>
            </a:xfrm>
          </p:grpSpPr>
          <p:sp>
            <p:nvSpPr>
              <p:cNvPr id="460" name="Google Shape;460;g28bd97be4f1_0_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D175F"/>
              </a:solidFill>
              <a:ln>
                <a:noFill/>
              </a:ln>
            </p:spPr>
          </p:sp>
          <p:sp>
            <p:nvSpPr>
              <p:cNvPr id="461" name="Google Shape;461;g28bd97be4f1_0_1"/>
              <p:cNvSpPr txBox="1"/>
              <p:nvPr/>
            </p:nvSpPr>
            <p:spPr>
              <a:xfrm flipH="1">
                <a:off x="10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2" name="Google Shape;462;g28bd97be4f1_0_1"/>
            <p:cNvGrpSpPr/>
            <p:nvPr/>
          </p:nvGrpSpPr>
          <p:grpSpPr>
            <a:xfrm>
              <a:off x="17259300" y="568409"/>
              <a:ext cx="1409059" cy="1409059"/>
              <a:chOff x="0" y="0"/>
              <a:chExt cx="812700" cy="812700"/>
            </a:xfrm>
          </p:grpSpPr>
          <p:sp>
            <p:nvSpPr>
              <p:cNvPr id="463" name="Google Shape;463;g28bd97be4f1_0_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464" name="Google Shape;464;g28bd97be4f1_0_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465" name="Google Shape;465;g28bd97be4f1_0_1"/>
          <p:cNvGrpSpPr/>
          <p:nvPr/>
        </p:nvGrpSpPr>
        <p:grpSpPr>
          <a:xfrm>
            <a:off x="15060598" y="-41289"/>
            <a:ext cx="3227400" cy="3085741"/>
            <a:chOff x="15289198" y="-152389"/>
            <a:chExt cx="3227400" cy="3085741"/>
          </a:xfrm>
        </p:grpSpPr>
        <p:grpSp>
          <p:nvGrpSpPr>
            <p:cNvPr id="466" name="Google Shape;466;g28bd97be4f1_0_1"/>
            <p:cNvGrpSpPr/>
            <p:nvPr/>
          </p:nvGrpSpPr>
          <p:grpSpPr>
            <a:xfrm>
              <a:off x="15289198" y="-152389"/>
              <a:ext cx="3227297" cy="3085741"/>
              <a:chOff x="0" y="0"/>
              <a:chExt cx="849982" cy="812700"/>
            </a:xfrm>
          </p:grpSpPr>
          <p:sp>
            <p:nvSpPr>
              <p:cNvPr id="467" name="Google Shape;467;g28bd97be4f1_0_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468" name="Google Shape;468;g28bd97be4f1_0_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69" name="Google Shape;469;g28bd97be4f1_0_1"/>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grpSp>
        <p:nvGrpSpPr>
          <p:cNvPr id="470" name="Google Shape;470;g28bd97be4f1_0_1"/>
          <p:cNvGrpSpPr/>
          <p:nvPr/>
        </p:nvGrpSpPr>
        <p:grpSpPr>
          <a:xfrm>
            <a:off x="4923705" y="522675"/>
            <a:ext cx="8440590" cy="1065300"/>
            <a:chOff x="3881260" y="522675"/>
            <a:chExt cx="8440590" cy="1065300"/>
          </a:xfrm>
        </p:grpSpPr>
        <p:sp>
          <p:nvSpPr>
            <p:cNvPr id="471" name="Google Shape;471;g28bd97be4f1_0_1"/>
            <p:cNvSpPr txBox="1"/>
            <p:nvPr/>
          </p:nvSpPr>
          <p:spPr>
            <a:xfrm>
              <a:off x="5166550" y="522675"/>
              <a:ext cx="7155300" cy="1065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600"/>
                <a:buFont typeface="Arial"/>
                <a:buNone/>
              </a:pPr>
              <a:r>
                <a:rPr lang="en-US" sz="4600" b="1" i="0" u="none" strike="noStrike" cap="none">
                  <a:solidFill>
                    <a:srgbClr val="2D175F"/>
                  </a:solidFill>
                  <a:latin typeface="Arial"/>
                  <a:ea typeface="Arial"/>
                  <a:cs typeface="Arial"/>
                  <a:sym typeface="Arial"/>
                </a:rPr>
                <a:t>FAQ: When do we count? </a:t>
              </a:r>
              <a:endParaRPr sz="4600" b="1" i="0" u="none" strike="noStrike" cap="none">
                <a:solidFill>
                  <a:srgbClr val="2D175F"/>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g28bd97be4f1_0_1"/>
            <p:cNvSpPr/>
            <p:nvPr/>
          </p:nvSpPr>
          <p:spPr>
            <a:xfrm>
              <a:off x="3881260" y="522677"/>
              <a:ext cx="980705" cy="915710"/>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3">
                <a:alphaModFix/>
              </a:blip>
              <a:stretch>
                <a:fillRect/>
              </a:stretch>
            </a:blipFill>
            <a:ln>
              <a:noFill/>
            </a:ln>
          </p:spPr>
        </p:sp>
      </p:grpSp>
      <p:sp>
        <p:nvSpPr>
          <p:cNvPr id="473" name="Google Shape;473;g28bd97be4f1_0_1"/>
          <p:cNvSpPr/>
          <p:nvPr/>
        </p:nvSpPr>
        <p:spPr>
          <a:xfrm>
            <a:off x="6260525" y="3108350"/>
            <a:ext cx="6035100" cy="1388400"/>
          </a:xfrm>
          <a:prstGeom prst="rightArrow">
            <a:avLst>
              <a:gd name="adj1" fmla="val 50000"/>
              <a:gd name="adj2" fmla="val 50000"/>
            </a:avLst>
          </a:prstGeom>
          <a:solidFill>
            <a:srgbClr val="C9DAF8">
              <a:alpha val="89019"/>
            </a:srgbClr>
          </a:solidFill>
          <a:ln w="9525" cap="flat" cmpd="sng">
            <a:solidFill>
              <a:srgbClr val="D04D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4" name="Google Shape;474;g28bd97be4f1_0_1"/>
          <p:cNvSpPr txBox="1"/>
          <p:nvPr/>
        </p:nvSpPr>
        <p:spPr>
          <a:xfrm>
            <a:off x="6882999" y="3367281"/>
            <a:ext cx="3722400" cy="815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4100" b="1" i="0" u="none" strike="noStrike" cap="none">
                <a:solidFill>
                  <a:srgbClr val="2D175F"/>
                </a:solidFill>
                <a:latin typeface="Calibri"/>
                <a:ea typeface="Calibri"/>
                <a:cs typeface="Calibri"/>
                <a:sym typeface="Calibri"/>
              </a:rPr>
              <a:t>Street Count</a:t>
            </a:r>
            <a:endParaRPr sz="4100" b="1" i="0" u="none" strike="noStrike" cap="none">
              <a:solidFill>
                <a:srgbClr val="2D175F"/>
              </a:solidFill>
              <a:latin typeface="Calibri"/>
              <a:ea typeface="Calibri"/>
              <a:cs typeface="Calibri"/>
              <a:sym typeface="Calibri"/>
            </a:endParaRPr>
          </a:p>
        </p:txBody>
      </p:sp>
      <p:sp>
        <p:nvSpPr>
          <p:cNvPr id="475" name="Google Shape;475;g28bd97be4f1_0_1"/>
          <p:cNvSpPr/>
          <p:nvPr/>
        </p:nvSpPr>
        <p:spPr>
          <a:xfrm flipH="1">
            <a:off x="13828500" y="3354700"/>
            <a:ext cx="4459500" cy="2229900"/>
          </a:xfrm>
          <a:prstGeom prst="wedgeEllipseCallout">
            <a:avLst>
              <a:gd name="adj1" fmla="val -37775"/>
              <a:gd name="adj2" fmla="val 71769"/>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6" name="Google Shape;476;g28bd97be4f1_0_1"/>
          <p:cNvSpPr txBox="1"/>
          <p:nvPr/>
        </p:nvSpPr>
        <p:spPr>
          <a:xfrm>
            <a:off x="612450" y="8904650"/>
            <a:ext cx="17063100" cy="1126800"/>
          </a:xfrm>
          <a:prstGeom prst="rect">
            <a:avLst/>
          </a:prstGeom>
          <a:noFill/>
          <a:ln>
            <a:noFill/>
          </a:ln>
        </p:spPr>
        <p:txBody>
          <a:bodyPr spcFirstLastPara="1" wrap="square" lIns="91425" tIns="91425" rIns="91425" bIns="91425" anchor="t" anchorCtr="0">
            <a:spAutoFit/>
          </a:bodyPr>
          <a:lstStyle/>
          <a:p>
            <a:pPr marL="109728" marR="0" lvl="0" indent="0" algn="l" rtl="0">
              <a:lnSpc>
                <a:spcPct val="90000"/>
              </a:lnSpc>
              <a:spcBef>
                <a:spcPts val="750"/>
              </a:spcBef>
              <a:spcAft>
                <a:spcPts val="0"/>
              </a:spcAft>
              <a:buClr>
                <a:srgbClr val="000000"/>
              </a:buClr>
              <a:buSzPts val="1300"/>
              <a:buFont typeface="Arial"/>
              <a:buNone/>
            </a:pPr>
            <a:r>
              <a:rPr lang="en-US" sz="3400" b="1" i="0" u="none" strike="noStrike" cap="none">
                <a:solidFill>
                  <a:srgbClr val="2D175F"/>
                </a:solidFill>
                <a:latin typeface="Calibri"/>
                <a:ea typeface="Calibri"/>
                <a:cs typeface="Calibri"/>
                <a:sym typeface="Calibri"/>
              </a:rPr>
              <a:t>*Note it is not recommend to ask interviewees more that 2-3 days after the count to complete a survey, as they may not remember correctly and could skew the data collection</a:t>
            </a:r>
            <a:endParaRPr sz="3400" b="1" i="0" u="none" strike="noStrike" cap="none">
              <a:solidFill>
                <a:srgbClr val="2D175F"/>
              </a:solidFill>
              <a:latin typeface="Arial"/>
              <a:ea typeface="Arial"/>
              <a:cs typeface="Arial"/>
              <a:sym typeface="Arial"/>
            </a:endParaRPr>
          </a:p>
        </p:txBody>
      </p:sp>
      <p:sp>
        <p:nvSpPr>
          <p:cNvPr id="477" name="Google Shape;477;g28bd97be4f1_0_1"/>
          <p:cNvSpPr txBox="1"/>
          <p:nvPr/>
        </p:nvSpPr>
        <p:spPr>
          <a:xfrm>
            <a:off x="13886096" y="3788977"/>
            <a:ext cx="4344300" cy="1126800"/>
          </a:xfrm>
          <a:prstGeom prst="rect">
            <a:avLst/>
          </a:prstGeom>
          <a:noFill/>
          <a:ln>
            <a:noFill/>
          </a:ln>
        </p:spPr>
        <p:txBody>
          <a:bodyPr spcFirstLastPara="1" wrap="square" lIns="91425" tIns="91425" rIns="91425" bIns="91425" anchor="t" anchorCtr="0">
            <a:spAutoFit/>
          </a:bodyPr>
          <a:lstStyle/>
          <a:p>
            <a:pPr marL="109728" marR="0" lvl="0" indent="0" algn="ctr" rtl="0">
              <a:lnSpc>
                <a:spcPct val="90000"/>
              </a:lnSpc>
              <a:spcBef>
                <a:spcPts val="750"/>
              </a:spcBef>
              <a:spcAft>
                <a:spcPts val="0"/>
              </a:spcAft>
              <a:buClr>
                <a:srgbClr val="000000"/>
              </a:buClr>
              <a:buSzPts val="2100"/>
              <a:buFont typeface="Arial"/>
              <a:buNone/>
            </a:pPr>
            <a:r>
              <a:rPr lang="en-US" sz="3400" b="0" i="0" u="none" strike="noStrike" cap="none">
                <a:solidFill>
                  <a:schemeClr val="lt1"/>
                </a:solidFill>
                <a:latin typeface="Calibri"/>
                <a:ea typeface="Calibri"/>
                <a:cs typeface="Calibri"/>
                <a:sym typeface="Calibri"/>
              </a:rPr>
              <a:t>Asking: “Where </a:t>
            </a:r>
            <a:r>
              <a:rPr lang="en-US" sz="3400" b="1" i="1" u="sng" strike="noStrike" cap="none">
                <a:solidFill>
                  <a:schemeClr val="lt1"/>
                </a:solidFill>
                <a:latin typeface="Calibri"/>
                <a:ea typeface="Calibri"/>
                <a:cs typeface="Calibri"/>
                <a:sym typeface="Calibri"/>
              </a:rPr>
              <a:t>did </a:t>
            </a:r>
            <a:r>
              <a:rPr lang="en-US" sz="3400" b="0" i="0" u="none" strike="noStrike" cap="none">
                <a:solidFill>
                  <a:schemeClr val="lt1"/>
                </a:solidFill>
                <a:latin typeface="Calibri"/>
                <a:ea typeface="Calibri"/>
                <a:cs typeface="Calibri"/>
                <a:sym typeface="Calibri"/>
              </a:rPr>
              <a:t>you sleep last night?”</a:t>
            </a:r>
            <a:endParaRPr sz="2700" b="0" i="0" u="none" strike="noStrike" cap="none">
              <a:solidFill>
                <a:schemeClr val="lt1"/>
              </a:solidFill>
              <a:latin typeface="Arial"/>
              <a:ea typeface="Arial"/>
              <a:cs typeface="Arial"/>
              <a:sym typeface="Arial"/>
            </a:endParaRPr>
          </a:p>
        </p:txBody>
      </p:sp>
      <p:sp>
        <p:nvSpPr>
          <p:cNvPr id="478" name="Google Shape;478;g28bd97be4f1_0_1"/>
          <p:cNvSpPr/>
          <p:nvPr/>
        </p:nvSpPr>
        <p:spPr>
          <a:xfrm>
            <a:off x="6658330" y="5203589"/>
            <a:ext cx="5239500" cy="876000"/>
          </a:xfrm>
          <a:prstGeom prst="rect">
            <a:avLst/>
          </a:prstGeom>
          <a:solidFill>
            <a:srgbClr val="C9DAF8">
              <a:alpha val="89019"/>
            </a:srgbClr>
          </a:solidFill>
          <a:ln w="9525" cap="flat" cmpd="sng">
            <a:solidFill>
              <a:srgbClr val="D04D9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9" name="Google Shape;479;g28bd97be4f1_0_1"/>
          <p:cNvSpPr txBox="1"/>
          <p:nvPr/>
        </p:nvSpPr>
        <p:spPr>
          <a:xfrm>
            <a:off x="6390181" y="6099940"/>
            <a:ext cx="5660100" cy="655800"/>
          </a:xfrm>
          <a:prstGeom prst="rect">
            <a:avLst/>
          </a:prstGeom>
          <a:noFill/>
          <a:ln>
            <a:noFill/>
          </a:ln>
        </p:spPr>
        <p:txBody>
          <a:bodyPr spcFirstLastPara="1" wrap="square" lIns="91425" tIns="91425" rIns="91425" bIns="91425" anchor="t" anchorCtr="0">
            <a:spAutoFit/>
          </a:bodyPr>
          <a:lstStyle/>
          <a:p>
            <a:pPr marL="109728" marR="0" lvl="0" indent="0" algn="l" rtl="0">
              <a:lnSpc>
                <a:spcPct val="90000"/>
              </a:lnSpc>
              <a:spcBef>
                <a:spcPts val="750"/>
              </a:spcBef>
              <a:spcAft>
                <a:spcPts val="0"/>
              </a:spcAft>
              <a:buClr>
                <a:srgbClr val="000000"/>
              </a:buClr>
              <a:buSzPts val="2400"/>
              <a:buFont typeface="Arial"/>
              <a:buNone/>
            </a:pPr>
            <a:r>
              <a:rPr lang="en-US" sz="3400" b="0" i="0" u="none" strike="noStrike" cap="none">
                <a:solidFill>
                  <a:schemeClr val="lt1"/>
                </a:solidFill>
                <a:highlight>
                  <a:srgbClr val="462D78"/>
                </a:highlight>
                <a:latin typeface="Calibri"/>
                <a:ea typeface="Calibri"/>
                <a:cs typeface="Calibri"/>
                <a:sym typeface="Calibri"/>
              </a:rPr>
              <a:t>After 7am on the 25th to 31st</a:t>
            </a:r>
            <a:endParaRPr sz="3400" b="0" i="0" u="none" strike="noStrike" cap="none">
              <a:solidFill>
                <a:schemeClr val="lt1"/>
              </a:solidFill>
              <a:highlight>
                <a:srgbClr val="462D78"/>
              </a:highlight>
              <a:latin typeface="Arial"/>
              <a:ea typeface="Arial"/>
              <a:cs typeface="Arial"/>
              <a:sym typeface="Arial"/>
            </a:endParaRPr>
          </a:p>
        </p:txBody>
      </p:sp>
      <p:sp>
        <p:nvSpPr>
          <p:cNvPr id="480" name="Google Shape;480;g28bd97be4f1_0_1"/>
          <p:cNvSpPr txBox="1"/>
          <p:nvPr/>
        </p:nvSpPr>
        <p:spPr>
          <a:xfrm>
            <a:off x="6797075" y="5203610"/>
            <a:ext cx="4962000" cy="815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4100" b="1" i="0" u="none" strike="noStrike" cap="none">
                <a:solidFill>
                  <a:srgbClr val="2D175F"/>
                </a:solidFill>
                <a:latin typeface="Calibri"/>
                <a:ea typeface="Calibri"/>
                <a:cs typeface="Calibri"/>
                <a:sym typeface="Calibri"/>
              </a:rPr>
              <a:t>Service Based Count</a:t>
            </a:r>
            <a:endParaRPr sz="4100" b="1" i="0" u="none" strike="noStrike" cap="none">
              <a:solidFill>
                <a:srgbClr val="2D175F"/>
              </a:solidFill>
              <a:latin typeface="Calibri"/>
              <a:ea typeface="Calibri"/>
              <a:cs typeface="Calibri"/>
              <a:sym typeface="Calibri"/>
            </a:endParaRPr>
          </a:p>
        </p:txBody>
      </p:sp>
      <p:sp>
        <p:nvSpPr>
          <p:cNvPr id="481" name="Google Shape;481;g28bd97be4f1_0_1"/>
          <p:cNvSpPr/>
          <p:nvPr/>
        </p:nvSpPr>
        <p:spPr>
          <a:xfrm>
            <a:off x="6313950" y="6941663"/>
            <a:ext cx="5660100" cy="1388400"/>
          </a:xfrm>
          <a:prstGeom prst="wedgeRectCallout">
            <a:avLst>
              <a:gd name="adj1" fmla="val -40471"/>
              <a:gd name="adj2" fmla="val 74821"/>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2" name="Google Shape;482;g28bd97be4f1_0_1"/>
          <p:cNvSpPr txBox="1"/>
          <p:nvPr/>
        </p:nvSpPr>
        <p:spPr>
          <a:xfrm>
            <a:off x="6260524" y="7100213"/>
            <a:ext cx="6035100" cy="1071300"/>
          </a:xfrm>
          <a:prstGeom prst="rect">
            <a:avLst/>
          </a:prstGeom>
          <a:noFill/>
          <a:ln>
            <a:noFill/>
          </a:ln>
        </p:spPr>
        <p:txBody>
          <a:bodyPr spcFirstLastPara="1" wrap="square" lIns="91425" tIns="91425" rIns="91425" bIns="91425" anchor="t" anchorCtr="0">
            <a:spAutoFit/>
          </a:bodyPr>
          <a:lstStyle/>
          <a:p>
            <a:pPr marL="109728" marR="0" lvl="0" indent="0" algn="l" rtl="0">
              <a:lnSpc>
                <a:spcPct val="90000"/>
              </a:lnSpc>
              <a:spcBef>
                <a:spcPts val="750"/>
              </a:spcBef>
              <a:spcAft>
                <a:spcPts val="0"/>
              </a:spcAft>
              <a:buClr>
                <a:srgbClr val="000000"/>
              </a:buClr>
              <a:buSzPts val="2100"/>
              <a:buFont typeface="Arial"/>
              <a:buNone/>
            </a:pPr>
            <a:r>
              <a:rPr lang="en-US" sz="3200" b="0" i="0" u="none" strike="noStrike" cap="none">
                <a:solidFill>
                  <a:schemeClr val="lt1"/>
                </a:solidFill>
                <a:latin typeface="Calibri"/>
                <a:ea typeface="Calibri"/>
                <a:cs typeface="Calibri"/>
                <a:sym typeface="Calibri"/>
              </a:rPr>
              <a:t>Asking: “Where did you sleep on </a:t>
            </a:r>
            <a:r>
              <a:rPr lang="en-US" sz="3200" b="1" i="1" u="sng" strike="noStrike" cap="none">
                <a:solidFill>
                  <a:schemeClr val="lt1"/>
                </a:solidFill>
                <a:latin typeface="Calibri"/>
                <a:ea typeface="Calibri"/>
                <a:cs typeface="Calibri"/>
                <a:sym typeface="Calibri"/>
              </a:rPr>
              <a:t>Wednesday night</a:t>
            </a:r>
            <a:r>
              <a:rPr lang="en-US" sz="3200" b="0" i="0" u="none" strike="noStrike" cap="none">
                <a:solidFill>
                  <a:schemeClr val="lt1"/>
                </a:solidFill>
                <a:latin typeface="Calibri"/>
                <a:ea typeface="Calibri"/>
                <a:cs typeface="Calibri"/>
                <a:sym typeface="Calibri"/>
              </a:rPr>
              <a:t>?”</a:t>
            </a:r>
            <a:endParaRPr sz="3200" b="0" i="0" u="none" strike="noStrike" cap="none">
              <a:solidFill>
                <a:schemeClr val="lt1"/>
              </a:solidFill>
              <a:latin typeface="Arial"/>
              <a:ea typeface="Arial"/>
              <a:cs typeface="Arial"/>
              <a:sym typeface="Arial"/>
            </a:endParaRPr>
          </a:p>
        </p:txBody>
      </p:sp>
      <p:sp>
        <p:nvSpPr>
          <p:cNvPr id="483" name="Google Shape;483;g28bd97be4f1_0_1"/>
          <p:cNvSpPr/>
          <p:nvPr/>
        </p:nvSpPr>
        <p:spPr>
          <a:xfrm>
            <a:off x="1139800" y="3237413"/>
            <a:ext cx="4459500" cy="2229900"/>
          </a:xfrm>
          <a:prstGeom prst="wedgeEllipseCallout">
            <a:avLst>
              <a:gd name="adj1" fmla="val -37775"/>
              <a:gd name="adj2" fmla="val 71769"/>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4" name="Google Shape;484;g28bd97be4f1_0_1"/>
          <p:cNvSpPr txBox="1"/>
          <p:nvPr/>
        </p:nvSpPr>
        <p:spPr>
          <a:xfrm>
            <a:off x="1043913" y="3788975"/>
            <a:ext cx="4344300" cy="1126800"/>
          </a:xfrm>
          <a:prstGeom prst="rect">
            <a:avLst/>
          </a:prstGeom>
          <a:noFill/>
          <a:ln>
            <a:noFill/>
          </a:ln>
        </p:spPr>
        <p:txBody>
          <a:bodyPr spcFirstLastPara="1" wrap="square" lIns="91425" tIns="91425" rIns="91425" bIns="91425" anchor="t" anchorCtr="0">
            <a:spAutoFit/>
          </a:bodyPr>
          <a:lstStyle/>
          <a:p>
            <a:pPr marL="109728" marR="0" lvl="0" indent="0" algn="ctr" rtl="0">
              <a:lnSpc>
                <a:spcPct val="90000"/>
              </a:lnSpc>
              <a:spcBef>
                <a:spcPts val="750"/>
              </a:spcBef>
              <a:spcAft>
                <a:spcPts val="0"/>
              </a:spcAft>
              <a:buClr>
                <a:srgbClr val="000000"/>
              </a:buClr>
              <a:buSzPts val="2100"/>
              <a:buFont typeface="Arial"/>
              <a:buNone/>
            </a:pPr>
            <a:r>
              <a:rPr lang="en-US" sz="3400" b="0" i="0" u="none" strike="noStrike" cap="none">
                <a:solidFill>
                  <a:schemeClr val="lt1"/>
                </a:solidFill>
                <a:latin typeface="Calibri"/>
                <a:ea typeface="Calibri"/>
                <a:cs typeface="Calibri"/>
                <a:sym typeface="Calibri"/>
              </a:rPr>
              <a:t>Asking: “Where </a:t>
            </a:r>
            <a:r>
              <a:rPr lang="en-US" sz="3400" b="1" i="1" u="sng" strike="noStrike" cap="none">
                <a:solidFill>
                  <a:schemeClr val="lt1"/>
                </a:solidFill>
                <a:latin typeface="Calibri"/>
                <a:ea typeface="Calibri"/>
                <a:cs typeface="Calibri"/>
                <a:sym typeface="Calibri"/>
              </a:rPr>
              <a:t>will </a:t>
            </a:r>
            <a:r>
              <a:rPr lang="en-US" sz="3400" b="0" i="0" u="none" strike="noStrike" cap="none">
                <a:solidFill>
                  <a:schemeClr val="lt1"/>
                </a:solidFill>
                <a:latin typeface="Calibri"/>
                <a:ea typeface="Calibri"/>
                <a:cs typeface="Calibri"/>
                <a:sym typeface="Calibri"/>
              </a:rPr>
              <a:t>you sleep tonight?”</a:t>
            </a:r>
            <a:endParaRPr sz="3400" b="0" i="0" u="none" strike="noStrike" cap="none">
              <a:solidFill>
                <a:schemeClr val="lt1"/>
              </a:solidFill>
              <a:latin typeface="Arial"/>
              <a:ea typeface="Arial"/>
              <a:cs typeface="Arial"/>
              <a:sym typeface="Arial"/>
            </a:endParaRPr>
          </a:p>
        </p:txBody>
      </p:sp>
      <p:sp>
        <p:nvSpPr>
          <p:cNvPr id="485" name="Google Shape;485;g28bd97be4f1_0_1"/>
          <p:cNvSpPr txBox="1"/>
          <p:nvPr/>
        </p:nvSpPr>
        <p:spPr>
          <a:xfrm>
            <a:off x="12087537" y="2342075"/>
            <a:ext cx="4344300" cy="1446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4100" b="0" i="0" u="none" strike="noStrike" cap="none">
                <a:solidFill>
                  <a:schemeClr val="lt1"/>
                </a:solidFill>
                <a:highlight>
                  <a:srgbClr val="462D78"/>
                </a:highlight>
                <a:latin typeface="Calibri"/>
                <a:ea typeface="Calibri"/>
                <a:cs typeface="Calibri"/>
                <a:sym typeface="Calibri"/>
              </a:rPr>
              <a:t>January 25, 2023</a:t>
            </a:r>
            <a:endParaRPr sz="4100" b="0" i="0" u="none" strike="noStrike" cap="none">
              <a:solidFill>
                <a:schemeClr val="lt1"/>
              </a:solidFill>
              <a:highlight>
                <a:srgbClr val="462D78"/>
              </a:highlight>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4100" b="0" i="0" u="none" strike="noStrike" cap="none">
                <a:solidFill>
                  <a:schemeClr val="lt1"/>
                </a:solidFill>
                <a:highlight>
                  <a:srgbClr val="462D78"/>
                </a:highlight>
                <a:latin typeface="Calibri"/>
                <a:ea typeface="Calibri"/>
                <a:cs typeface="Calibri"/>
                <a:sym typeface="Calibri"/>
              </a:rPr>
              <a:t>@7am</a:t>
            </a:r>
            <a:endParaRPr sz="4100" b="0" i="0" u="none" strike="noStrike" cap="none">
              <a:solidFill>
                <a:schemeClr val="lt1"/>
              </a:solidFill>
              <a:highlight>
                <a:srgbClr val="462D78"/>
              </a:highlight>
              <a:latin typeface="Calibri"/>
              <a:ea typeface="Calibri"/>
              <a:cs typeface="Calibri"/>
              <a:sym typeface="Calibri"/>
            </a:endParaRPr>
          </a:p>
        </p:txBody>
      </p:sp>
      <p:sp>
        <p:nvSpPr>
          <p:cNvPr id="486" name="Google Shape;486;g28bd97be4f1_0_1"/>
          <p:cNvSpPr txBox="1"/>
          <p:nvPr/>
        </p:nvSpPr>
        <p:spPr>
          <a:xfrm>
            <a:off x="1139788" y="2330425"/>
            <a:ext cx="5571300" cy="1446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4100" b="0" i="0" u="none" strike="noStrike" cap="none">
                <a:solidFill>
                  <a:schemeClr val="lt1"/>
                </a:solidFill>
                <a:highlight>
                  <a:srgbClr val="462D78"/>
                </a:highlight>
                <a:latin typeface="Calibri"/>
                <a:ea typeface="Calibri"/>
                <a:cs typeface="Calibri"/>
                <a:sym typeface="Calibri"/>
              </a:rPr>
              <a:t>January 24, 2023 </a:t>
            </a:r>
            <a:endParaRPr sz="4100" b="0" i="0" u="none" strike="noStrike" cap="none">
              <a:solidFill>
                <a:schemeClr val="lt1"/>
              </a:solidFill>
              <a:highlight>
                <a:srgbClr val="462D78"/>
              </a:highlight>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4100" b="0" i="0" u="none" strike="noStrike" cap="none">
                <a:solidFill>
                  <a:schemeClr val="lt1"/>
                </a:solidFill>
                <a:highlight>
                  <a:srgbClr val="462D78"/>
                </a:highlight>
                <a:latin typeface="Calibri"/>
                <a:ea typeface="Calibri"/>
                <a:cs typeface="Calibri"/>
                <a:sym typeface="Calibri"/>
              </a:rPr>
              <a:t>@5pm</a:t>
            </a:r>
            <a:endParaRPr sz="4100" b="0" i="0" u="none" strike="noStrike" cap="none">
              <a:solidFill>
                <a:schemeClr val="lt1"/>
              </a:solidFill>
              <a:highlight>
                <a:srgbClr val="462D78"/>
              </a:highlight>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490"/>
        <p:cNvGrpSpPr/>
        <p:nvPr/>
      </p:nvGrpSpPr>
      <p:grpSpPr>
        <a:xfrm>
          <a:off x="0" y="0"/>
          <a:ext cx="0" cy="0"/>
          <a:chOff x="0" y="0"/>
          <a:chExt cx="0" cy="0"/>
        </a:xfrm>
      </p:grpSpPr>
      <p:sp>
        <p:nvSpPr>
          <p:cNvPr id="491" name="Google Shape;491;g28bd97be4f1_0_52"/>
          <p:cNvSpPr txBox="1"/>
          <p:nvPr/>
        </p:nvSpPr>
        <p:spPr>
          <a:xfrm>
            <a:off x="598875" y="1719300"/>
            <a:ext cx="6397800" cy="1957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4600"/>
              <a:buFont typeface="Arial"/>
              <a:buNone/>
            </a:pPr>
            <a:r>
              <a:rPr lang="en-US" sz="4600" b="1" i="0" u="none" strike="noStrike" cap="none">
                <a:solidFill>
                  <a:srgbClr val="2D175F"/>
                </a:solidFill>
                <a:latin typeface="Arial"/>
                <a:ea typeface="Arial"/>
                <a:cs typeface="Arial"/>
                <a:sym typeface="Arial"/>
              </a:rPr>
              <a:t>FAQ: Who to count?</a:t>
            </a:r>
            <a:endParaRPr sz="4600" b="1" i="0" u="none" strike="noStrike" cap="none">
              <a:solidFill>
                <a:srgbClr val="2D175F"/>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2D175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492" name="Google Shape;492;g28bd97be4f1_0_52"/>
          <p:cNvGrpSpPr/>
          <p:nvPr/>
        </p:nvGrpSpPr>
        <p:grpSpPr>
          <a:xfrm flipH="1">
            <a:off x="-2149050" y="-41299"/>
            <a:ext cx="3320997" cy="3085741"/>
            <a:chOff x="17259300" y="-209424"/>
            <a:chExt cx="3320997" cy="3085741"/>
          </a:xfrm>
        </p:grpSpPr>
        <p:grpSp>
          <p:nvGrpSpPr>
            <p:cNvPr id="493" name="Google Shape;493;g28bd97be4f1_0_52"/>
            <p:cNvGrpSpPr/>
            <p:nvPr/>
          </p:nvGrpSpPr>
          <p:grpSpPr>
            <a:xfrm>
              <a:off x="17494177" y="-209424"/>
              <a:ext cx="3086120" cy="3085741"/>
              <a:chOff x="0" y="0"/>
              <a:chExt cx="812800" cy="812700"/>
            </a:xfrm>
          </p:grpSpPr>
          <p:sp>
            <p:nvSpPr>
              <p:cNvPr id="494" name="Google Shape;494;g28bd97be4f1_0_5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D175F"/>
              </a:solidFill>
              <a:ln>
                <a:noFill/>
              </a:ln>
            </p:spPr>
          </p:sp>
          <p:sp>
            <p:nvSpPr>
              <p:cNvPr id="495" name="Google Shape;495;g28bd97be4f1_0_52"/>
              <p:cNvSpPr txBox="1"/>
              <p:nvPr/>
            </p:nvSpPr>
            <p:spPr>
              <a:xfrm flipH="1">
                <a:off x="10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96" name="Google Shape;496;g28bd97be4f1_0_52"/>
            <p:cNvGrpSpPr/>
            <p:nvPr/>
          </p:nvGrpSpPr>
          <p:grpSpPr>
            <a:xfrm>
              <a:off x="17259300" y="568409"/>
              <a:ext cx="1409059" cy="1409059"/>
              <a:chOff x="0" y="0"/>
              <a:chExt cx="812700" cy="812700"/>
            </a:xfrm>
          </p:grpSpPr>
          <p:sp>
            <p:nvSpPr>
              <p:cNvPr id="497" name="Google Shape;497;g28bd97be4f1_0_5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498" name="Google Shape;498;g28bd97be4f1_0_5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499" name="Google Shape;499;g28bd97be4f1_0_52"/>
          <p:cNvGrpSpPr/>
          <p:nvPr/>
        </p:nvGrpSpPr>
        <p:grpSpPr>
          <a:xfrm>
            <a:off x="15060598" y="-41289"/>
            <a:ext cx="3227400" cy="3085741"/>
            <a:chOff x="15289198" y="-152389"/>
            <a:chExt cx="3227400" cy="3085741"/>
          </a:xfrm>
        </p:grpSpPr>
        <p:grpSp>
          <p:nvGrpSpPr>
            <p:cNvPr id="500" name="Google Shape;500;g28bd97be4f1_0_52"/>
            <p:cNvGrpSpPr/>
            <p:nvPr/>
          </p:nvGrpSpPr>
          <p:grpSpPr>
            <a:xfrm>
              <a:off x="15289198" y="-152389"/>
              <a:ext cx="3227297" cy="3085741"/>
              <a:chOff x="0" y="0"/>
              <a:chExt cx="849982" cy="812700"/>
            </a:xfrm>
          </p:grpSpPr>
          <p:sp>
            <p:nvSpPr>
              <p:cNvPr id="501" name="Google Shape;501;g28bd97be4f1_0_5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502" name="Google Shape;502;g28bd97be4f1_0_5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03" name="Google Shape;503;g28bd97be4f1_0_52"/>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grpSp>
        <p:nvGrpSpPr>
          <p:cNvPr id="504" name="Google Shape;504;g28bd97be4f1_0_52"/>
          <p:cNvGrpSpPr/>
          <p:nvPr/>
        </p:nvGrpSpPr>
        <p:grpSpPr>
          <a:xfrm>
            <a:off x="7321250" y="1440325"/>
            <a:ext cx="10683271" cy="7314005"/>
            <a:chOff x="0" y="0"/>
            <a:chExt cx="2063005" cy="813001"/>
          </a:xfrm>
        </p:grpSpPr>
        <p:sp>
          <p:nvSpPr>
            <p:cNvPr id="505" name="Google Shape;505;g28bd97be4f1_0_52"/>
            <p:cNvSpPr/>
            <p:nvPr/>
          </p:nvSpPr>
          <p:spPr>
            <a:xfrm>
              <a:off x="0" y="1"/>
              <a:ext cx="2063005" cy="813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sp>
        <p:sp>
          <p:nvSpPr>
            <p:cNvPr id="506" name="Google Shape;506;g28bd97be4f1_0_5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07" name="Google Shape;507;g28bd97be4f1_0_52"/>
          <p:cNvSpPr/>
          <p:nvPr/>
        </p:nvSpPr>
        <p:spPr>
          <a:xfrm>
            <a:off x="3361710" y="410002"/>
            <a:ext cx="980705" cy="915710"/>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3">
              <a:alphaModFix/>
            </a:blip>
            <a:stretch>
              <a:fillRect/>
            </a:stretch>
          </a:blipFill>
          <a:ln>
            <a:noFill/>
          </a:ln>
        </p:spPr>
      </p:sp>
      <p:sp>
        <p:nvSpPr>
          <p:cNvPr id="508" name="Google Shape;508;g28bd97be4f1_0_52"/>
          <p:cNvSpPr txBox="1"/>
          <p:nvPr/>
        </p:nvSpPr>
        <p:spPr>
          <a:xfrm>
            <a:off x="7613438" y="2366700"/>
            <a:ext cx="10098900" cy="66474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4500"/>
              <a:buFont typeface="Arial"/>
              <a:buNone/>
            </a:pPr>
            <a:r>
              <a:rPr lang="en-US" sz="4500" b="1" i="0" u="none" strike="noStrike" cap="none">
                <a:solidFill>
                  <a:srgbClr val="E5E6EE"/>
                </a:solidFill>
                <a:latin typeface="Arial"/>
                <a:ea typeface="Arial"/>
                <a:cs typeface="Arial"/>
                <a:sym typeface="Arial"/>
              </a:rPr>
              <a:t>Unsheltered Homeless Definition</a:t>
            </a:r>
            <a:endParaRPr sz="4500" b="1"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2900"/>
              <a:buFont typeface="Arial"/>
              <a:buNone/>
            </a:pPr>
            <a:endParaRPr sz="2900" b="1" i="0" u="none" strike="noStrike" cap="none">
              <a:solidFill>
                <a:srgbClr val="E5E6EE"/>
              </a:solidFill>
              <a:latin typeface="Arial"/>
              <a:ea typeface="Arial"/>
              <a:cs typeface="Arial"/>
              <a:sym typeface="Arial"/>
            </a:endParaRPr>
          </a:p>
          <a:p>
            <a:pPr marL="0" marR="0" lvl="0" indent="0" algn="ctr" rtl="0">
              <a:lnSpc>
                <a:spcPct val="119958"/>
              </a:lnSpc>
              <a:spcBef>
                <a:spcPts val="0"/>
              </a:spcBef>
              <a:spcAft>
                <a:spcPts val="0"/>
              </a:spcAft>
              <a:buClr>
                <a:srgbClr val="000000"/>
              </a:buClr>
              <a:buSzPts val="1100"/>
              <a:buFont typeface="Arial"/>
              <a:buNone/>
            </a:pPr>
            <a:r>
              <a:rPr lang="en-US" sz="3800" b="0" i="0" u="none" strike="noStrike" cap="none">
                <a:solidFill>
                  <a:srgbClr val="E5E6EE"/>
                </a:solidFill>
                <a:latin typeface="Arial"/>
                <a:ea typeface="Arial"/>
                <a:cs typeface="Arial"/>
                <a:sym typeface="Arial"/>
              </a:rPr>
              <a:t>“Individuals and families with a primary nighttime residence that is a public or private place not designed for or ordinarily used as a regular sleeping accommodation for human beings, including a car, park, abandoned building, bus or train station, airport, or camping ground”</a:t>
            </a:r>
            <a:endParaRPr sz="2400" b="0"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2400"/>
              <a:buFont typeface="Arial"/>
              <a:buNone/>
            </a:pPr>
            <a:endParaRPr sz="2400" b="0" i="0" u="none" strike="noStrike" cap="none">
              <a:solidFill>
                <a:srgbClr val="E5E6EE"/>
              </a:solidFill>
              <a:latin typeface="Arial"/>
              <a:ea typeface="Arial"/>
              <a:cs typeface="Arial"/>
              <a:sym typeface="Arial"/>
            </a:endParaRPr>
          </a:p>
        </p:txBody>
      </p:sp>
      <p:sp>
        <p:nvSpPr>
          <p:cNvPr id="509" name="Google Shape;509;g28bd97be4f1_0_52"/>
          <p:cNvSpPr/>
          <p:nvPr/>
        </p:nvSpPr>
        <p:spPr>
          <a:xfrm>
            <a:off x="891874" y="3537225"/>
            <a:ext cx="4650283" cy="5702167"/>
          </a:xfrm>
          <a:custGeom>
            <a:avLst/>
            <a:gdLst/>
            <a:ahLst/>
            <a:cxnLst/>
            <a:rect l="l" t="t" r="r" b="b"/>
            <a:pathLst>
              <a:path w="4482200" h="5392120" extrusionOk="0">
                <a:moveTo>
                  <a:pt x="0" y="0"/>
                </a:moveTo>
                <a:lnTo>
                  <a:pt x="4482200" y="0"/>
                </a:lnTo>
                <a:lnTo>
                  <a:pt x="4482200" y="5392120"/>
                </a:lnTo>
                <a:lnTo>
                  <a:pt x="0" y="5392120"/>
                </a:lnTo>
                <a:lnTo>
                  <a:pt x="0" y="0"/>
                </a:lnTo>
                <a:close/>
              </a:path>
            </a:pathLst>
          </a:custGeom>
          <a:blipFill rotWithShape="1">
            <a:blip r:embed="rId4">
              <a:alphaModFix/>
            </a:blip>
            <a:stretch>
              <a:fillRect/>
            </a:stretch>
          </a:blipFill>
          <a:ln>
            <a:noFill/>
          </a:ln>
        </p:spPr>
      </p:sp>
      <p:pic>
        <p:nvPicPr>
          <p:cNvPr id="510" name="Google Shape;510;g28bd97be4f1_0_52"/>
          <p:cNvPicPr preferRelativeResize="0"/>
          <p:nvPr/>
        </p:nvPicPr>
        <p:blipFill rotWithShape="1">
          <a:blip r:embed="rId5">
            <a:alphaModFix/>
          </a:blip>
          <a:srcRect l="17987" t="8803" r="17077" b="8613"/>
          <a:stretch/>
        </p:blipFill>
        <p:spPr>
          <a:xfrm flipH="1">
            <a:off x="7321251" y="938700"/>
            <a:ext cx="1233924" cy="1315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514"/>
        <p:cNvGrpSpPr/>
        <p:nvPr/>
      </p:nvGrpSpPr>
      <p:grpSpPr>
        <a:xfrm>
          <a:off x="0" y="0"/>
          <a:ext cx="0" cy="0"/>
          <a:chOff x="0" y="0"/>
          <a:chExt cx="0" cy="0"/>
        </a:xfrm>
      </p:grpSpPr>
      <p:sp>
        <p:nvSpPr>
          <p:cNvPr id="515" name="Google Shape;515;g28bd97be4f1_0_77"/>
          <p:cNvSpPr txBox="1"/>
          <p:nvPr/>
        </p:nvSpPr>
        <p:spPr>
          <a:xfrm>
            <a:off x="598875" y="1719300"/>
            <a:ext cx="6397800" cy="28077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4600"/>
              <a:buFont typeface="Arial"/>
              <a:buNone/>
            </a:pPr>
            <a:r>
              <a:rPr lang="en-US" sz="4600" b="1" i="0" u="none" strike="noStrike" cap="none">
                <a:solidFill>
                  <a:srgbClr val="2D175F"/>
                </a:solidFill>
                <a:latin typeface="Arial"/>
                <a:ea typeface="Arial"/>
                <a:cs typeface="Arial"/>
                <a:sym typeface="Arial"/>
              </a:rPr>
              <a:t>FAQ: Who to NOT count?</a:t>
            </a:r>
            <a:endParaRPr sz="4600" b="1" i="0" u="none" strike="noStrike" cap="none">
              <a:solidFill>
                <a:srgbClr val="2D175F"/>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2D175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516" name="Google Shape;516;g28bd97be4f1_0_77"/>
          <p:cNvGrpSpPr/>
          <p:nvPr/>
        </p:nvGrpSpPr>
        <p:grpSpPr>
          <a:xfrm flipH="1">
            <a:off x="-2149050" y="-41299"/>
            <a:ext cx="3320997" cy="3085741"/>
            <a:chOff x="17259300" y="-209424"/>
            <a:chExt cx="3320997" cy="3085741"/>
          </a:xfrm>
        </p:grpSpPr>
        <p:grpSp>
          <p:nvGrpSpPr>
            <p:cNvPr id="517" name="Google Shape;517;g28bd97be4f1_0_77"/>
            <p:cNvGrpSpPr/>
            <p:nvPr/>
          </p:nvGrpSpPr>
          <p:grpSpPr>
            <a:xfrm>
              <a:off x="17494177" y="-209424"/>
              <a:ext cx="3086120" cy="3085741"/>
              <a:chOff x="0" y="0"/>
              <a:chExt cx="812800" cy="812700"/>
            </a:xfrm>
          </p:grpSpPr>
          <p:sp>
            <p:nvSpPr>
              <p:cNvPr id="518" name="Google Shape;518;g28bd97be4f1_0_77"/>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D175F"/>
              </a:solidFill>
              <a:ln>
                <a:noFill/>
              </a:ln>
            </p:spPr>
          </p:sp>
          <p:sp>
            <p:nvSpPr>
              <p:cNvPr id="519" name="Google Shape;519;g28bd97be4f1_0_77"/>
              <p:cNvSpPr txBox="1"/>
              <p:nvPr/>
            </p:nvSpPr>
            <p:spPr>
              <a:xfrm flipH="1">
                <a:off x="10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20" name="Google Shape;520;g28bd97be4f1_0_77"/>
            <p:cNvGrpSpPr/>
            <p:nvPr/>
          </p:nvGrpSpPr>
          <p:grpSpPr>
            <a:xfrm>
              <a:off x="17259300" y="568409"/>
              <a:ext cx="1409059" cy="1409059"/>
              <a:chOff x="0" y="0"/>
              <a:chExt cx="812700" cy="812700"/>
            </a:xfrm>
          </p:grpSpPr>
          <p:sp>
            <p:nvSpPr>
              <p:cNvPr id="521" name="Google Shape;521;g28bd97be4f1_0_77"/>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522" name="Google Shape;522;g28bd97be4f1_0_7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523" name="Google Shape;523;g28bd97be4f1_0_77"/>
          <p:cNvGrpSpPr/>
          <p:nvPr/>
        </p:nvGrpSpPr>
        <p:grpSpPr>
          <a:xfrm>
            <a:off x="15060598" y="-41289"/>
            <a:ext cx="3227400" cy="3085741"/>
            <a:chOff x="15289198" y="-152389"/>
            <a:chExt cx="3227400" cy="3085741"/>
          </a:xfrm>
        </p:grpSpPr>
        <p:grpSp>
          <p:nvGrpSpPr>
            <p:cNvPr id="524" name="Google Shape;524;g28bd97be4f1_0_77"/>
            <p:cNvGrpSpPr/>
            <p:nvPr/>
          </p:nvGrpSpPr>
          <p:grpSpPr>
            <a:xfrm>
              <a:off x="15289198" y="-152389"/>
              <a:ext cx="3227297" cy="3085741"/>
              <a:chOff x="0" y="0"/>
              <a:chExt cx="849982" cy="812700"/>
            </a:xfrm>
          </p:grpSpPr>
          <p:sp>
            <p:nvSpPr>
              <p:cNvPr id="525" name="Google Shape;525;g28bd97be4f1_0_7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526" name="Google Shape;526;g28bd97be4f1_0_7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27" name="Google Shape;527;g28bd97be4f1_0_77"/>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grpSp>
        <p:nvGrpSpPr>
          <p:cNvPr id="528" name="Google Shape;528;g28bd97be4f1_0_77"/>
          <p:cNvGrpSpPr/>
          <p:nvPr/>
        </p:nvGrpSpPr>
        <p:grpSpPr>
          <a:xfrm>
            <a:off x="7321250" y="1440325"/>
            <a:ext cx="10683271" cy="8353102"/>
            <a:chOff x="0" y="0"/>
            <a:chExt cx="2063005" cy="813001"/>
          </a:xfrm>
        </p:grpSpPr>
        <p:sp>
          <p:nvSpPr>
            <p:cNvPr id="529" name="Google Shape;529;g28bd97be4f1_0_77"/>
            <p:cNvSpPr/>
            <p:nvPr/>
          </p:nvSpPr>
          <p:spPr>
            <a:xfrm>
              <a:off x="0" y="1"/>
              <a:ext cx="2063005" cy="813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sp>
        <p:sp>
          <p:nvSpPr>
            <p:cNvPr id="530" name="Google Shape;530;g28bd97be4f1_0_7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31" name="Google Shape;531;g28bd97be4f1_0_77"/>
          <p:cNvSpPr/>
          <p:nvPr/>
        </p:nvSpPr>
        <p:spPr>
          <a:xfrm>
            <a:off x="3361710" y="410002"/>
            <a:ext cx="980705" cy="915710"/>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3">
              <a:alphaModFix/>
            </a:blip>
            <a:stretch>
              <a:fillRect/>
            </a:stretch>
          </a:blipFill>
          <a:ln>
            <a:noFill/>
          </a:ln>
        </p:spPr>
      </p:sp>
      <p:sp>
        <p:nvSpPr>
          <p:cNvPr id="532" name="Google Shape;532;g28bd97be4f1_0_77"/>
          <p:cNvSpPr txBox="1"/>
          <p:nvPr/>
        </p:nvSpPr>
        <p:spPr>
          <a:xfrm>
            <a:off x="7700038" y="1719300"/>
            <a:ext cx="10098900" cy="8473500"/>
          </a:xfrm>
          <a:prstGeom prst="rect">
            <a:avLst/>
          </a:prstGeom>
          <a:noFill/>
          <a:ln>
            <a:noFill/>
          </a:ln>
        </p:spPr>
        <p:txBody>
          <a:bodyPr spcFirstLastPara="1" wrap="square" lIns="0" tIns="0" rIns="0" bIns="0" anchor="t" anchorCtr="0">
            <a:spAutoFit/>
          </a:bodyPr>
          <a:lstStyle/>
          <a:p>
            <a:pPr marL="457200" marR="0" lvl="0" indent="-457200" algn="l" rtl="0">
              <a:lnSpc>
                <a:spcPct val="150000"/>
              </a:lnSpc>
              <a:spcBef>
                <a:spcPts val="0"/>
              </a:spcBef>
              <a:spcAft>
                <a:spcPts val="0"/>
              </a:spcAft>
              <a:buClr>
                <a:srgbClr val="E5E6EE"/>
              </a:buClr>
              <a:buSzPts val="3900"/>
              <a:buFont typeface="Arial"/>
              <a:buChar char="●"/>
            </a:pPr>
            <a:r>
              <a:rPr lang="en-US" sz="3900" b="0" i="0" u="none" strike="noStrike" cap="none">
                <a:solidFill>
                  <a:srgbClr val="E5E6EE"/>
                </a:solidFill>
                <a:latin typeface="Arial"/>
                <a:ea typeface="Arial"/>
                <a:cs typeface="Arial"/>
                <a:sym typeface="Arial"/>
              </a:rPr>
              <a:t>People engaged in dangerous activities</a:t>
            </a:r>
            <a:endParaRPr sz="3900" b="0" i="0" u="none" strike="noStrike" cap="none">
              <a:solidFill>
                <a:srgbClr val="E5E6EE"/>
              </a:solidFill>
              <a:latin typeface="Arial"/>
              <a:ea typeface="Arial"/>
              <a:cs typeface="Arial"/>
              <a:sym typeface="Arial"/>
            </a:endParaRPr>
          </a:p>
          <a:p>
            <a:pPr marL="914400" marR="0" lvl="1" indent="-476250" algn="l" rtl="0">
              <a:lnSpc>
                <a:spcPct val="150000"/>
              </a:lnSpc>
              <a:spcBef>
                <a:spcPts val="0"/>
              </a:spcBef>
              <a:spcAft>
                <a:spcPts val="0"/>
              </a:spcAft>
              <a:buClr>
                <a:srgbClr val="E5E6EE"/>
              </a:buClr>
              <a:buSzPts val="3900"/>
              <a:buFont typeface="Arial"/>
              <a:buChar char="○"/>
            </a:pPr>
            <a:r>
              <a:rPr lang="en-US" sz="3900" b="1" i="0" u="none" strike="noStrike" cap="none">
                <a:solidFill>
                  <a:srgbClr val="E5E6EE"/>
                </a:solidFill>
                <a:latin typeface="Arial"/>
                <a:ea typeface="Arial"/>
                <a:cs typeface="Arial"/>
                <a:sym typeface="Arial"/>
              </a:rPr>
              <a:t>Your safety is number one priority </a:t>
            </a:r>
            <a:endParaRPr sz="3900" b="1" i="0" u="none" strike="noStrike" cap="none">
              <a:solidFill>
                <a:srgbClr val="E5E6EE"/>
              </a:solidFill>
              <a:latin typeface="Arial"/>
              <a:ea typeface="Arial"/>
              <a:cs typeface="Arial"/>
              <a:sym typeface="Arial"/>
            </a:endParaRPr>
          </a:p>
          <a:p>
            <a:pPr marL="457200" marR="0" lvl="0" indent="-457200" algn="l" rtl="0">
              <a:lnSpc>
                <a:spcPct val="150000"/>
              </a:lnSpc>
              <a:spcBef>
                <a:spcPts val="0"/>
              </a:spcBef>
              <a:spcAft>
                <a:spcPts val="0"/>
              </a:spcAft>
              <a:buClr>
                <a:srgbClr val="E5E6EE"/>
              </a:buClr>
              <a:buSzPts val="3900"/>
              <a:buFont typeface="Arial"/>
              <a:buChar char="●"/>
            </a:pPr>
            <a:r>
              <a:rPr lang="en-US" sz="3900" b="0" i="0" u="none" strike="noStrike" cap="none">
                <a:solidFill>
                  <a:srgbClr val="E5E6EE"/>
                </a:solidFill>
                <a:latin typeface="Arial"/>
                <a:ea typeface="Arial"/>
                <a:cs typeface="Arial"/>
                <a:sym typeface="Arial"/>
              </a:rPr>
              <a:t>People residing in institutions (e.g. jails, juvenile correction facilities, foster homes, hospitals, in-patient treatment centers)</a:t>
            </a:r>
            <a:endParaRPr sz="3900" b="0" i="0" u="none" strike="noStrike" cap="none">
              <a:solidFill>
                <a:srgbClr val="E5E6EE"/>
              </a:solidFill>
              <a:latin typeface="Arial"/>
              <a:ea typeface="Arial"/>
              <a:cs typeface="Arial"/>
              <a:sym typeface="Arial"/>
            </a:endParaRPr>
          </a:p>
          <a:p>
            <a:pPr marL="457200" marR="0" lvl="0" indent="-457200" algn="l" rtl="0">
              <a:lnSpc>
                <a:spcPct val="150000"/>
              </a:lnSpc>
              <a:spcBef>
                <a:spcPts val="0"/>
              </a:spcBef>
              <a:spcAft>
                <a:spcPts val="0"/>
              </a:spcAft>
              <a:buClr>
                <a:srgbClr val="E5E6EE"/>
              </a:buClr>
              <a:buSzPts val="3900"/>
              <a:buFont typeface="Arial"/>
              <a:buChar char="●"/>
            </a:pPr>
            <a:r>
              <a:rPr lang="en-US" sz="3900" b="1" i="0" u="none" strike="noStrike" cap="none">
                <a:solidFill>
                  <a:srgbClr val="E5E6EE"/>
                </a:solidFill>
                <a:latin typeface="Arial"/>
                <a:ea typeface="Arial"/>
                <a:cs typeface="Arial"/>
                <a:sym typeface="Arial"/>
              </a:rPr>
              <a:t>“Doubling Up/ Couch Surfing”: </a:t>
            </a:r>
            <a:endParaRPr sz="3900" b="1" i="0" u="none" strike="noStrike" cap="none">
              <a:solidFill>
                <a:srgbClr val="E5E6EE"/>
              </a:solidFill>
              <a:latin typeface="Arial"/>
              <a:ea typeface="Arial"/>
              <a:cs typeface="Arial"/>
              <a:sym typeface="Arial"/>
            </a:endParaRPr>
          </a:p>
          <a:p>
            <a:pPr marL="914400" marR="0" lvl="1" indent="-476250" algn="l" rtl="0">
              <a:lnSpc>
                <a:spcPct val="150000"/>
              </a:lnSpc>
              <a:spcBef>
                <a:spcPts val="0"/>
              </a:spcBef>
              <a:spcAft>
                <a:spcPts val="0"/>
              </a:spcAft>
              <a:buClr>
                <a:srgbClr val="E5E6EE"/>
              </a:buClr>
              <a:buSzPts val="3900"/>
              <a:buFont typeface="Arial"/>
              <a:buChar char="○"/>
            </a:pPr>
            <a:r>
              <a:rPr lang="en-US" sz="3900" b="0" i="0" u="none" strike="noStrike" cap="none">
                <a:solidFill>
                  <a:srgbClr val="E5E6EE"/>
                </a:solidFill>
                <a:latin typeface="Arial"/>
                <a:ea typeface="Arial"/>
                <a:cs typeface="Arial"/>
                <a:sym typeface="Arial"/>
              </a:rPr>
              <a:t>Survey will end at question, “Where did you sleep the night of the PITC?” if the answer is “couchsurfing/doubling up”</a:t>
            </a:r>
            <a:endParaRPr sz="4500" b="1"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2400"/>
              <a:buFont typeface="Arial"/>
              <a:buNone/>
            </a:pPr>
            <a:endParaRPr sz="2400" b="0" i="0" u="none" strike="noStrike" cap="none">
              <a:solidFill>
                <a:srgbClr val="E5E6EE"/>
              </a:solidFill>
              <a:latin typeface="Arial"/>
              <a:ea typeface="Arial"/>
              <a:cs typeface="Arial"/>
              <a:sym typeface="Arial"/>
            </a:endParaRPr>
          </a:p>
        </p:txBody>
      </p:sp>
      <p:sp>
        <p:nvSpPr>
          <p:cNvPr id="533" name="Google Shape;533;g28bd97be4f1_0_77"/>
          <p:cNvSpPr/>
          <p:nvPr/>
        </p:nvSpPr>
        <p:spPr>
          <a:xfrm>
            <a:off x="1472637" y="3926900"/>
            <a:ext cx="4650283" cy="5702167"/>
          </a:xfrm>
          <a:custGeom>
            <a:avLst/>
            <a:gdLst/>
            <a:ahLst/>
            <a:cxnLst/>
            <a:rect l="l" t="t" r="r" b="b"/>
            <a:pathLst>
              <a:path w="4482200" h="5392120" extrusionOk="0">
                <a:moveTo>
                  <a:pt x="0" y="0"/>
                </a:moveTo>
                <a:lnTo>
                  <a:pt x="4482200" y="0"/>
                </a:lnTo>
                <a:lnTo>
                  <a:pt x="4482200" y="5392120"/>
                </a:lnTo>
                <a:lnTo>
                  <a:pt x="0" y="5392120"/>
                </a:lnTo>
                <a:lnTo>
                  <a:pt x="0" y="0"/>
                </a:lnTo>
                <a:close/>
              </a:path>
            </a:pathLst>
          </a:custGeom>
          <a:blipFill rotWithShape="1">
            <a:blip r:embed="rId4">
              <a:alphaModFix/>
            </a:blip>
            <a:stretch>
              <a:fillRect/>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537"/>
        <p:cNvGrpSpPr/>
        <p:nvPr/>
      </p:nvGrpSpPr>
      <p:grpSpPr>
        <a:xfrm>
          <a:off x="0" y="0"/>
          <a:ext cx="0" cy="0"/>
          <a:chOff x="0" y="0"/>
          <a:chExt cx="0" cy="0"/>
        </a:xfrm>
      </p:grpSpPr>
      <p:sp>
        <p:nvSpPr>
          <p:cNvPr id="538" name="Google Shape;538;g28bd97be4f1_0_101"/>
          <p:cNvSpPr txBox="1"/>
          <p:nvPr/>
        </p:nvSpPr>
        <p:spPr>
          <a:xfrm>
            <a:off x="598875" y="1719300"/>
            <a:ext cx="6397800" cy="3657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4600"/>
              <a:buFont typeface="Arial"/>
              <a:buNone/>
            </a:pPr>
            <a:r>
              <a:rPr lang="en-US" sz="4600" b="1" i="0" u="none" strike="noStrike" cap="none">
                <a:solidFill>
                  <a:srgbClr val="2D175F"/>
                </a:solidFill>
                <a:latin typeface="Arial"/>
                <a:ea typeface="Arial"/>
                <a:cs typeface="Arial"/>
                <a:sym typeface="Arial"/>
              </a:rPr>
              <a:t>FAQ: What constitutes sheltered vs unsheltered? </a:t>
            </a:r>
            <a:endParaRPr sz="4600" b="1" i="0" u="none" strike="noStrike" cap="none">
              <a:solidFill>
                <a:srgbClr val="2D175F"/>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2D175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539" name="Google Shape;539;g28bd97be4f1_0_101"/>
          <p:cNvGrpSpPr/>
          <p:nvPr/>
        </p:nvGrpSpPr>
        <p:grpSpPr>
          <a:xfrm flipH="1">
            <a:off x="-2149050" y="-41299"/>
            <a:ext cx="3320997" cy="3085741"/>
            <a:chOff x="17259300" y="-209424"/>
            <a:chExt cx="3320997" cy="3085741"/>
          </a:xfrm>
        </p:grpSpPr>
        <p:grpSp>
          <p:nvGrpSpPr>
            <p:cNvPr id="540" name="Google Shape;540;g28bd97be4f1_0_101"/>
            <p:cNvGrpSpPr/>
            <p:nvPr/>
          </p:nvGrpSpPr>
          <p:grpSpPr>
            <a:xfrm>
              <a:off x="17494177" y="-209424"/>
              <a:ext cx="3086120" cy="3085741"/>
              <a:chOff x="0" y="0"/>
              <a:chExt cx="812800" cy="812700"/>
            </a:xfrm>
          </p:grpSpPr>
          <p:sp>
            <p:nvSpPr>
              <p:cNvPr id="541" name="Google Shape;541;g28bd97be4f1_0_10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D175F"/>
              </a:solidFill>
              <a:ln>
                <a:noFill/>
              </a:ln>
            </p:spPr>
          </p:sp>
          <p:sp>
            <p:nvSpPr>
              <p:cNvPr id="542" name="Google Shape;542;g28bd97be4f1_0_101"/>
              <p:cNvSpPr txBox="1"/>
              <p:nvPr/>
            </p:nvSpPr>
            <p:spPr>
              <a:xfrm flipH="1">
                <a:off x="10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43" name="Google Shape;543;g28bd97be4f1_0_101"/>
            <p:cNvGrpSpPr/>
            <p:nvPr/>
          </p:nvGrpSpPr>
          <p:grpSpPr>
            <a:xfrm>
              <a:off x="17259300" y="568409"/>
              <a:ext cx="1409059" cy="1409059"/>
              <a:chOff x="0" y="0"/>
              <a:chExt cx="812700" cy="812700"/>
            </a:xfrm>
          </p:grpSpPr>
          <p:sp>
            <p:nvSpPr>
              <p:cNvPr id="544" name="Google Shape;544;g28bd97be4f1_0_10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545" name="Google Shape;545;g28bd97be4f1_0_10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546" name="Google Shape;546;g28bd97be4f1_0_101"/>
          <p:cNvGrpSpPr/>
          <p:nvPr/>
        </p:nvGrpSpPr>
        <p:grpSpPr>
          <a:xfrm>
            <a:off x="15060598" y="-41289"/>
            <a:ext cx="3227400" cy="3085741"/>
            <a:chOff x="15289198" y="-152389"/>
            <a:chExt cx="3227400" cy="3085741"/>
          </a:xfrm>
        </p:grpSpPr>
        <p:grpSp>
          <p:nvGrpSpPr>
            <p:cNvPr id="547" name="Google Shape;547;g28bd97be4f1_0_101"/>
            <p:cNvGrpSpPr/>
            <p:nvPr/>
          </p:nvGrpSpPr>
          <p:grpSpPr>
            <a:xfrm>
              <a:off x="15289198" y="-152389"/>
              <a:ext cx="3227297" cy="3085741"/>
              <a:chOff x="0" y="0"/>
              <a:chExt cx="849982" cy="812700"/>
            </a:xfrm>
          </p:grpSpPr>
          <p:sp>
            <p:nvSpPr>
              <p:cNvPr id="548" name="Google Shape;548;g28bd97be4f1_0_10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549" name="Google Shape;549;g28bd97be4f1_0_10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50" name="Google Shape;550;g28bd97be4f1_0_101"/>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grpSp>
        <p:nvGrpSpPr>
          <p:cNvPr id="551" name="Google Shape;551;g28bd97be4f1_0_101"/>
          <p:cNvGrpSpPr/>
          <p:nvPr/>
        </p:nvGrpSpPr>
        <p:grpSpPr>
          <a:xfrm>
            <a:off x="7321250" y="1440325"/>
            <a:ext cx="10683271" cy="8353102"/>
            <a:chOff x="0" y="0"/>
            <a:chExt cx="2063005" cy="813001"/>
          </a:xfrm>
        </p:grpSpPr>
        <p:sp>
          <p:nvSpPr>
            <p:cNvPr id="552" name="Google Shape;552;g28bd97be4f1_0_101"/>
            <p:cNvSpPr/>
            <p:nvPr/>
          </p:nvSpPr>
          <p:spPr>
            <a:xfrm>
              <a:off x="0" y="1"/>
              <a:ext cx="2063005" cy="813000"/>
            </a:xfrm>
            <a:custGeom>
              <a:avLst/>
              <a:gdLst/>
              <a:ahLst/>
              <a:cxnLst/>
              <a:rect l="l" t="t" r="r" b="b"/>
              <a:pathLst>
                <a:path w="2063005" h="271000" extrusionOk="0">
                  <a:moveTo>
                    <a:pt x="0" y="0"/>
                  </a:moveTo>
                  <a:lnTo>
                    <a:pt x="2063005" y="0"/>
                  </a:lnTo>
                  <a:lnTo>
                    <a:pt x="2063005" y="271000"/>
                  </a:lnTo>
                  <a:lnTo>
                    <a:pt x="0" y="271000"/>
                  </a:lnTo>
                  <a:close/>
                </a:path>
              </a:pathLst>
            </a:custGeom>
            <a:solidFill>
              <a:srgbClr val="2D175F"/>
            </a:solidFill>
            <a:ln>
              <a:noFill/>
            </a:ln>
          </p:spPr>
        </p:sp>
        <p:sp>
          <p:nvSpPr>
            <p:cNvPr id="553" name="Google Shape;553;g28bd97be4f1_0_10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54" name="Google Shape;554;g28bd97be4f1_0_101"/>
          <p:cNvSpPr/>
          <p:nvPr/>
        </p:nvSpPr>
        <p:spPr>
          <a:xfrm>
            <a:off x="3361710" y="410002"/>
            <a:ext cx="980705" cy="915710"/>
          </a:xfrm>
          <a:custGeom>
            <a:avLst/>
            <a:gdLst/>
            <a:ahLst/>
            <a:cxnLst/>
            <a:rect l="l" t="t" r="r" b="b"/>
            <a:pathLst>
              <a:path w="577735" h="577735" extrusionOk="0">
                <a:moveTo>
                  <a:pt x="0" y="0"/>
                </a:moveTo>
                <a:lnTo>
                  <a:pt x="577736" y="0"/>
                </a:lnTo>
                <a:lnTo>
                  <a:pt x="577736" y="577736"/>
                </a:lnTo>
                <a:lnTo>
                  <a:pt x="0" y="577736"/>
                </a:lnTo>
                <a:lnTo>
                  <a:pt x="0" y="0"/>
                </a:lnTo>
                <a:close/>
              </a:path>
            </a:pathLst>
          </a:custGeom>
          <a:blipFill rotWithShape="1">
            <a:blip r:embed="rId3">
              <a:alphaModFix/>
            </a:blip>
            <a:stretch>
              <a:fillRect/>
            </a:stretch>
          </a:blipFill>
          <a:ln>
            <a:noFill/>
          </a:ln>
        </p:spPr>
      </p:sp>
      <p:sp>
        <p:nvSpPr>
          <p:cNvPr id="555" name="Google Shape;555;g28bd97be4f1_0_101"/>
          <p:cNvSpPr txBox="1"/>
          <p:nvPr/>
        </p:nvSpPr>
        <p:spPr>
          <a:xfrm>
            <a:off x="7700038" y="1719300"/>
            <a:ext cx="10098900" cy="7357500"/>
          </a:xfrm>
          <a:prstGeom prst="rect">
            <a:avLst/>
          </a:prstGeom>
          <a:noFill/>
          <a:ln>
            <a:noFill/>
          </a:ln>
        </p:spPr>
        <p:txBody>
          <a:bodyPr spcFirstLastPara="1" wrap="square" lIns="0" tIns="0" rIns="0" bIns="0" anchor="t" anchorCtr="0">
            <a:spAutoFit/>
          </a:bodyPr>
          <a:lstStyle/>
          <a:p>
            <a:pPr marL="457200" marR="0" lvl="0" indent="-419100" algn="l" rtl="0">
              <a:lnSpc>
                <a:spcPct val="150000"/>
              </a:lnSpc>
              <a:spcBef>
                <a:spcPts val="0"/>
              </a:spcBef>
              <a:spcAft>
                <a:spcPts val="0"/>
              </a:spcAft>
              <a:buClr>
                <a:srgbClr val="E5E6EE"/>
              </a:buClr>
              <a:buSzPts val="3000"/>
              <a:buFont typeface="Arial"/>
              <a:buChar char="●"/>
            </a:pPr>
            <a:r>
              <a:rPr lang="en-US" sz="3000" b="0" i="0" u="none" strike="noStrike" cap="none">
                <a:solidFill>
                  <a:srgbClr val="E5E6EE"/>
                </a:solidFill>
                <a:latin typeface="Arial"/>
                <a:ea typeface="Arial"/>
                <a:cs typeface="Arial"/>
                <a:sym typeface="Arial"/>
              </a:rPr>
              <a:t>Clients provided with </a:t>
            </a:r>
            <a:r>
              <a:rPr lang="en-US" sz="3000" b="1" i="1" u="none" strike="noStrike" cap="none">
                <a:solidFill>
                  <a:srgbClr val="E5E6EE"/>
                </a:solidFill>
                <a:latin typeface="Arial"/>
                <a:ea typeface="Arial"/>
                <a:cs typeface="Arial"/>
                <a:sym typeface="Arial"/>
              </a:rPr>
              <a:t>planned </a:t>
            </a:r>
            <a:r>
              <a:rPr lang="en-US" sz="3000" b="0" i="0" u="none" strike="noStrike" cap="none">
                <a:solidFill>
                  <a:srgbClr val="E5E6EE"/>
                </a:solidFill>
                <a:latin typeface="Arial"/>
                <a:ea typeface="Arial"/>
                <a:cs typeface="Arial"/>
                <a:sym typeface="Arial"/>
              </a:rPr>
              <a:t>sleeping arrangement for the night, i.e. provided a cot for the night = sheltered </a:t>
            </a:r>
            <a:endParaRPr sz="3000" b="0" i="0" u="none" strike="noStrike" cap="none">
              <a:solidFill>
                <a:srgbClr val="E5E6EE"/>
              </a:solidFill>
              <a:latin typeface="Arial"/>
              <a:ea typeface="Arial"/>
              <a:cs typeface="Arial"/>
              <a:sym typeface="Arial"/>
            </a:endParaRPr>
          </a:p>
          <a:p>
            <a:pPr marL="457200" marR="0" lvl="0" indent="-419100" algn="l" rtl="0">
              <a:lnSpc>
                <a:spcPct val="150000"/>
              </a:lnSpc>
              <a:spcBef>
                <a:spcPts val="0"/>
              </a:spcBef>
              <a:spcAft>
                <a:spcPts val="0"/>
              </a:spcAft>
              <a:buClr>
                <a:srgbClr val="E5E6EE"/>
              </a:buClr>
              <a:buSzPts val="3000"/>
              <a:buFont typeface="Arial"/>
              <a:buChar char="●"/>
            </a:pPr>
            <a:r>
              <a:rPr lang="en-US" sz="3000" b="0" i="0" u="none" strike="noStrike" cap="none">
                <a:solidFill>
                  <a:srgbClr val="E5E6EE"/>
                </a:solidFill>
                <a:latin typeface="Arial"/>
                <a:ea typeface="Arial"/>
                <a:cs typeface="Arial"/>
                <a:sym typeface="Arial"/>
              </a:rPr>
              <a:t>Clients given shelter for the night with not planned, such as sleeping in a church pew, floor or chair = unsheltered</a:t>
            </a:r>
            <a:endParaRPr sz="3000" b="0" i="0" u="none" strike="noStrike" cap="none">
              <a:solidFill>
                <a:srgbClr val="E5E6EE"/>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3800"/>
              <a:buFont typeface="Arial"/>
              <a:buNone/>
            </a:pPr>
            <a:r>
              <a:rPr lang="en-US" sz="3800" b="1" i="0" u="none" strike="noStrike" cap="none">
                <a:solidFill>
                  <a:srgbClr val="E5E6EE"/>
                </a:solidFill>
                <a:latin typeface="Arial"/>
                <a:ea typeface="Arial"/>
                <a:cs typeface="Arial"/>
                <a:sym typeface="Arial"/>
              </a:rPr>
              <a:t>Hotel/Motel</a:t>
            </a:r>
            <a:endParaRPr sz="3800" b="1" i="0" u="none" strike="noStrike" cap="none">
              <a:solidFill>
                <a:srgbClr val="E5E6EE"/>
              </a:solidFill>
              <a:latin typeface="Arial"/>
              <a:ea typeface="Arial"/>
              <a:cs typeface="Arial"/>
              <a:sym typeface="Arial"/>
            </a:endParaRPr>
          </a:p>
          <a:p>
            <a:pPr marL="457200" marR="0" lvl="0" indent="-419100" algn="l" rtl="0">
              <a:lnSpc>
                <a:spcPct val="150000"/>
              </a:lnSpc>
              <a:spcBef>
                <a:spcPts val="0"/>
              </a:spcBef>
              <a:spcAft>
                <a:spcPts val="0"/>
              </a:spcAft>
              <a:buClr>
                <a:srgbClr val="E5E6EE"/>
              </a:buClr>
              <a:buSzPts val="3000"/>
              <a:buFont typeface="Arial"/>
              <a:buChar char="●"/>
            </a:pPr>
            <a:r>
              <a:rPr lang="en-US" sz="3000" b="0" i="0" u="none" strike="noStrike" cap="none">
                <a:solidFill>
                  <a:srgbClr val="E5E6EE"/>
                </a:solidFill>
                <a:latin typeface="Arial"/>
                <a:ea typeface="Arial"/>
                <a:cs typeface="Arial"/>
                <a:sym typeface="Arial"/>
              </a:rPr>
              <a:t>If a location is being paid for by a social service agency or other third parties, notify ICA as soon as possible, as they may be counted on the</a:t>
            </a:r>
            <a:r>
              <a:rPr lang="en-US" sz="3000" b="1" i="0" u="none" strike="noStrike" cap="none">
                <a:solidFill>
                  <a:srgbClr val="E5E6EE"/>
                </a:solidFill>
                <a:latin typeface="Arial"/>
                <a:ea typeface="Arial"/>
                <a:cs typeface="Arial"/>
                <a:sym typeface="Arial"/>
              </a:rPr>
              <a:t> Sheltered Count.</a:t>
            </a:r>
            <a:endParaRPr sz="3000" b="1" i="0" u="none" strike="noStrike" cap="none">
              <a:solidFill>
                <a:srgbClr val="E5E6EE"/>
              </a:solidFill>
              <a:latin typeface="Arial"/>
              <a:ea typeface="Arial"/>
              <a:cs typeface="Arial"/>
              <a:sym typeface="Arial"/>
            </a:endParaRPr>
          </a:p>
          <a:p>
            <a:pPr marL="457200" marR="0" lvl="0" indent="-419100" algn="l" rtl="0">
              <a:lnSpc>
                <a:spcPct val="150000"/>
              </a:lnSpc>
              <a:spcBef>
                <a:spcPts val="0"/>
              </a:spcBef>
              <a:spcAft>
                <a:spcPts val="0"/>
              </a:spcAft>
              <a:buClr>
                <a:srgbClr val="E5E6EE"/>
              </a:buClr>
              <a:buSzPts val="3000"/>
              <a:buFont typeface="Arial"/>
              <a:buChar char="●"/>
            </a:pPr>
            <a:r>
              <a:rPr lang="en-US" sz="3000" b="0" i="0" u="none" strike="noStrike" cap="none">
                <a:solidFill>
                  <a:srgbClr val="E5E6EE"/>
                </a:solidFill>
                <a:latin typeface="Arial"/>
                <a:ea typeface="Arial"/>
                <a:cs typeface="Arial"/>
                <a:sym typeface="Arial"/>
              </a:rPr>
              <a:t>Individuals that are self-paying for a hotel room should not be counted as homeless. </a:t>
            </a:r>
            <a:endParaRPr sz="3000" b="0" i="0" u="none" strike="noStrike" cap="none">
              <a:solidFill>
                <a:srgbClr val="E5E6EE"/>
              </a:solidFill>
              <a:latin typeface="Arial"/>
              <a:ea typeface="Arial"/>
              <a:cs typeface="Arial"/>
              <a:sym typeface="Arial"/>
            </a:endParaRPr>
          </a:p>
          <a:p>
            <a:pPr marL="0" marR="0" lvl="0" indent="0" algn="l" rtl="0">
              <a:lnSpc>
                <a:spcPct val="119958"/>
              </a:lnSpc>
              <a:spcBef>
                <a:spcPts val="0"/>
              </a:spcBef>
              <a:spcAft>
                <a:spcPts val="0"/>
              </a:spcAft>
              <a:buClr>
                <a:srgbClr val="000000"/>
              </a:buClr>
              <a:buSzPts val="1600"/>
              <a:buFont typeface="Arial"/>
              <a:buNone/>
            </a:pPr>
            <a:endParaRPr sz="1600" b="0" i="0" u="none" strike="noStrike" cap="none">
              <a:solidFill>
                <a:srgbClr val="E5E6EE"/>
              </a:solidFill>
              <a:latin typeface="Arial"/>
              <a:ea typeface="Arial"/>
              <a:cs typeface="Arial"/>
              <a:sym typeface="Arial"/>
            </a:endParaRPr>
          </a:p>
        </p:txBody>
      </p:sp>
      <p:sp>
        <p:nvSpPr>
          <p:cNvPr id="556" name="Google Shape;556;g28bd97be4f1_0_101"/>
          <p:cNvSpPr/>
          <p:nvPr/>
        </p:nvSpPr>
        <p:spPr>
          <a:xfrm>
            <a:off x="1618301" y="4920599"/>
            <a:ext cx="4358940" cy="4852908"/>
          </a:xfrm>
          <a:custGeom>
            <a:avLst/>
            <a:gdLst/>
            <a:ahLst/>
            <a:cxnLst/>
            <a:rect l="l" t="t" r="r" b="b"/>
            <a:pathLst>
              <a:path w="4482200" h="5392120" extrusionOk="0">
                <a:moveTo>
                  <a:pt x="0" y="0"/>
                </a:moveTo>
                <a:lnTo>
                  <a:pt x="4482200" y="0"/>
                </a:lnTo>
                <a:lnTo>
                  <a:pt x="4482200" y="5392120"/>
                </a:lnTo>
                <a:lnTo>
                  <a:pt x="0" y="5392120"/>
                </a:lnTo>
                <a:lnTo>
                  <a:pt x="0" y="0"/>
                </a:lnTo>
                <a:close/>
              </a:path>
            </a:pathLst>
          </a:custGeom>
          <a:blipFill rotWithShape="1">
            <a:blip r:embed="rId4">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287c3e86c82_0_29"/>
          <p:cNvSpPr/>
          <p:nvPr/>
        </p:nvSpPr>
        <p:spPr>
          <a:xfrm>
            <a:off x="63"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18384" r="-18384"/>
            </a:stretch>
          </a:blipFill>
          <a:ln>
            <a:noFill/>
          </a:ln>
        </p:spPr>
      </p:sp>
      <p:sp>
        <p:nvSpPr>
          <p:cNvPr id="98" name="Google Shape;98;g287c3e86c82_0_29"/>
          <p:cNvSpPr/>
          <p:nvPr/>
        </p:nvSpPr>
        <p:spPr>
          <a:xfrm>
            <a:off x="1028700" y="1028700"/>
            <a:ext cx="503760" cy="503760"/>
          </a:xfrm>
          <a:custGeom>
            <a:avLst/>
            <a:gdLst/>
            <a:ahLst/>
            <a:cxnLst/>
            <a:rect l="l" t="t" r="r" b="b"/>
            <a:pathLst>
              <a:path w="503760" h="503760" extrusionOk="0">
                <a:moveTo>
                  <a:pt x="0" y="0"/>
                </a:moveTo>
                <a:lnTo>
                  <a:pt x="503760" y="0"/>
                </a:lnTo>
                <a:lnTo>
                  <a:pt x="503760" y="503760"/>
                </a:lnTo>
                <a:lnTo>
                  <a:pt x="0" y="503760"/>
                </a:lnTo>
                <a:lnTo>
                  <a:pt x="0" y="0"/>
                </a:lnTo>
                <a:close/>
              </a:path>
            </a:pathLst>
          </a:custGeom>
          <a:blipFill rotWithShape="1">
            <a:blip r:embed="rId4">
              <a:alphaModFix/>
            </a:blip>
            <a:stretch>
              <a:fillRect/>
            </a:stretch>
          </a:blipFill>
          <a:ln>
            <a:noFill/>
          </a:ln>
        </p:spPr>
      </p:sp>
      <p:grpSp>
        <p:nvGrpSpPr>
          <p:cNvPr id="99" name="Google Shape;99;g287c3e86c82_0_29"/>
          <p:cNvGrpSpPr/>
          <p:nvPr/>
        </p:nvGrpSpPr>
        <p:grpSpPr>
          <a:xfrm>
            <a:off x="0" y="8858156"/>
            <a:ext cx="18288118" cy="3085741"/>
            <a:chOff x="0" y="0"/>
            <a:chExt cx="4816592" cy="812700"/>
          </a:xfrm>
        </p:grpSpPr>
        <p:sp>
          <p:nvSpPr>
            <p:cNvPr id="100" name="Google Shape;100;g287c3e86c82_0_29"/>
            <p:cNvSpPr/>
            <p:nvPr/>
          </p:nvSpPr>
          <p:spPr>
            <a:xfrm>
              <a:off x="0" y="0"/>
              <a:ext cx="4816592" cy="376321"/>
            </a:xfrm>
            <a:custGeom>
              <a:avLst/>
              <a:gdLst/>
              <a:ahLst/>
              <a:cxnLst/>
              <a:rect l="l" t="t" r="r" b="b"/>
              <a:pathLst>
                <a:path w="4816592" h="376321" extrusionOk="0">
                  <a:moveTo>
                    <a:pt x="0" y="0"/>
                  </a:moveTo>
                  <a:lnTo>
                    <a:pt x="4816592" y="0"/>
                  </a:lnTo>
                  <a:lnTo>
                    <a:pt x="4816592" y="376321"/>
                  </a:lnTo>
                  <a:lnTo>
                    <a:pt x="0" y="376321"/>
                  </a:lnTo>
                  <a:close/>
                </a:path>
              </a:pathLst>
            </a:custGeom>
            <a:solidFill>
              <a:srgbClr val="462D78"/>
            </a:solidFill>
            <a:ln>
              <a:noFill/>
            </a:ln>
          </p:spPr>
        </p:sp>
        <p:sp>
          <p:nvSpPr>
            <p:cNvPr id="101" name="Google Shape;101;g287c3e86c82_0_2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2" name="Google Shape;102;g287c3e86c82_0_29"/>
          <p:cNvSpPr/>
          <p:nvPr/>
        </p:nvSpPr>
        <p:spPr>
          <a:xfrm>
            <a:off x="-943730" y="1985405"/>
            <a:ext cx="9902910" cy="8301588"/>
          </a:xfrm>
          <a:custGeom>
            <a:avLst/>
            <a:gdLst/>
            <a:ahLst/>
            <a:cxnLst/>
            <a:rect l="l" t="t" r="r" b="b"/>
            <a:pathLst>
              <a:path w="9902910" h="8301588" extrusionOk="0">
                <a:moveTo>
                  <a:pt x="0" y="0"/>
                </a:moveTo>
                <a:lnTo>
                  <a:pt x="9902910" y="0"/>
                </a:lnTo>
                <a:lnTo>
                  <a:pt x="9902910" y="8301588"/>
                </a:lnTo>
                <a:lnTo>
                  <a:pt x="0" y="8301588"/>
                </a:lnTo>
                <a:lnTo>
                  <a:pt x="0" y="0"/>
                </a:lnTo>
                <a:close/>
              </a:path>
            </a:pathLst>
          </a:custGeom>
          <a:blipFill rotWithShape="1">
            <a:blip r:embed="rId5">
              <a:alphaModFix/>
            </a:blip>
            <a:stretch>
              <a:fillRect/>
            </a:stretch>
          </a:blipFill>
          <a:ln>
            <a:noFill/>
          </a:ln>
        </p:spPr>
      </p:sp>
      <p:sp>
        <p:nvSpPr>
          <p:cNvPr id="103" name="Google Shape;103;g287c3e86c82_0_29"/>
          <p:cNvSpPr txBox="1"/>
          <p:nvPr/>
        </p:nvSpPr>
        <p:spPr>
          <a:xfrm>
            <a:off x="2072554" y="826525"/>
            <a:ext cx="15873300" cy="908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5900"/>
              <a:buFont typeface="Arial"/>
              <a:buNone/>
            </a:pPr>
            <a:r>
              <a:rPr lang="en-US" sz="5900" b="0" i="0" u="none" strike="noStrike" cap="none">
                <a:solidFill>
                  <a:srgbClr val="953734"/>
                </a:solidFill>
                <a:highlight>
                  <a:schemeClr val="lt1"/>
                </a:highlight>
                <a:latin typeface="Arial"/>
                <a:ea typeface="Arial"/>
                <a:cs typeface="Arial"/>
                <a:sym typeface="Arial"/>
              </a:rPr>
              <a:t>NOTE FOR USE OF THIS PRESENTATION </a:t>
            </a:r>
            <a:endParaRPr sz="100" b="0" i="0" u="none" strike="noStrike" cap="none">
              <a:solidFill>
                <a:srgbClr val="953734"/>
              </a:solidFill>
              <a:highlight>
                <a:schemeClr val="lt1"/>
              </a:highlight>
              <a:latin typeface="Arial"/>
              <a:ea typeface="Arial"/>
              <a:cs typeface="Arial"/>
              <a:sym typeface="Arial"/>
            </a:endParaRPr>
          </a:p>
        </p:txBody>
      </p:sp>
      <p:sp>
        <p:nvSpPr>
          <p:cNvPr id="104" name="Google Shape;104;g287c3e86c82_0_29"/>
          <p:cNvSpPr txBox="1"/>
          <p:nvPr/>
        </p:nvSpPr>
        <p:spPr>
          <a:xfrm>
            <a:off x="4235112" y="9405946"/>
            <a:ext cx="9817800" cy="3231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2100"/>
              <a:buFont typeface="Arial"/>
              <a:buNone/>
            </a:pPr>
            <a:r>
              <a:rPr lang="en-US" sz="2100" b="1" i="0" u="none" strike="noStrike" cap="none">
                <a:solidFill>
                  <a:srgbClr val="E5E6EE"/>
                </a:solidFill>
                <a:latin typeface="Arial"/>
                <a:ea typeface="Arial"/>
                <a:cs typeface="Arial"/>
                <a:sym typeface="Arial"/>
              </a:rPr>
              <a:t>MO BoS CoC PITC 2024</a:t>
            </a:r>
            <a:endParaRPr sz="1400" b="1" i="0" u="none" strike="noStrike" cap="none">
              <a:solidFill>
                <a:srgbClr val="000000"/>
              </a:solidFill>
              <a:latin typeface="Arial"/>
              <a:ea typeface="Arial"/>
              <a:cs typeface="Arial"/>
              <a:sym typeface="Arial"/>
            </a:endParaRPr>
          </a:p>
        </p:txBody>
      </p:sp>
      <p:sp>
        <p:nvSpPr>
          <p:cNvPr id="105" name="Google Shape;105;g287c3e86c82_0_29"/>
          <p:cNvSpPr txBox="1"/>
          <p:nvPr/>
        </p:nvSpPr>
        <p:spPr>
          <a:xfrm>
            <a:off x="6953050" y="2235338"/>
            <a:ext cx="10500900" cy="6510000"/>
          </a:xfrm>
          <a:prstGeom prst="rect">
            <a:avLst/>
          </a:prstGeom>
          <a:noFill/>
          <a:ln>
            <a:noFill/>
          </a:ln>
        </p:spPr>
        <p:txBody>
          <a:bodyPr spcFirstLastPara="1" wrap="square" lIns="91425" tIns="91425" rIns="91425" bIns="91425" anchor="t" anchorCtr="0">
            <a:spAutoFit/>
          </a:bodyPr>
          <a:lstStyle/>
          <a:p>
            <a:pPr marL="228600" marR="0" lvl="0" indent="-228600" algn="l" rtl="0">
              <a:lnSpc>
                <a:spcPct val="90000"/>
              </a:lnSpc>
              <a:spcBef>
                <a:spcPts val="1000"/>
              </a:spcBef>
              <a:spcAft>
                <a:spcPts val="0"/>
              </a:spcAft>
              <a:buClr>
                <a:schemeClr val="accent2"/>
              </a:buClr>
              <a:buSzPts val="2800"/>
              <a:buFont typeface="Arial"/>
              <a:buChar char="•"/>
            </a:pPr>
            <a:r>
              <a:rPr lang="en-US" sz="2800" b="0" i="0" u="none" strike="noStrike" cap="none">
                <a:solidFill>
                  <a:schemeClr val="accent2"/>
                </a:solidFill>
                <a:highlight>
                  <a:schemeClr val="lt1"/>
                </a:highlight>
                <a:latin typeface="Calibri"/>
                <a:ea typeface="Calibri"/>
                <a:cs typeface="Calibri"/>
                <a:sym typeface="Calibri"/>
              </a:rPr>
              <a:t>The following slides have Red Text that you must edit for your local purposes (per Volunteer PPT). </a:t>
            </a:r>
            <a:endParaRPr sz="2800" b="0" i="0" u="none" strike="noStrike" cap="none">
              <a:solidFill>
                <a:schemeClr val="accent2"/>
              </a:solidFill>
              <a:highlight>
                <a:schemeClr val="lt1"/>
              </a:highlight>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2800"/>
              <a:buFont typeface="Arial"/>
              <a:buChar char="•"/>
            </a:pPr>
            <a:r>
              <a:rPr lang="en-US" sz="2800" b="0" i="0" u="none" strike="noStrike" cap="none">
                <a:solidFill>
                  <a:schemeClr val="accent2"/>
                </a:solidFill>
                <a:highlight>
                  <a:schemeClr val="lt1"/>
                </a:highlight>
                <a:latin typeface="Calibri"/>
                <a:ea typeface="Calibri"/>
                <a:cs typeface="Calibri"/>
                <a:sym typeface="Calibri"/>
              </a:rPr>
              <a:t>Slide 19- How will your agency handle Health protocols?</a:t>
            </a:r>
            <a:endParaRPr sz="2800" b="0" i="0" u="none" strike="noStrike" cap="none">
              <a:solidFill>
                <a:schemeClr val="accent2"/>
              </a:solidFill>
              <a:highlight>
                <a:schemeClr val="lt1"/>
              </a:highlight>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2800"/>
              <a:buFont typeface="Arial"/>
              <a:buChar char="•"/>
            </a:pPr>
            <a:r>
              <a:rPr lang="en-US" sz="2800" b="0" i="0" u="none" strike="noStrike" cap="none">
                <a:solidFill>
                  <a:schemeClr val="accent2"/>
                </a:solidFill>
                <a:highlight>
                  <a:schemeClr val="lt1"/>
                </a:highlight>
                <a:latin typeface="Calibri"/>
                <a:ea typeface="Calibri"/>
                <a:cs typeface="Calibri"/>
                <a:sym typeface="Calibri"/>
              </a:rPr>
              <a:t>Slide 28- How do you want volunteers to handle incentives?</a:t>
            </a:r>
            <a:endParaRPr sz="2800" b="0" i="0" u="none" strike="noStrike" cap="none">
              <a:solidFill>
                <a:schemeClr val="accent2"/>
              </a:solidFill>
              <a:highlight>
                <a:schemeClr val="lt1"/>
              </a:highlight>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2800"/>
              <a:buFont typeface="Arial"/>
              <a:buChar char="•"/>
            </a:pPr>
            <a:r>
              <a:rPr lang="en-US" sz="2800" b="0" i="0" u="none" strike="noStrike" cap="none">
                <a:solidFill>
                  <a:schemeClr val="accent2"/>
                </a:solidFill>
                <a:highlight>
                  <a:schemeClr val="lt1"/>
                </a:highlight>
                <a:latin typeface="Calibri"/>
                <a:ea typeface="Calibri"/>
                <a:cs typeface="Calibri"/>
                <a:sym typeface="Calibri"/>
              </a:rPr>
              <a:t>Slide 32- also about incentives</a:t>
            </a:r>
            <a:endParaRPr sz="2800" b="0" i="0" u="none" strike="noStrike" cap="none">
              <a:solidFill>
                <a:schemeClr val="accent2"/>
              </a:solidFill>
              <a:highlight>
                <a:schemeClr val="lt1"/>
              </a:highlight>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2800"/>
              <a:buFont typeface="Arial"/>
              <a:buChar char="•"/>
            </a:pPr>
            <a:r>
              <a:rPr lang="en-US" sz="2800" b="0" i="0" u="none" strike="noStrike" cap="none">
                <a:solidFill>
                  <a:schemeClr val="accent2"/>
                </a:solidFill>
                <a:highlight>
                  <a:schemeClr val="lt1"/>
                </a:highlight>
                <a:latin typeface="Calibri"/>
                <a:ea typeface="Calibri"/>
                <a:cs typeface="Calibri"/>
                <a:sym typeface="Calibri"/>
              </a:rPr>
              <a:t>Slide 36-40- Methodology for counting</a:t>
            </a:r>
            <a:endParaRPr sz="2800" b="0" i="0" u="none" strike="noStrike" cap="none">
              <a:solidFill>
                <a:schemeClr val="accent2"/>
              </a:solidFill>
              <a:highlight>
                <a:schemeClr val="lt1"/>
              </a:highlight>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2800"/>
              <a:buFont typeface="Arial"/>
              <a:buChar char="•"/>
            </a:pPr>
            <a:r>
              <a:rPr lang="en-US" sz="2800" b="0" i="0" u="none" strike="noStrike" cap="none">
                <a:solidFill>
                  <a:schemeClr val="accent2"/>
                </a:solidFill>
                <a:highlight>
                  <a:schemeClr val="lt1"/>
                </a:highlight>
                <a:latin typeface="Calibri"/>
                <a:ea typeface="Calibri"/>
                <a:cs typeface="Calibri"/>
                <a:sym typeface="Calibri"/>
              </a:rPr>
              <a:t>Slide 43/44- What are locally specific safety protocol and precautions? </a:t>
            </a:r>
            <a:endParaRPr sz="2800" b="0" i="0" u="none" strike="noStrike" cap="none">
              <a:solidFill>
                <a:schemeClr val="accent2"/>
              </a:solidFill>
              <a:highlight>
                <a:schemeClr val="lt1"/>
              </a:highlight>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2800"/>
              <a:buFont typeface="Arial"/>
              <a:buChar char="•"/>
            </a:pPr>
            <a:r>
              <a:rPr lang="en-US" sz="2800" b="0" i="0" u="none" strike="noStrike" cap="none">
                <a:solidFill>
                  <a:schemeClr val="accent2"/>
                </a:solidFill>
                <a:highlight>
                  <a:schemeClr val="lt1"/>
                </a:highlight>
                <a:latin typeface="Calibri"/>
                <a:ea typeface="Calibri"/>
                <a:cs typeface="Calibri"/>
                <a:sym typeface="Calibri"/>
              </a:rPr>
              <a:t>Slide 6</a:t>
            </a:r>
            <a:r>
              <a:rPr lang="en-US" sz="2800">
                <a:solidFill>
                  <a:schemeClr val="accent2"/>
                </a:solidFill>
                <a:highlight>
                  <a:schemeClr val="lt1"/>
                </a:highlight>
                <a:latin typeface="Calibri"/>
                <a:ea typeface="Calibri"/>
                <a:cs typeface="Calibri"/>
                <a:sym typeface="Calibri"/>
              </a:rPr>
              <a:t>8</a:t>
            </a:r>
            <a:r>
              <a:rPr lang="en-US" sz="2800" b="0" i="0" u="none" strike="noStrike" cap="none">
                <a:solidFill>
                  <a:schemeClr val="accent2"/>
                </a:solidFill>
                <a:highlight>
                  <a:schemeClr val="lt1"/>
                </a:highlight>
                <a:latin typeface="Calibri"/>
                <a:ea typeface="Calibri"/>
                <a:cs typeface="Calibri"/>
                <a:sym typeface="Calibri"/>
              </a:rPr>
              <a:t>- Your schedule for the night of the count </a:t>
            </a:r>
            <a:endParaRPr sz="2800" b="0" i="0" u="none" strike="noStrike" cap="none">
              <a:solidFill>
                <a:schemeClr val="accent2"/>
              </a:solidFill>
              <a:highlight>
                <a:schemeClr val="lt1"/>
              </a:highlight>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2800"/>
              <a:buFont typeface="Arial"/>
              <a:buChar char="•"/>
            </a:pPr>
            <a:r>
              <a:rPr lang="en-US" sz="2800" b="0" i="0" u="none" strike="noStrike" cap="none">
                <a:solidFill>
                  <a:schemeClr val="accent2"/>
                </a:solidFill>
                <a:highlight>
                  <a:schemeClr val="lt1"/>
                </a:highlight>
                <a:latin typeface="Calibri"/>
                <a:ea typeface="Calibri"/>
                <a:cs typeface="Calibri"/>
                <a:sym typeface="Calibri"/>
              </a:rPr>
              <a:t>Slide 6</a:t>
            </a:r>
            <a:r>
              <a:rPr lang="en-US" sz="2800">
                <a:solidFill>
                  <a:schemeClr val="accent2"/>
                </a:solidFill>
                <a:highlight>
                  <a:schemeClr val="lt1"/>
                </a:highlight>
                <a:latin typeface="Calibri"/>
                <a:ea typeface="Calibri"/>
                <a:cs typeface="Calibri"/>
                <a:sym typeface="Calibri"/>
              </a:rPr>
              <a:t>9</a:t>
            </a:r>
            <a:r>
              <a:rPr lang="en-US" sz="2800" b="0" i="0" u="none" strike="noStrike" cap="none">
                <a:solidFill>
                  <a:schemeClr val="accent2"/>
                </a:solidFill>
                <a:highlight>
                  <a:schemeClr val="lt1"/>
                </a:highlight>
                <a:latin typeface="Calibri"/>
                <a:ea typeface="Calibri"/>
                <a:cs typeface="Calibri"/>
                <a:sym typeface="Calibri"/>
              </a:rPr>
              <a:t>- Key Local Contacts for Volunteers</a:t>
            </a:r>
            <a:endParaRPr sz="2800" b="0" i="0" u="none" strike="noStrike" cap="none">
              <a:solidFill>
                <a:schemeClr val="accent2"/>
              </a:solidFill>
              <a:highlight>
                <a:schemeClr val="lt1"/>
              </a:highlight>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2800"/>
              <a:buFont typeface="Arial"/>
              <a:buChar char="•"/>
            </a:pPr>
            <a:r>
              <a:rPr lang="en-US" sz="2800" b="0" i="0" u="none" strike="noStrike" cap="none">
                <a:solidFill>
                  <a:schemeClr val="accent2"/>
                </a:solidFill>
                <a:highlight>
                  <a:schemeClr val="lt1"/>
                </a:highlight>
                <a:latin typeface="Calibri"/>
                <a:ea typeface="Calibri"/>
                <a:cs typeface="Calibri"/>
                <a:sym typeface="Calibri"/>
              </a:rPr>
              <a:t>Slide </a:t>
            </a:r>
            <a:r>
              <a:rPr lang="en-US" sz="2800">
                <a:solidFill>
                  <a:schemeClr val="accent2"/>
                </a:solidFill>
                <a:highlight>
                  <a:schemeClr val="lt1"/>
                </a:highlight>
                <a:latin typeface="Calibri"/>
                <a:ea typeface="Calibri"/>
                <a:cs typeface="Calibri"/>
                <a:sym typeface="Calibri"/>
              </a:rPr>
              <a:t>71</a:t>
            </a:r>
            <a:r>
              <a:rPr lang="en-US" sz="2800" b="0" i="0" u="none" strike="noStrike" cap="none">
                <a:solidFill>
                  <a:schemeClr val="accent2"/>
                </a:solidFill>
                <a:highlight>
                  <a:schemeClr val="lt1"/>
                </a:highlight>
                <a:latin typeface="Calibri"/>
                <a:ea typeface="Calibri"/>
                <a:cs typeface="Calibri"/>
                <a:sym typeface="Calibri"/>
              </a:rPr>
              <a:t>-</a:t>
            </a:r>
            <a:r>
              <a:rPr lang="en-US" sz="2800">
                <a:solidFill>
                  <a:schemeClr val="accent2"/>
                </a:solidFill>
                <a:highlight>
                  <a:schemeClr val="lt1"/>
                </a:highlight>
                <a:latin typeface="Calibri"/>
                <a:ea typeface="Calibri"/>
                <a:cs typeface="Calibri"/>
                <a:sym typeface="Calibri"/>
              </a:rPr>
              <a:t>What will the agency provide the volunteers?</a:t>
            </a:r>
            <a:r>
              <a:rPr lang="en-US" sz="2800" b="0" i="0" u="none" strike="noStrike" cap="none">
                <a:solidFill>
                  <a:schemeClr val="accent2"/>
                </a:solidFill>
                <a:highlight>
                  <a:schemeClr val="lt1"/>
                </a:highlight>
                <a:latin typeface="Calibri"/>
                <a:ea typeface="Calibri"/>
                <a:cs typeface="Calibri"/>
                <a:sym typeface="Calibri"/>
              </a:rPr>
              <a:t> </a:t>
            </a:r>
            <a:endParaRPr sz="2800" b="0" i="0" u="none" strike="noStrike" cap="none">
              <a:solidFill>
                <a:schemeClr val="accent2"/>
              </a:solidFill>
              <a:highlight>
                <a:schemeClr val="lt1"/>
              </a:highlight>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2800"/>
              <a:buFont typeface="Arial"/>
              <a:buChar char="•"/>
            </a:pPr>
            <a:r>
              <a:rPr lang="en-US" sz="2800" b="0" i="0" u="none" strike="noStrike" cap="none">
                <a:solidFill>
                  <a:schemeClr val="accent2"/>
                </a:solidFill>
                <a:highlight>
                  <a:schemeClr val="lt1"/>
                </a:highlight>
                <a:latin typeface="Calibri"/>
                <a:ea typeface="Calibri"/>
                <a:cs typeface="Calibri"/>
                <a:sym typeface="Calibri"/>
              </a:rPr>
              <a:t>Slide </a:t>
            </a:r>
            <a:r>
              <a:rPr lang="en-US" sz="2800">
                <a:solidFill>
                  <a:schemeClr val="accent2"/>
                </a:solidFill>
                <a:highlight>
                  <a:schemeClr val="lt1"/>
                </a:highlight>
                <a:latin typeface="Calibri"/>
                <a:ea typeface="Calibri"/>
                <a:cs typeface="Calibri"/>
                <a:sym typeface="Calibri"/>
              </a:rPr>
              <a:t>72</a:t>
            </a:r>
            <a:r>
              <a:rPr lang="en-US" sz="2800" b="0" i="0" u="none" strike="noStrike" cap="none">
                <a:solidFill>
                  <a:schemeClr val="accent2"/>
                </a:solidFill>
                <a:highlight>
                  <a:schemeClr val="lt1"/>
                </a:highlight>
                <a:latin typeface="Calibri"/>
                <a:ea typeface="Calibri"/>
                <a:cs typeface="Calibri"/>
                <a:sym typeface="Calibri"/>
              </a:rPr>
              <a:t>-</a:t>
            </a:r>
            <a:r>
              <a:rPr lang="en-US" sz="2800">
                <a:solidFill>
                  <a:schemeClr val="accent2"/>
                </a:solidFill>
                <a:highlight>
                  <a:schemeClr val="lt1"/>
                </a:highlight>
                <a:latin typeface="Calibri"/>
                <a:ea typeface="Calibri"/>
                <a:cs typeface="Calibri"/>
                <a:sym typeface="Calibri"/>
              </a:rPr>
              <a:t>Local Agency contact info for volunteers</a:t>
            </a:r>
            <a:r>
              <a:rPr lang="en-US" sz="2800" b="0" i="0" u="none" strike="noStrike" cap="none">
                <a:solidFill>
                  <a:schemeClr val="accent2"/>
                </a:solidFill>
                <a:highlight>
                  <a:schemeClr val="lt1"/>
                </a:highlight>
                <a:latin typeface="Calibri"/>
                <a:ea typeface="Calibri"/>
                <a:cs typeface="Calibri"/>
                <a:sym typeface="Calibri"/>
              </a:rPr>
              <a:t> </a:t>
            </a:r>
            <a:endParaRPr sz="2800" b="0" i="0" u="none" strike="noStrike" cap="none">
              <a:solidFill>
                <a:schemeClr val="accent2"/>
              </a:solidFill>
              <a:highlight>
                <a:schemeClr val="lt1"/>
              </a:highlight>
              <a:latin typeface="Calibri"/>
              <a:ea typeface="Calibri"/>
              <a:cs typeface="Calibri"/>
              <a:sym typeface="Calibri"/>
            </a:endParaRPr>
          </a:p>
          <a:p>
            <a:pPr marL="228600" marR="0" lvl="0" indent="-228600" algn="l" rtl="0">
              <a:lnSpc>
                <a:spcPct val="90000"/>
              </a:lnSpc>
              <a:spcBef>
                <a:spcPts val="1000"/>
              </a:spcBef>
              <a:spcAft>
                <a:spcPts val="0"/>
              </a:spcAft>
              <a:buClr>
                <a:schemeClr val="accent2"/>
              </a:buClr>
              <a:buSzPts val="2800"/>
              <a:buFont typeface="Arial"/>
              <a:buChar char="•"/>
            </a:pPr>
            <a:r>
              <a:rPr lang="en-US" sz="2800" b="0" i="0" u="none" strike="noStrike" cap="none">
                <a:solidFill>
                  <a:schemeClr val="accent2"/>
                </a:solidFill>
                <a:highlight>
                  <a:schemeClr val="lt1"/>
                </a:highlight>
                <a:latin typeface="Calibri"/>
                <a:ea typeface="Calibri"/>
                <a:cs typeface="Calibri"/>
                <a:sym typeface="Calibri"/>
              </a:rPr>
              <a:t>Slide 73/</a:t>
            </a:r>
            <a:r>
              <a:rPr lang="en-US" sz="2800">
                <a:solidFill>
                  <a:schemeClr val="accent2"/>
                </a:solidFill>
                <a:highlight>
                  <a:schemeClr val="lt1"/>
                </a:highlight>
                <a:latin typeface="Calibri"/>
                <a:ea typeface="Calibri"/>
                <a:cs typeface="Calibri"/>
                <a:sym typeface="Calibri"/>
              </a:rPr>
              <a:t>74</a:t>
            </a:r>
            <a:r>
              <a:rPr lang="en-US" sz="2800" b="0" i="0" u="none" strike="noStrike" cap="none">
                <a:solidFill>
                  <a:schemeClr val="accent2"/>
                </a:solidFill>
                <a:highlight>
                  <a:schemeClr val="lt1"/>
                </a:highlight>
                <a:latin typeface="Calibri"/>
                <a:ea typeface="Calibri"/>
                <a:cs typeface="Calibri"/>
                <a:sym typeface="Calibri"/>
              </a:rPr>
              <a:t>- Other volunteer opportunities</a:t>
            </a:r>
            <a:endParaRPr sz="2800" b="0" i="0" u="none" strike="noStrike" cap="none">
              <a:solidFill>
                <a:schemeClr val="accent2"/>
              </a:solidFill>
              <a:highlight>
                <a:schemeClr val="lt1"/>
              </a:highlight>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28bd97be4f1_0_125"/>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327" b="-9327"/>
            </a:stretch>
          </a:blipFill>
          <a:ln>
            <a:noFill/>
          </a:ln>
        </p:spPr>
      </p:sp>
      <p:sp>
        <p:nvSpPr>
          <p:cNvPr id="562" name="Google Shape;562;g28bd97be4f1_0_125"/>
          <p:cNvSpPr txBox="1"/>
          <p:nvPr/>
        </p:nvSpPr>
        <p:spPr>
          <a:xfrm>
            <a:off x="0" y="97075"/>
            <a:ext cx="15011400" cy="151426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8200"/>
              <a:buFont typeface="Arial"/>
              <a:buNone/>
            </a:pPr>
            <a:r>
              <a:rPr lang="en-US" sz="8200" b="0" i="0" u="none" strike="noStrike" cap="none">
                <a:solidFill>
                  <a:schemeClr val="accent2"/>
                </a:solidFill>
                <a:latin typeface="Arial"/>
                <a:ea typeface="Arial"/>
                <a:cs typeface="Arial"/>
                <a:sym typeface="Arial"/>
              </a:rPr>
              <a:t>Health Safety Considerations</a:t>
            </a:r>
            <a:endParaRPr sz="600" b="0" i="0" u="none" strike="noStrike" cap="none">
              <a:solidFill>
                <a:schemeClr val="accent2"/>
              </a:solidFill>
              <a:latin typeface="Arial"/>
              <a:ea typeface="Arial"/>
              <a:cs typeface="Arial"/>
              <a:sym typeface="Arial"/>
            </a:endParaRPr>
          </a:p>
        </p:txBody>
      </p:sp>
      <p:sp>
        <p:nvSpPr>
          <p:cNvPr id="563" name="Google Shape;563;g28bd97be4f1_0_125"/>
          <p:cNvSpPr txBox="1"/>
          <p:nvPr/>
        </p:nvSpPr>
        <p:spPr>
          <a:xfrm>
            <a:off x="1461650" y="3429000"/>
            <a:ext cx="16142400" cy="7066550"/>
          </a:xfrm>
          <a:prstGeom prst="rect">
            <a:avLst/>
          </a:prstGeom>
          <a:noFill/>
          <a:ln>
            <a:noFill/>
          </a:ln>
        </p:spPr>
        <p:txBody>
          <a:bodyPr spcFirstLastPara="1" wrap="square" lIns="0" tIns="0" rIns="0" bIns="0" anchor="t" anchorCtr="0">
            <a:spAutoFit/>
          </a:bodyPr>
          <a:lstStyle/>
          <a:p>
            <a:pPr marL="457200" marR="0" lvl="0" indent="-450850" algn="l" rtl="0">
              <a:lnSpc>
                <a:spcPct val="139958"/>
              </a:lnSpc>
              <a:spcBef>
                <a:spcPts val="0"/>
              </a:spcBef>
              <a:spcAft>
                <a:spcPts val="0"/>
              </a:spcAft>
              <a:buClr>
                <a:srgbClr val="462D78"/>
              </a:buClr>
              <a:buSzPts val="3500"/>
              <a:buFont typeface="Arial"/>
              <a:buChar char="●"/>
            </a:pPr>
            <a:r>
              <a:rPr lang="en-US" sz="3500" b="0" i="0" u="none" strike="noStrike" cap="none">
                <a:solidFill>
                  <a:schemeClr val="accent2"/>
                </a:solidFill>
                <a:latin typeface="Arial"/>
                <a:ea typeface="Arial"/>
                <a:cs typeface="Arial"/>
                <a:sym typeface="Arial"/>
              </a:rPr>
              <a:t>If you are showing symptoms, stay home</a:t>
            </a:r>
            <a:endParaRPr sz="3500" b="0" i="0" u="none" strike="noStrike" cap="none">
              <a:solidFill>
                <a:schemeClr val="accent2"/>
              </a:solidFill>
              <a:latin typeface="Arial"/>
              <a:ea typeface="Arial"/>
              <a:cs typeface="Arial"/>
              <a:sym typeface="Arial"/>
            </a:endParaRPr>
          </a:p>
          <a:p>
            <a:pPr marL="457200" marR="0" lvl="0" indent="-450850" algn="l" rtl="0">
              <a:lnSpc>
                <a:spcPct val="139958"/>
              </a:lnSpc>
              <a:spcBef>
                <a:spcPts val="0"/>
              </a:spcBef>
              <a:spcAft>
                <a:spcPts val="0"/>
              </a:spcAft>
              <a:buClr>
                <a:srgbClr val="462D78"/>
              </a:buClr>
              <a:buSzPts val="3500"/>
              <a:buFont typeface="Arial"/>
              <a:buChar char="●"/>
            </a:pPr>
            <a:r>
              <a:rPr lang="en-US" sz="3500" b="0" i="0" u="none" strike="noStrike" cap="none">
                <a:solidFill>
                  <a:schemeClr val="accent2"/>
                </a:solidFill>
                <a:latin typeface="Arial"/>
                <a:ea typeface="Arial"/>
                <a:cs typeface="Arial"/>
                <a:sym typeface="Arial"/>
              </a:rPr>
              <a:t>Refer to local health dept for recommendations </a:t>
            </a:r>
            <a:endParaRPr sz="3500" b="0" i="0" u="none" strike="noStrike" cap="none">
              <a:solidFill>
                <a:schemeClr val="accent2"/>
              </a:solidFill>
              <a:latin typeface="Arial"/>
              <a:ea typeface="Arial"/>
              <a:cs typeface="Arial"/>
              <a:sym typeface="Arial"/>
            </a:endParaRPr>
          </a:p>
          <a:p>
            <a:pPr marL="457200" marR="0" lvl="0" indent="-450850" algn="l" rtl="0">
              <a:lnSpc>
                <a:spcPct val="139958"/>
              </a:lnSpc>
              <a:spcBef>
                <a:spcPts val="0"/>
              </a:spcBef>
              <a:spcAft>
                <a:spcPts val="0"/>
              </a:spcAft>
              <a:buClr>
                <a:srgbClr val="462D78"/>
              </a:buClr>
              <a:buSzPts val="3500"/>
              <a:buFont typeface="Arial"/>
              <a:buChar char="●"/>
            </a:pPr>
            <a:r>
              <a:rPr lang="en-US" sz="3500" b="0" i="0" u="none" strike="noStrike" cap="none">
                <a:solidFill>
                  <a:schemeClr val="accent2"/>
                </a:solidFill>
                <a:latin typeface="Arial"/>
                <a:ea typeface="Arial"/>
                <a:cs typeface="Arial"/>
                <a:sym typeface="Arial"/>
              </a:rPr>
              <a:t>Please bring a mask, just in case and use as needed</a:t>
            </a:r>
            <a:endParaRPr sz="3500" b="0" i="0" u="none" strike="noStrike" cap="none">
              <a:solidFill>
                <a:schemeClr val="accent2"/>
              </a:solidFill>
              <a:latin typeface="Arial"/>
              <a:ea typeface="Arial"/>
              <a:cs typeface="Arial"/>
              <a:sym typeface="Arial"/>
            </a:endParaRPr>
          </a:p>
          <a:p>
            <a:pPr marL="457200" marR="0" lvl="0" indent="-450850" algn="l" rtl="0">
              <a:lnSpc>
                <a:spcPct val="139958"/>
              </a:lnSpc>
              <a:spcBef>
                <a:spcPts val="0"/>
              </a:spcBef>
              <a:spcAft>
                <a:spcPts val="0"/>
              </a:spcAft>
              <a:buClr>
                <a:srgbClr val="462D78"/>
              </a:buClr>
              <a:buSzPts val="3500"/>
              <a:buFont typeface="Arial"/>
              <a:buChar char="●"/>
            </a:pPr>
            <a:r>
              <a:rPr lang="en-US" sz="3500" b="0" i="0" u="none" strike="noStrike" cap="none">
                <a:solidFill>
                  <a:schemeClr val="accent2"/>
                </a:solidFill>
                <a:latin typeface="Arial"/>
                <a:ea typeface="Arial"/>
                <a:cs typeface="Arial"/>
                <a:sym typeface="Arial"/>
              </a:rPr>
              <a:t>We will be prepared with extra masks and hand sanitizer </a:t>
            </a:r>
            <a:endParaRPr sz="3500" b="0" i="0" u="none" strike="noStrike" cap="none">
              <a:solidFill>
                <a:schemeClr val="accent2"/>
              </a:solidFill>
              <a:latin typeface="Arial"/>
              <a:ea typeface="Arial"/>
              <a:cs typeface="Arial"/>
              <a:sym typeface="Arial"/>
            </a:endParaRPr>
          </a:p>
          <a:p>
            <a:pPr marL="457200" marR="0" lvl="0" indent="-450850" algn="l" rtl="0">
              <a:lnSpc>
                <a:spcPct val="139958"/>
              </a:lnSpc>
              <a:spcBef>
                <a:spcPts val="0"/>
              </a:spcBef>
              <a:spcAft>
                <a:spcPts val="0"/>
              </a:spcAft>
              <a:buClr>
                <a:srgbClr val="462D78"/>
              </a:buClr>
              <a:buSzPts val="3500"/>
              <a:buFont typeface="Arial"/>
              <a:buChar char="●"/>
            </a:pPr>
            <a:r>
              <a:rPr lang="en-US" sz="3500" b="0" i="0" u="none" strike="noStrike" cap="none">
                <a:solidFill>
                  <a:schemeClr val="accent2"/>
                </a:solidFill>
                <a:latin typeface="Arial"/>
                <a:ea typeface="Arial"/>
                <a:cs typeface="Arial"/>
                <a:sym typeface="Arial"/>
              </a:rPr>
              <a:t>Carry extra disposable masks for interview with individuals</a:t>
            </a:r>
            <a:endParaRPr sz="3500" b="0" i="0" u="none" strike="noStrike" cap="none">
              <a:solidFill>
                <a:schemeClr val="accent2"/>
              </a:solidFill>
              <a:latin typeface="Arial"/>
              <a:ea typeface="Arial"/>
              <a:cs typeface="Arial"/>
              <a:sym typeface="Arial"/>
            </a:endParaRPr>
          </a:p>
          <a:p>
            <a:pPr marL="457200" marR="0" lvl="0" indent="-450850" algn="l" rtl="0">
              <a:lnSpc>
                <a:spcPct val="139958"/>
              </a:lnSpc>
              <a:spcBef>
                <a:spcPts val="0"/>
              </a:spcBef>
              <a:spcAft>
                <a:spcPts val="0"/>
              </a:spcAft>
              <a:buClr>
                <a:srgbClr val="462D78"/>
              </a:buClr>
              <a:buSzPts val="3500"/>
              <a:buFont typeface="Arial"/>
              <a:buChar char="●"/>
            </a:pPr>
            <a:r>
              <a:rPr lang="en-US" sz="3500" b="0" i="0" u="none" strike="noStrike" cap="none">
                <a:solidFill>
                  <a:schemeClr val="accent2"/>
                </a:solidFill>
                <a:latin typeface="Arial"/>
                <a:ea typeface="Arial"/>
                <a:cs typeface="Arial"/>
                <a:sym typeface="Arial"/>
              </a:rPr>
              <a:t>Adhere to social distancing throughout the count. This includes teammates and clients. </a:t>
            </a:r>
            <a:endParaRPr sz="3500" b="0" i="0" u="none" strike="noStrike" cap="none">
              <a:solidFill>
                <a:schemeClr val="accent2"/>
              </a:solidFill>
              <a:latin typeface="Arial"/>
              <a:ea typeface="Arial"/>
              <a:cs typeface="Arial"/>
              <a:sym typeface="Arial"/>
            </a:endParaRPr>
          </a:p>
          <a:p>
            <a:pPr marL="457200" marR="0" lvl="0" indent="-450850" algn="l" rtl="0">
              <a:lnSpc>
                <a:spcPct val="139958"/>
              </a:lnSpc>
              <a:spcBef>
                <a:spcPts val="0"/>
              </a:spcBef>
              <a:spcAft>
                <a:spcPts val="0"/>
              </a:spcAft>
              <a:buClr>
                <a:srgbClr val="462D78"/>
              </a:buClr>
              <a:buSzPts val="3500"/>
              <a:buFont typeface="Arial"/>
              <a:buChar char="●"/>
            </a:pPr>
            <a:r>
              <a:rPr lang="en-US" sz="3500" b="0" i="0" u="none" strike="noStrike" cap="none">
                <a:solidFill>
                  <a:schemeClr val="accent2"/>
                </a:solidFill>
                <a:latin typeface="Arial"/>
                <a:ea typeface="Arial"/>
                <a:cs typeface="Arial"/>
                <a:sym typeface="Arial"/>
              </a:rPr>
              <a:t>Volunteers considered high risk will be assigned to low risk duties. </a:t>
            </a:r>
            <a:endParaRPr sz="3500" b="0" i="0" u="none" strike="noStrike" cap="none">
              <a:solidFill>
                <a:schemeClr val="accent2"/>
              </a:solidFill>
              <a:latin typeface="Arial"/>
              <a:ea typeface="Arial"/>
              <a:cs typeface="Arial"/>
              <a:sym typeface="Arial"/>
            </a:endParaRPr>
          </a:p>
          <a:p>
            <a:pPr marL="0" marR="0" lvl="0" indent="0" algn="l" rtl="0">
              <a:lnSpc>
                <a:spcPct val="139958"/>
              </a:lnSpc>
              <a:spcBef>
                <a:spcPts val="0"/>
              </a:spcBef>
              <a:spcAft>
                <a:spcPts val="0"/>
              </a:spcAft>
              <a:buClr>
                <a:schemeClr val="dk1"/>
              </a:buClr>
              <a:buSzPts val="1100"/>
              <a:buFont typeface="Arial"/>
              <a:buNone/>
            </a:pPr>
            <a:endParaRPr sz="2400" b="0" i="0" u="none" strike="noStrike" cap="none">
              <a:solidFill>
                <a:srgbClr val="462D78"/>
              </a:solidFill>
              <a:latin typeface="Arial"/>
              <a:ea typeface="Arial"/>
              <a:cs typeface="Arial"/>
              <a:sym typeface="Arial"/>
            </a:endParaRPr>
          </a:p>
          <a:p>
            <a:pPr marL="0" marR="0" lvl="0" indent="0" algn="l" rtl="0">
              <a:lnSpc>
                <a:spcPct val="139958"/>
              </a:lnSpc>
              <a:spcBef>
                <a:spcPts val="0"/>
              </a:spcBef>
              <a:spcAft>
                <a:spcPts val="0"/>
              </a:spcAft>
              <a:buClr>
                <a:srgbClr val="000000"/>
              </a:buClr>
              <a:buSzPts val="2400"/>
              <a:buFont typeface="Arial"/>
              <a:buNone/>
            </a:pPr>
            <a:endParaRPr sz="2400" b="0" i="0" u="none" strike="noStrike" cap="none">
              <a:solidFill>
                <a:srgbClr val="462D78"/>
              </a:solidFill>
              <a:latin typeface="Arial"/>
              <a:ea typeface="Arial"/>
              <a:cs typeface="Arial"/>
              <a:sym typeface="Arial"/>
            </a:endParaRPr>
          </a:p>
        </p:txBody>
      </p:sp>
      <p:sp>
        <p:nvSpPr>
          <p:cNvPr id="564" name="Google Shape;564;g28bd97be4f1_0_125"/>
          <p:cNvSpPr txBox="1"/>
          <p:nvPr/>
        </p:nvSpPr>
        <p:spPr>
          <a:xfrm>
            <a:off x="1245749" y="1359163"/>
            <a:ext cx="15796500" cy="1938992"/>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Clr>
                <a:srgbClr val="000000"/>
              </a:buClr>
              <a:buSzPts val="3000"/>
              <a:buFont typeface="Arial"/>
              <a:buNone/>
            </a:pPr>
            <a:r>
              <a:rPr lang="en-US" sz="3000" b="0" i="0" u="none" strike="noStrike" cap="none">
                <a:solidFill>
                  <a:schemeClr val="accent2"/>
                </a:solidFill>
                <a:latin typeface="Arial"/>
                <a:ea typeface="Arial"/>
                <a:cs typeface="Arial"/>
                <a:sym typeface="Arial"/>
              </a:rPr>
              <a:t>Keep in Mind: We are working with vulnerable populations. Homelessness and health challenges are connected, with many health conditions caused or worsened by the lack of housing. </a:t>
            </a:r>
            <a:endParaRPr sz="2000" b="0" i="0" u="none" strike="noStrike" cap="none">
              <a:solidFill>
                <a:schemeClr val="accent2"/>
              </a:solidFill>
              <a:latin typeface="Arial"/>
              <a:ea typeface="Arial"/>
              <a:cs typeface="Arial"/>
              <a:sym typeface="Arial"/>
            </a:endParaRPr>
          </a:p>
        </p:txBody>
      </p:sp>
      <p:grpSp>
        <p:nvGrpSpPr>
          <p:cNvPr id="565" name="Google Shape;565;g28bd97be4f1_0_125"/>
          <p:cNvGrpSpPr/>
          <p:nvPr/>
        </p:nvGrpSpPr>
        <p:grpSpPr>
          <a:xfrm>
            <a:off x="15060598" y="-41289"/>
            <a:ext cx="3227400" cy="3085741"/>
            <a:chOff x="15289198" y="-152389"/>
            <a:chExt cx="3227400" cy="3085741"/>
          </a:xfrm>
        </p:grpSpPr>
        <p:grpSp>
          <p:nvGrpSpPr>
            <p:cNvPr id="566" name="Google Shape;566;g28bd97be4f1_0_125"/>
            <p:cNvGrpSpPr/>
            <p:nvPr/>
          </p:nvGrpSpPr>
          <p:grpSpPr>
            <a:xfrm>
              <a:off x="15289198" y="-152389"/>
              <a:ext cx="3227297" cy="3085741"/>
              <a:chOff x="0" y="0"/>
              <a:chExt cx="849982" cy="812700"/>
            </a:xfrm>
          </p:grpSpPr>
          <p:sp>
            <p:nvSpPr>
              <p:cNvPr id="567" name="Google Shape;567;g28bd97be4f1_0_125"/>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568" name="Google Shape;568;g28bd97be4f1_0_12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69" name="Google Shape;569;g28bd97be4f1_0_125"/>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B76C0"/>
        </a:solidFill>
        <a:effectLst/>
      </p:bgPr>
    </p:bg>
    <p:spTree>
      <p:nvGrpSpPr>
        <p:cNvPr id="1" name="Shape 573"/>
        <p:cNvGrpSpPr/>
        <p:nvPr/>
      </p:nvGrpSpPr>
      <p:grpSpPr>
        <a:xfrm>
          <a:off x="0" y="0"/>
          <a:ext cx="0" cy="0"/>
          <a:chOff x="0" y="0"/>
          <a:chExt cx="0" cy="0"/>
        </a:xfrm>
      </p:grpSpPr>
      <p:grpSp>
        <p:nvGrpSpPr>
          <p:cNvPr id="574" name="Google Shape;574;g28bd97be4f1_0_139"/>
          <p:cNvGrpSpPr/>
          <p:nvPr/>
        </p:nvGrpSpPr>
        <p:grpSpPr>
          <a:xfrm>
            <a:off x="1208423" y="6773279"/>
            <a:ext cx="3227297" cy="3085741"/>
            <a:chOff x="0" y="0"/>
            <a:chExt cx="849982" cy="812700"/>
          </a:xfrm>
        </p:grpSpPr>
        <p:sp>
          <p:nvSpPr>
            <p:cNvPr id="575" name="Google Shape;575;g28bd97be4f1_0_1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576" name="Google Shape;576;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77" name="Google Shape;577;g28bd97be4f1_0_139"/>
          <p:cNvGrpSpPr/>
          <p:nvPr/>
        </p:nvGrpSpPr>
        <p:grpSpPr>
          <a:xfrm>
            <a:off x="1208423" y="5106386"/>
            <a:ext cx="3227297" cy="3085741"/>
            <a:chOff x="0" y="0"/>
            <a:chExt cx="849982" cy="812700"/>
          </a:xfrm>
        </p:grpSpPr>
        <p:sp>
          <p:nvSpPr>
            <p:cNvPr id="578" name="Google Shape;578;g28bd97be4f1_0_1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579" name="Google Shape;579;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80" name="Google Shape;580;g28bd97be4f1_0_139"/>
          <p:cNvGrpSpPr/>
          <p:nvPr/>
        </p:nvGrpSpPr>
        <p:grpSpPr>
          <a:xfrm>
            <a:off x="1208423" y="3444236"/>
            <a:ext cx="3227297" cy="3085741"/>
            <a:chOff x="0" y="0"/>
            <a:chExt cx="849982" cy="812700"/>
          </a:xfrm>
        </p:grpSpPr>
        <p:sp>
          <p:nvSpPr>
            <p:cNvPr id="581" name="Google Shape;581;g28bd97be4f1_0_1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582" name="Google Shape;582;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83" name="Google Shape;583;g28bd97be4f1_0_139"/>
          <p:cNvGrpSpPr/>
          <p:nvPr/>
        </p:nvGrpSpPr>
        <p:grpSpPr>
          <a:xfrm>
            <a:off x="1208423" y="1763036"/>
            <a:ext cx="3227297" cy="3085741"/>
            <a:chOff x="0" y="0"/>
            <a:chExt cx="849982" cy="812700"/>
          </a:xfrm>
        </p:grpSpPr>
        <p:sp>
          <p:nvSpPr>
            <p:cNvPr id="584" name="Google Shape;584;g28bd97be4f1_0_1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585" name="Google Shape;585;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86" name="Google Shape;586;g28bd97be4f1_0_139"/>
          <p:cNvGrpSpPr/>
          <p:nvPr/>
        </p:nvGrpSpPr>
        <p:grpSpPr>
          <a:xfrm>
            <a:off x="-82477" y="-230145"/>
            <a:ext cx="3085741" cy="3085741"/>
            <a:chOff x="0" y="0"/>
            <a:chExt cx="812700" cy="812700"/>
          </a:xfrm>
        </p:grpSpPr>
        <p:sp>
          <p:nvSpPr>
            <p:cNvPr id="587" name="Google Shape;587;g28bd97be4f1_0_1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sp>
        <p:sp>
          <p:nvSpPr>
            <p:cNvPr id="588" name="Google Shape;588;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89" name="Google Shape;589;g28bd97be4f1_0_139"/>
          <p:cNvGrpSpPr/>
          <p:nvPr/>
        </p:nvGrpSpPr>
        <p:grpSpPr>
          <a:xfrm>
            <a:off x="530072" y="397176"/>
            <a:ext cx="1409059" cy="1409059"/>
            <a:chOff x="0" y="0"/>
            <a:chExt cx="812700" cy="812700"/>
          </a:xfrm>
        </p:grpSpPr>
        <p:sp>
          <p:nvSpPr>
            <p:cNvPr id="590" name="Google Shape;590;g28bd97be4f1_0_1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sp>
        <p:sp>
          <p:nvSpPr>
            <p:cNvPr id="591" name="Google Shape;591;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2" name="Google Shape;592;g28bd97be4f1_0_139"/>
          <p:cNvGrpSpPr/>
          <p:nvPr/>
        </p:nvGrpSpPr>
        <p:grpSpPr>
          <a:xfrm>
            <a:off x="17303677" y="1"/>
            <a:ext cx="3085741" cy="3085741"/>
            <a:chOff x="0" y="0"/>
            <a:chExt cx="812700" cy="812700"/>
          </a:xfrm>
        </p:grpSpPr>
        <p:sp>
          <p:nvSpPr>
            <p:cNvPr id="593" name="Google Shape;593;g28bd97be4f1_0_1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sp>
        <p:sp>
          <p:nvSpPr>
            <p:cNvPr id="594" name="Google Shape;594;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95" name="Google Shape;595;g28bd97be4f1_0_139"/>
          <p:cNvGrpSpPr/>
          <p:nvPr/>
        </p:nvGrpSpPr>
        <p:grpSpPr>
          <a:xfrm>
            <a:off x="17303675" y="608196"/>
            <a:ext cx="1409059" cy="1409059"/>
            <a:chOff x="0" y="0"/>
            <a:chExt cx="812700" cy="812700"/>
          </a:xfrm>
        </p:grpSpPr>
        <p:sp>
          <p:nvSpPr>
            <p:cNvPr id="596" name="Google Shape;596;g28bd97be4f1_0_1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sp>
        <p:sp>
          <p:nvSpPr>
            <p:cNvPr id="597" name="Google Shape;597;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98" name="Google Shape;598;g28bd97be4f1_0_139"/>
          <p:cNvSpPr txBox="1"/>
          <p:nvPr/>
        </p:nvSpPr>
        <p:spPr>
          <a:xfrm>
            <a:off x="6865004" y="2874903"/>
            <a:ext cx="10965600" cy="1108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1" i="0" u="none" strike="noStrike" cap="none">
                <a:solidFill>
                  <a:schemeClr val="lt1"/>
                </a:solidFill>
                <a:latin typeface="Arial"/>
                <a:ea typeface="Arial"/>
                <a:cs typeface="Arial"/>
                <a:sym typeface="Arial"/>
              </a:rPr>
              <a:t>Street Based Count</a:t>
            </a:r>
            <a:endParaRPr sz="1400" b="1" i="0" u="none" strike="noStrike" cap="none">
              <a:solidFill>
                <a:schemeClr val="lt1"/>
              </a:solidFill>
              <a:latin typeface="Arial"/>
              <a:ea typeface="Arial"/>
              <a:cs typeface="Arial"/>
              <a:sym typeface="Arial"/>
            </a:endParaRPr>
          </a:p>
        </p:txBody>
      </p:sp>
      <p:sp>
        <p:nvSpPr>
          <p:cNvPr id="599" name="Google Shape;599;g28bd97be4f1_0_139"/>
          <p:cNvSpPr txBox="1"/>
          <p:nvPr/>
        </p:nvSpPr>
        <p:spPr>
          <a:xfrm>
            <a:off x="1208423" y="706357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Survey </a:t>
            </a:r>
            <a:endParaRPr sz="1400" b="0" i="0" u="none" strike="noStrike" cap="none">
              <a:solidFill>
                <a:srgbClr val="000000"/>
              </a:solidFill>
              <a:latin typeface="Arial"/>
              <a:ea typeface="Arial"/>
              <a:cs typeface="Arial"/>
              <a:sym typeface="Arial"/>
            </a:endParaRPr>
          </a:p>
        </p:txBody>
      </p:sp>
      <p:sp>
        <p:nvSpPr>
          <p:cNvPr id="600" name="Google Shape;600;g28bd97be4f1_0_139"/>
          <p:cNvSpPr txBox="1"/>
          <p:nvPr/>
        </p:nvSpPr>
        <p:spPr>
          <a:xfrm>
            <a:off x="1208423" y="540873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 </a:t>
            </a:r>
            <a:endParaRPr sz="1400" b="0" i="0" u="none" strike="noStrike" cap="none">
              <a:solidFill>
                <a:srgbClr val="000000"/>
              </a:solidFill>
              <a:latin typeface="Arial"/>
              <a:ea typeface="Arial"/>
              <a:cs typeface="Arial"/>
              <a:sym typeface="Arial"/>
            </a:endParaRPr>
          </a:p>
        </p:txBody>
      </p:sp>
      <p:sp>
        <p:nvSpPr>
          <p:cNvPr id="601" name="Google Shape;601;g28bd97be4f1_0_139"/>
          <p:cNvSpPr txBox="1"/>
          <p:nvPr/>
        </p:nvSpPr>
        <p:spPr>
          <a:xfrm>
            <a:off x="1208423" y="3753929"/>
            <a:ext cx="3227400" cy="4617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3000"/>
              <a:buFont typeface="Arial"/>
              <a:buNone/>
            </a:pPr>
            <a:r>
              <a:rPr lang="en-US" sz="3000" b="1" i="0" u="none" strike="noStrike" cap="none">
                <a:solidFill>
                  <a:srgbClr val="462D78"/>
                </a:solidFill>
                <a:latin typeface="Arial"/>
                <a:ea typeface="Arial"/>
                <a:cs typeface="Arial"/>
                <a:sym typeface="Arial"/>
              </a:rPr>
              <a:t>Street Count</a:t>
            </a:r>
            <a:endParaRPr sz="3000" b="1" i="0" u="none" strike="noStrike" cap="none">
              <a:solidFill>
                <a:srgbClr val="000000"/>
              </a:solidFill>
              <a:latin typeface="Arial"/>
              <a:ea typeface="Arial"/>
              <a:cs typeface="Arial"/>
              <a:sym typeface="Arial"/>
            </a:endParaRPr>
          </a:p>
        </p:txBody>
      </p:sp>
      <p:sp>
        <p:nvSpPr>
          <p:cNvPr id="602" name="Google Shape;602;g28bd97be4f1_0_139"/>
          <p:cNvSpPr txBox="1"/>
          <p:nvPr/>
        </p:nvSpPr>
        <p:spPr>
          <a:xfrm>
            <a:off x="1132223" y="207272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2400" b="0" i="0" u="none" strike="noStrike" cap="none">
              <a:solidFill>
                <a:srgbClr val="000000"/>
              </a:solidFill>
              <a:latin typeface="Arial"/>
              <a:ea typeface="Arial"/>
              <a:cs typeface="Arial"/>
              <a:sym typeface="Arial"/>
            </a:endParaRPr>
          </a:p>
        </p:txBody>
      </p:sp>
      <p:grpSp>
        <p:nvGrpSpPr>
          <p:cNvPr id="603" name="Google Shape;603;g28bd97be4f1_0_139"/>
          <p:cNvGrpSpPr/>
          <p:nvPr/>
        </p:nvGrpSpPr>
        <p:grpSpPr>
          <a:xfrm>
            <a:off x="1227123" y="8440304"/>
            <a:ext cx="3227297" cy="3085741"/>
            <a:chOff x="0" y="0"/>
            <a:chExt cx="849982" cy="812700"/>
          </a:xfrm>
        </p:grpSpPr>
        <p:sp>
          <p:nvSpPr>
            <p:cNvPr id="604" name="Google Shape;604;g28bd97be4f1_0_1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605" name="Google Shape;605;g28bd97be4f1_0_1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06" name="Google Shape;606;g28bd97be4f1_0_139"/>
          <p:cNvSpPr txBox="1"/>
          <p:nvPr/>
        </p:nvSpPr>
        <p:spPr>
          <a:xfrm>
            <a:off x="1227073" y="87184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Resources</a:t>
            </a:r>
            <a:endParaRPr sz="1400" b="0" i="0" u="none" strike="noStrike" cap="none">
              <a:solidFill>
                <a:srgbClr val="000000"/>
              </a:solidFill>
              <a:latin typeface="Arial"/>
              <a:ea typeface="Arial"/>
              <a:cs typeface="Arial"/>
              <a:sym typeface="Arial"/>
            </a:endParaRPr>
          </a:p>
        </p:txBody>
      </p:sp>
      <p:sp>
        <p:nvSpPr>
          <p:cNvPr id="607" name="Google Shape;607;g28bd97be4f1_0_139"/>
          <p:cNvSpPr txBox="1"/>
          <p:nvPr/>
        </p:nvSpPr>
        <p:spPr>
          <a:xfrm>
            <a:off x="9068975" y="4377800"/>
            <a:ext cx="6202800" cy="45429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1000"/>
              </a:spcBef>
              <a:spcAft>
                <a:spcPts val="0"/>
              </a:spcAft>
              <a:buClr>
                <a:srgbClr val="000000"/>
              </a:buClr>
              <a:buSzPts val="4900"/>
              <a:buFont typeface="Arial"/>
              <a:buNone/>
            </a:pPr>
            <a:r>
              <a:rPr lang="en-US" sz="4900" b="1" i="0" u="none" strike="noStrike" cap="none">
                <a:solidFill>
                  <a:srgbClr val="C9DAF8"/>
                </a:solidFill>
                <a:latin typeface="Calibri"/>
                <a:ea typeface="Calibri"/>
                <a:cs typeface="Calibri"/>
                <a:sym typeface="Calibri"/>
              </a:rPr>
              <a:t>The Interview </a:t>
            </a:r>
            <a:endParaRPr sz="4900" b="1" i="0" u="none" strike="noStrike" cap="none">
              <a:solidFill>
                <a:srgbClr val="C9DAF8"/>
              </a:solidFill>
              <a:latin typeface="Calibri"/>
              <a:ea typeface="Calibri"/>
              <a:cs typeface="Calibri"/>
              <a:sym typeface="Calibri"/>
            </a:endParaRPr>
          </a:p>
          <a:p>
            <a:pPr marL="0" marR="0" lvl="0" indent="0" algn="r" rtl="0">
              <a:lnSpc>
                <a:spcPct val="90000"/>
              </a:lnSpc>
              <a:spcBef>
                <a:spcPts val="1000"/>
              </a:spcBef>
              <a:spcAft>
                <a:spcPts val="0"/>
              </a:spcAft>
              <a:buClr>
                <a:srgbClr val="000000"/>
              </a:buClr>
              <a:buSzPts val="4900"/>
              <a:buFont typeface="Arial"/>
              <a:buNone/>
            </a:pPr>
            <a:r>
              <a:rPr lang="en-US" sz="4900" b="1" i="0" u="none" strike="noStrike" cap="none">
                <a:solidFill>
                  <a:srgbClr val="C9DAF8"/>
                </a:solidFill>
                <a:latin typeface="Calibri"/>
                <a:ea typeface="Calibri"/>
                <a:cs typeface="Calibri"/>
                <a:sym typeface="Calibri"/>
              </a:rPr>
              <a:t>Locations </a:t>
            </a:r>
            <a:endParaRPr sz="4900" b="1" i="0" u="none" strike="noStrike" cap="none">
              <a:solidFill>
                <a:srgbClr val="C9DAF8"/>
              </a:solidFill>
              <a:latin typeface="Calibri"/>
              <a:ea typeface="Calibri"/>
              <a:cs typeface="Calibri"/>
              <a:sym typeface="Calibri"/>
            </a:endParaRPr>
          </a:p>
          <a:p>
            <a:pPr marL="0" marR="0" lvl="0" indent="0" algn="r" rtl="0">
              <a:lnSpc>
                <a:spcPct val="90000"/>
              </a:lnSpc>
              <a:spcBef>
                <a:spcPts val="1000"/>
              </a:spcBef>
              <a:spcAft>
                <a:spcPts val="0"/>
              </a:spcAft>
              <a:buClr>
                <a:srgbClr val="000000"/>
              </a:buClr>
              <a:buSzPts val="4900"/>
              <a:buFont typeface="Arial"/>
              <a:buNone/>
            </a:pPr>
            <a:r>
              <a:rPr lang="en-US" sz="4900" b="1" i="0" u="none" strike="noStrike" cap="none">
                <a:solidFill>
                  <a:srgbClr val="C9DAF8"/>
                </a:solidFill>
                <a:latin typeface="Calibri"/>
                <a:ea typeface="Calibri"/>
                <a:cs typeface="Calibri"/>
                <a:sym typeface="Calibri"/>
              </a:rPr>
              <a:t>Safety</a:t>
            </a:r>
            <a:endParaRPr sz="4900" b="1" i="0" u="none" strike="noStrike" cap="none">
              <a:solidFill>
                <a:srgbClr val="C9DAF8"/>
              </a:solidFill>
              <a:latin typeface="Calibri"/>
              <a:ea typeface="Calibri"/>
              <a:cs typeface="Calibri"/>
              <a:sym typeface="Calibri"/>
            </a:endParaRPr>
          </a:p>
        </p:txBody>
      </p:sp>
      <p:sp>
        <p:nvSpPr>
          <p:cNvPr id="608" name="Google Shape;608;g28bd97be4f1_0_139"/>
          <p:cNvSpPr/>
          <p:nvPr/>
        </p:nvSpPr>
        <p:spPr>
          <a:xfrm>
            <a:off x="323125" y="3753925"/>
            <a:ext cx="809100" cy="461700"/>
          </a:xfrm>
          <a:prstGeom prst="rightArrow">
            <a:avLst>
              <a:gd name="adj1" fmla="val 50000"/>
              <a:gd name="adj2" fmla="val 50000"/>
            </a:avLst>
          </a:prstGeom>
          <a:solidFill>
            <a:srgbClr val="2D175F"/>
          </a:solidFill>
          <a:ln w="9525" cap="flat" cmpd="sng">
            <a:solidFill>
              <a:srgbClr val="2D175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612"/>
        <p:cNvGrpSpPr/>
        <p:nvPr/>
      </p:nvGrpSpPr>
      <p:grpSpPr>
        <a:xfrm>
          <a:off x="0" y="0"/>
          <a:ext cx="0" cy="0"/>
          <a:chOff x="0" y="0"/>
          <a:chExt cx="0" cy="0"/>
        </a:xfrm>
      </p:grpSpPr>
      <p:grpSp>
        <p:nvGrpSpPr>
          <p:cNvPr id="613" name="Google Shape;613;g28bd97be4f1_0_177"/>
          <p:cNvGrpSpPr/>
          <p:nvPr/>
        </p:nvGrpSpPr>
        <p:grpSpPr>
          <a:xfrm>
            <a:off x="5147312" y="-37"/>
            <a:ext cx="13140588" cy="10287066"/>
            <a:chOff x="-71339" y="0"/>
            <a:chExt cx="1138709" cy="2709333"/>
          </a:xfrm>
        </p:grpSpPr>
        <p:sp>
          <p:nvSpPr>
            <p:cNvPr id="614" name="Google Shape;614;g28bd97be4f1_0_177"/>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sp>
        <p:sp>
          <p:nvSpPr>
            <p:cNvPr id="615" name="Google Shape;615;g28bd97be4f1_0_177"/>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16" name="Google Shape;616;g28bd97be4f1_0_177"/>
          <p:cNvSpPr txBox="1"/>
          <p:nvPr/>
        </p:nvSpPr>
        <p:spPr>
          <a:xfrm>
            <a:off x="5964825" y="996500"/>
            <a:ext cx="11794200" cy="9171742"/>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1000"/>
              </a:spcBef>
              <a:spcAft>
                <a:spcPts val="0"/>
              </a:spcAft>
              <a:buClr>
                <a:schemeClr val="lt1"/>
              </a:buClr>
              <a:buSzPts val="3900"/>
              <a:buFont typeface="Calibri"/>
              <a:buChar char="●"/>
            </a:pPr>
            <a:r>
              <a:rPr lang="en-US" sz="3900" b="0" i="0" u="none" strike="noStrike" cap="none">
                <a:solidFill>
                  <a:schemeClr val="lt1"/>
                </a:solidFill>
                <a:latin typeface="Calibri"/>
                <a:ea typeface="Calibri"/>
                <a:cs typeface="Calibri"/>
                <a:sym typeface="Calibri"/>
              </a:rPr>
              <a:t>Remember that you are speaking to highly vulnerable people and asking some very sensitive questions. </a:t>
            </a:r>
            <a:endParaRPr sz="39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1000"/>
              </a:spcBef>
              <a:spcAft>
                <a:spcPts val="0"/>
              </a:spcAft>
              <a:buClr>
                <a:schemeClr val="lt1"/>
              </a:buClr>
              <a:buSzPts val="3900"/>
              <a:buFont typeface="Calibri"/>
              <a:buChar char="●"/>
            </a:pPr>
            <a:r>
              <a:rPr lang="en-US" sz="3900" b="0" i="0" u="none" strike="noStrike" cap="none">
                <a:solidFill>
                  <a:schemeClr val="lt1"/>
                </a:solidFill>
                <a:latin typeface="Calibri"/>
                <a:ea typeface="Calibri"/>
                <a:cs typeface="Calibri"/>
                <a:sym typeface="Calibri"/>
              </a:rPr>
              <a:t>Always lead with respect for the person you’re speaking with and respect for their dignity.</a:t>
            </a:r>
            <a:endParaRPr sz="39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1000"/>
              </a:spcBef>
              <a:spcAft>
                <a:spcPts val="0"/>
              </a:spcAft>
              <a:buClr>
                <a:schemeClr val="lt1"/>
              </a:buClr>
              <a:buSzPts val="3900"/>
              <a:buFont typeface="Calibri"/>
              <a:buChar char="●"/>
            </a:pPr>
            <a:r>
              <a:rPr lang="en-US" sz="3900" b="0" i="0" u="none" strike="noStrike" cap="none">
                <a:solidFill>
                  <a:schemeClr val="lt1"/>
                </a:solidFill>
                <a:latin typeface="Calibri"/>
                <a:ea typeface="Calibri"/>
                <a:cs typeface="Calibri"/>
                <a:sym typeface="Calibri"/>
              </a:rPr>
              <a:t>Everyone has the right to refuse to answer any or all of your questions. </a:t>
            </a:r>
            <a:endParaRPr sz="39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1000"/>
              </a:spcBef>
              <a:spcAft>
                <a:spcPts val="0"/>
              </a:spcAft>
              <a:buClr>
                <a:schemeClr val="lt1"/>
              </a:buClr>
              <a:buSzPts val="3900"/>
              <a:buFont typeface="Calibri"/>
              <a:buChar char="●"/>
            </a:pPr>
            <a:r>
              <a:rPr lang="en-US" sz="3900" b="0" i="0" u="none" strike="noStrike" cap="none">
                <a:solidFill>
                  <a:schemeClr val="lt1"/>
                </a:solidFill>
                <a:latin typeface="Calibri"/>
                <a:ea typeface="Calibri"/>
                <a:cs typeface="Calibri"/>
                <a:sym typeface="Calibri"/>
              </a:rPr>
              <a:t>Ask all questions, unless the person has already given the answer to the question over the course of your conversation.</a:t>
            </a:r>
            <a:endParaRPr sz="39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1000"/>
              </a:spcBef>
              <a:spcAft>
                <a:spcPts val="0"/>
              </a:spcAft>
              <a:buClr>
                <a:schemeClr val="lt1"/>
              </a:buClr>
              <a:buSzPts val="3900"/>
              <a:buFont typeface="Calibri"/>
              <a:buChar char="●"/>
            </a:pPr>
            <a:r>
              <a:rPr lang="en-US" sz="3900" b="0" i="0" u="none" strike="noStrike" cap="none">
                <a:solidFill>
                  <a:schemeClr val="lt1"/>
                </a:solidFill>
                <a:latin typeface="Calibri"/>
                <a:ea typeface="Calibri"/>
                <a:cs typeface="Calibri"/>
                <a:sym typeface="Calibri"/>
              </a:rPr>
              <a:t>Always ask questions as they are written; do not ask questions in a way that shows you think you already know the answer.</a:t>
            </a:r>
            <a:endParaRPr/>
          </a:p>
          <a:p>
            <a:pPr marL="457200" marR="0" lvl="8" indent="-457200" algn="l" rtl="0">
              <a:lnSpc>
                <a:spcPct val="100000"/>
              </a:lnSpc>
              <a:spcBef>
                <a:spcPts val="1000"/>
              </a:spcBef>
              <a:spcAft>
                <a:spcPts val="0"/>
              </a:spcAft>
              <a:buClr>
                <a:schemeClr val="lt1"/>
              </a:buClr>
              <a:buSzPts val="3900"/>
              <a:buFont typeface="Calibri"/>
              <a:buChar char="●"/>
            </a:pPr>
            <a:r>
              <a:rPr lang="en-US" sz="3900" b="0" i="0" u="none" strike="noStrike" cap="none">
                <a:solidFill>
                  <a:schemeClr val="lt1"/>
                </a:solidFill>
                <a:latin typeface="Calibri"/>
                <a:ea typeface="Calibri"/>
                <a:cs typeface="Calibri"/>
                <a:sym typeface="Calibri"/>
              </a:rPr>
              <a:t>Example: Ask: “How do you identify your gender?” Do not ask: “You’re male, right?”</a:t>
            </a:r>
            <a:endParaRPr sz="3900" b="0" i="0" u="none" strike="noStrike" cap="none">
              <a:solidFill>
                <a:schemeClr val="lt1"/>
              </a:solidFill>
              <a:latin typeface="Calibri"/>
              <a:ea typeface="Calibri"/>
              <a:cs typeface="Calibri"/>
              <a:sym typeface="Calibri"/>
            </a:endParaRPr>
          </a:p>
        </p:txBody>
      </p:sp>
      <p:grpSp>
        <p:nvGrpSpPr>
          <p:cNvPr id="617" name="Google Shape;617;g28bd97be4f1_0_177"/>
          <p:cNvGrpSpPr/>
          <p:nvPr/>
        </p:nvGrpSpPr>
        <p:grpSpPr>
          <a:xfrm flipH="1">
            <a:off x="-2252500" y="9307975"/>
            <a:ext cx="3320618" cy="3315886"/>
            <a:chOff x="17259300" y="9258300"/>
            <a:chExt cx="3320618" cy="3315886"/>
          </a:xfrm>
        </p:grpSpPr>
        <p:grpSp>
          <p:nvGrpSpPr>
            <p:cNvPr id="618" name="Google Shape;618;g28bd97be4f1_0_177"/>
            <p:cNvGrpSpPr/>
            <p:nvPr/>
          </p:nvGrpSpPr>
          <p:grpSpPr>
            <a:xfrm>
              <a:off x="17494177" y="9488445"/>
              <a:ext cx="3085741" cy="3085741"/>
              <a:chOff x="0" y="0"/>
              <a:chExt cx="812700" cy="812700"/>
            </a:xfrm>
          </p:grpSpPr>
          <p:sp>
            <p:nvSpPr>
              <p:cNvPr id="619" name="Google Shape;619;g28bd97be4f1_0_177"/>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620" name="Google Shape;620;g28bd97be4f1_0_17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21" name="Google Shape;621;g28bd97be4f1_0_177"/>
            <p:cNvGrpSpPr/>
            <p:nvPr/>
          </p:nvGrpSpPr>
          <p:grpSpPr>
            <a:xfrm>
              <a:off x="17259300" y="9258300"/>
              <a:ext cx="1409059" cy="1409059"/>
              <a:chOff x="0" y="0"/>
              <a:chExt cx="812700" cy="812700"/>
            </a:xfrm>
          </p:grpSpPr>
          <p:sp>
            <p:nvSpPr>
              <p:cNvPr id="622" name="Google Shape;622;g28bd97be4f1_0_177"/>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623" name="Google Shape;623;g28bd97be4f1_0_17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24" name="Google Shape;624;g28bd97be4f1_0_177"/>
          <p:cNvGrpSpPr/>
          <p:nvPr/>
        </p:nvGrpSpPr>
        <p:grpSpPr>
          <a:xfrm>
            <a:off x="15060598" y="11"/>
            <a:ext cx="3227297" cy="3085741"/>
            <a:chOff x="0" y="0"/>
            <a:chExt cx="849982" cy="812700"/>
          </a:xfrm>
        </p:grpSpPr>
        <p:sp>
          <p:nvSpPr>
            <p:cNvPr id="625" name="Google Shape;625;g28bd97be4f1_0_17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626" name="Google Shape;626;g28bd97be4f1_0_17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27" name="Google Shape;627;g28bd97be4f1_0_177"/>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
        <p:nvSpPr>
          <p:cNvPr id="628" name="Google Shape;628;g28bd97be4f1_0_177"/>
          <p:cNvSpPr/>
          <p:nvPr/>
        </p:nvSpPr>
        <p:spPr>
          <a:xfrm>
            <a:off x="225535" y="4962249"/>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sp>
      <p:sp>
        <p:nvSpPr>
          <p:cNvPr id="629" name="Google Shape;629;g28bd97be4f1_0_177"/>
          <p:cNvSpPr txBox="1"/>
          <p:nvPr/>
        </p:nvSpPr>
        <p:spPr>
          <a:xfrm>
            <a:off x="432949" y="193925"/>
            <a:ext cx="5407200" cy="3768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How to Conduct a Survey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633"/>
        <p:cNvGrpSpPr/>
        <p:nvPr/>
      </p:nvGrpSpPr>
      <p:grpSpPr>
        <a:xfrm>
          <a:off x="0" y="0"/>
          <a:ext cx="0" cy="0"/>
          <a:chOff x="0" y="0"/>
          <a:chExt cx="0" cy="0"/>
        </a:xfrm>
      </p:grpSpPr>
      <p:grpSp>
        <p:nvGrpSpPr>
          <p:cNvPr id="634" name="Google Shape;634;g28bd97be4f1_0_218"/>
          <p:cNvGrpSpPr/>
          <p:nvPr/>
        </p:nvGrpSpPr>
        <p:grpSpPr>
          <a:xfrm>
            <a:off x="5147312" y="-37"/>
            <a:ext cx="13140588" cy="10287066"/>
            <a:chOff x="-71339" y="0"/>
            <a:chExt cx="1138709" cy="2709333"/>
          </a:xfrm>
        </p:grpSpPr>
        <p:sp>
          <p:nvSpPr>
            <p:cNvPr id="635" name="Google Shape;635;g28bd97be4f1_0_218"/>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sp>
        <p:sp>
          <p:nvSpPr>
            <p:cNvPr id="636" name="Google Shape;636;g28bd97be4f1_0_218"/>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37" name="Google Shape;637;g28bd97be4f1_0_218"/>
          <p:cNvSpPr txBox="1"/>
          <p:nvPr/>
        </p:nvSpPr>
        <p:spPr>
          <a:xfrm>
            <a:off x="5820500" y="1083125"/>
            <a:ext cx="11794200" cy="97947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1000"/>
              </a:spcBef>
              <a:spcAft>
                <a:spcPts val="0"/>
              </a:spcAft>
              <a:buClr>
                <a:schemeClr val="lt1"/>
              </a:buClr>
              <a:buSzPts val="4700"/>
              <a:buFont typeface="Calibri"/>
              <a:buChar char="●"/>
            </a:pPr>
            <a:r>
              <a:rPr lang="en-US" sz="4700" b="0" i="0" u="none" strike="noStrike" cap="none">
                <a:solidFill>
                  <a:schemeClr val="lt1"/>
                </a:solidFill>
                <a:latin typeface="Calibri"/>
                <a:ea typeface="Calibri"/>
                <a:cs typeface="Calibri"/>
                <a:sym typeface="Calibri"/>
              </a:rPr>
              <a:t>Interview clients in a person-to-person format; do not give the client the paper survey to complete on their own </a:t>
            </a:r>
            <a:endParaRPr sz="47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1000"/>
              </a:spcBef>
              <a:spcAft>
                <a:spcPts val="0"/>
              </a:spcAft>
              <a:buClr>
                <a:schemeClr val="lt1"/>
              </a:buClr>
              <a:buSzPts val="4700"/>
              <a:buFont typeface="Calibri"/>
              <a:buChar char="●"/>
            </a:pPr>
            <a:r>
              <a:rPr lang="en-US" sz="4700" b="0" i="0" u="none" strike="noStrike" cap="none">
                <a:solidFill>
                  <a:schemeClr val="lt1"/>
                </a:solidFill>
                <a:latin typeface="Calibri"/>
                <a:ea typeface="Calibri"/>
                <a:cs typeface="Calibri"/>
                <a:sym typeface="Calibri"/>
              </a:rPr>
              <a:t>Interviews give more information about unsheltered homeless individuals and families</a:t>
            </a:r>
            <a:endParaRPr sz="47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1000"/>
              </a:spcBef>
              <a:spcAft>
                <a:spcPts val="0"/>
              </a:spcAft>
              <a:buClr>
                <a:schemeClr val="lt1"/>
              </a:buClr>
              <a:buSzPts val="4700"/>
              <a:buFont typeface="Calibri"/>
              <a:buChar char="●"/>
            </a:pPr>
            <a:r>
              <a:rPr lang="en-US" sz="4700" b="0" i="0" u="none" strike="noStrike" cap="none">
                <a:solidFill>
                  <a:schemeClr val="lt1"/>
                </a:solidFill>
                <a:latin typeface="Calibri"/>
                <a:ea typeface="Calibri"/>
                <a:cs typeface="Calibri"/>
                <a:sym typeface="Calibri"/>
              </a:rPr>
              <a:t>If the person you are interviewing is ‘couch surfing’ the online form will end. If you are interviewing in person, politely end the survey if they answer “yes”</a:t>
            </a:r>
            <a:endParaRPr sz="47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1000"/>
              </a:spcBef>
              <a:spcAft>
                <a:spcPts val="0"/>
              </a:spcAft>
              <a:buClr>
                <a:schemeClr val="lt1"/>
              </a:buClr>
              <a:buSzPts val="4700"/>
              <a:buFont typeface="Calibri"/>
              <a:buChar char="●"/>
            </a:pPr>
            <a:r>
              <a:rPr lang="en-US" sz="4700" b="0" i="0" u="none" strike="noStrike" cap="none">
                <a:solidFill>
                  <a:schemeClr val="lt1"/>
                </a:solidFill>
                <a:latin typeface="Calibri"/>
                <a:ea typeface="Calibri"/>
                <a:cs typeface="Calibri"/>
                <a:sym typeface="Calibri"/>
              </a:rPr>
              <a:t>Better data helps avoids duplication and better differentiates people who are chronically homeless and those who are not</a:t>
            </a:r>
            <a:endParaRPr sz="4700" b="0" i="0" u="none" strike="noStrike" cap="none">
              <a:solidFill>
                <a:schemeClr val="lt1"/>
              </a:solidFill>
              <a:latin typeface="Calibri"/>
              <a:ea typeface="Calibri"/>
              <a:cs typeface="Calibri"/>
              <a:sym typeface="Calibri"/>
            </a:endParaRPr>
          </a:p>
          <a:p>
            <a:pPr marL="0" marR="0" lvl="0" indent="0" algn="l" rtl="0">
              <a:lnSpc>
                <a:spcPct val="100000"/>
              </a:lnSpc>
              <a:spcBef>
                <a:spcPts val="1000"/>
              </a:spcBef>
              <a:spcAft>
                <a:spcPts val="1000"/>
              </a:spcAft>
              <a:buClr>
                <a:srgbClr val="000000"/>
              </a:buClr>
              <a:buSzPts val="3900"/>
              <a:buFont typeface="Arial"/>
              <a:buNone/>
            </a:pPr>
            <a:endParaRPr sz="3900" b="0" i="0" u="none" strike="noStrike" cap="none">
              <a:solidFill>
                <a:schemeClr val="lt1"/>
              </a:solidFill>
              <a:latin typeface="Calibri"/>
              <a:ea typeface="Calibri"/>
              <a:cs typeface="Calibri"/>
              <a:sym typeface="Calibri"/>
            </a:endParaRPr>
          </a:p>
        </p:txBody>
      </p:sp>
      <p:grpSp>
        <p:nvGrpSpPr>
          <p:cNvPr id="638" name="Google Shape;638;g28bd97be4f1_0_218"/>
          <p:cNvGrpSpPr/>
          <p:nvPr/>
        </p:nvGrpSpPr>
        <p:grpSpPr>
          <a:xfrm flipH="1">
            <a:off x="-2252500" y="9307975"/>
            <a:ext cx="3320618" cy="3315886"/>
            <a:chOff x="17259300" y="9258300"/>
            <a:chExt cx="3320618" cy="3315886"/>
          </a:xfrm>
        </p:grpSpPr>
        <p:grpSp>
          <p:nvGrpSpPr>
            <p:cNvPr id="639" name="Google Shape;639;g28bd97be4f1_0_218"/>
            <p:cNvGrpSpPr/>
            <p:nvPr/>
          </p:nvGrpSpPr>
          <p:grpSpPr>
            <a:xfrm>
              <a:off x="17494177" y="9488445"/>
              <a:ext cx="3085741" cy="3085741"/>
              <a:chOff x="0" y="0"/>
              <a:chExt cx="812700" cy="812700"/>
            </a:xfrm>
          </p:grpSpPr>
          <p:sp>
            <p:nvSpPr>
              <p:cNvPr id="640" name="Google Shape;640;g28bd97be4f1_0_218"/>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641" name="Google Shape;641;g28bd97be4f1_0_21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42" name="Google Shape;642;g28bd97be4f1_0_218"/>
            <p:cNvGrpSpPr/>
            <p:nvPr/>
          </p:nvGrpSpPr>
          <p:grpSpPr>
            <a:xfrm>
              <a:off x="17259300" y="9258300"/>
              <a:ext cx="1409059" cy="1409059"/>
              <a:chOff x="0" y="0"/>
              <a:chExt cx="812700" cy="812700"/>
            </a:xfrm>
          </p:grpSpPr>
          <p:sp>
            <p:nvSpPr>
              <p:cNvPr id="643" name="Google Shape;643;g28bd97be4f1_0_218"/>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644" name="Google Shape;644;g28bd97be4f1_0_21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45" name="Google Shape;645;g28bd97be4f1_0_218"/>
          <p:cNvGrpSpPr/>
          <p:nvPr/>
        </p:nvGrpSpPr>
        <p:grpSpPr>
          <a:xfrm>
            <a:off x="15060598" y="11"/>
            <a:ext cx="3227297" cy="3085741"/>
            <a:chOff x="0" y="0"/>
            <a:chExt cx="849982" cy="812700"/>
          </a:xfrm>
        </p:grpSpPr>
        <p:sp>
          <p:nvSpPr>
            <p:cNvPr id="646" name="Google Shape;646;g28bd97be4f1_0_218"/>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647" name="Google Shape;647;g28bd97be4f1_0_21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48" name="Google Shape;648;g28bd97be4f1_0_218"/>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
        <p:nvSpPr>
          <p:cNvPr id="649" name="Google Shape;649;g28bd97be4f1_0_218"/>
          <p:cNvSpPr/>
          <p:nvPr/>
        </p:nvSpPr>
        <p:spPr>
          <a:xfrm>
            <a:off x="225535" y="4962249"/>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sp>
      <p:sp>
        <p:nvSpPr>
          <p:cNvPr id="650" name="Google Shape;650;g28bd97be4f1_0_218"/>
          <p:cNvSpPr txBox="1"/>
          <p:nvPr/>
        </p:nvSpPr>
        <p:spPr>
          <a:xfrm>
            <a:off x="432949" y="193925"/>
            <a:ext cx="5407200" cy="2438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Survey Reminders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654"/>
        <p:cNvGrpSpPr/>
        <p:nvPr/>
      </p:nvGrpSpPr>
      <p:grpSpPr>
        <a:xfrm>
          <a:off x="0" y="0"/>
          <a:ext cx="0" cy="0"/>
          <a:chOff x="0" y="0"/>
          <a:chExt cx="0" cy="0"/>
        </a:xfrm>
      </p:grpSpPr>
      <p:sp>
        <p:nvSpPr>
          <p:cNvPr id="655" name="Google Shape;655;g28bd97be4f1_0_259"/>
          <p:cNvSpPr txBox="1"/>
          <p:nvPr/>
        </p:nvSpPr>
        <p:spPr>
          <a:xfrm>
            <a:off x="3579075" y="1216300"/>
            <a:ext cx="14499300" cy="880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1000"/>
              </a:spcBef>
              <a:spcAft>
                <a:spcPts val="0"/>
              </a:spcAft>
              <a:buClr>
                <a:schemeClr val="dk1"/>
              </a:buClr>
              <a:buSzPts val="1100"/>
              <a:buFont typeface="Arial"/>
              <a:buNone/>
            </a:pPr>
            <a:r>
              <a:rPr lang="en-US" sz="4700" b="1" i="0" u="none" strike="noStrike" cap="none">
                <a:solidFill>
                  <a:schemeClr val="lt1"/>
                </a:solidFill>
                <a:latin typeface="Calibri"/>
                <a:ea typeface="Calibri"/>
                <a:cs typeface="Calibri"/>
                <a:sym typeface="Calibri"/>
              </a:rPr>
              <a:t>Step 1: Approach &amp; Introduction</a:t>
            </a:r>
            <a:endParaRPr sz="4700" b="1" i="0" u="none" strike="noStrike" cap="none">
              <a:solidFill>
                <a:schemeClr val="lt1"/>
              </a:solidFill>
              <a:latin typeface="Calibri"/>
              <a:ea typeface="Calibri"/>
              <a:cs typeface="Calibri"/>
              <a:sym typeface="Calibri"/>
            </a:endParaRPr>
          </a:p>
          <a:p>
            <a:pPr marL="457200" marR="0" lvl="0" indent="-457200" algn="l" rtl="0">
              <a:lnSpc>
                <a:spcPct val="100000"/>
              </a:lnSpc>
              <a:spcBef>
                <a:spcPts val="1000"/>
              </a:spcBef>
              <a:spcAft>
                <a:spcPts val="0"/>
              </a:spcAft>
              <a:buClr>
                <a:schemeClr val="lt1"/>
              </a:buClr>
              <a:buSzPts val="4700"/>
              <a:buFont typeface="Calibri"/>
              <a:buChar char="●"/>
            </a:pPr>
            <a:r>
              <a:rPr lang="en-US" sz="4700" b="0" i="0" u="none" strike="noStrike" cap="none">
                <a:solidFill>
                  <a:schemeClr val="lt1"/>
                </a:solidFill>
                <a:latin typeface="Calibri"/>
                <a:ea typeface="Calibri"/>
                <a:cs typeface="Calibri"/>
                <a:sym typeface="Calibri"/>
              </a:rPr>
              <a:t>Approach the person and introduce yourself</a:t>
            </a:r>
            <a:endParaRPr sz="47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700"/>
              <a:buFont typeface="Calibri"/>
              <a:buChar char="●"/>
            </a:pPr>
            <a:r>
              <a:rPr lang="en-US" sz="4700" b="0" i="0" u="none" strike="noStrike" cap="none">
                <a:solidFill>
                  <a:schemeClr val="lt1"/>
                </a:solidFill>
                <a:latin typeface="Calibri"/>
                <a:ea typeface="Calibri"/>
                <a:cs typeface="Calibri"/>
                <a:sym typeface="Calibri"/>
              </a:rPr>
              <a:t>Ask if the person has a few minutes to answer some questions</a:t>
            </a:r>
            <a:endParaRPr sz="47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700"/>
              <a:buFont typeface="Calibri"/>
              <a:buChar char="●"/>
            </a:pPr>
            <a:r>
              <a:rPr lang="en-US" sz="4700" b="0" i="0" u="none" strike="noStrike" cap="none">
                <a:solidFill>
                  <a:schemeClr val="lt1"/>
                </a:solidFill>
                <a:latin typeface="Calibri"/>
                <a:ea typeface="Calibri"/>
                <a:cs typeface="Calibri"/>
                <a:sym typeface="Calibri"/>
              </a:rPr>
              <a:t>Keep in mind:</a:t>
            </a:r>
            <a:endParaRPr sz="4700" b="0" i="0" u="none" strike="noStrike" cap="none">
              <a:solidFill>
                <a:schemeClr val="lt1"/>
              </a:solidFill>
              <a:latin typeface="Calibri"/>
              <a:ea typeface="Calibri"/>
              <a:cs typeface="Calibri"/>
              <a:sym typeface="Calibri"/>
            </a:endParaRPr>
          </a:p>
          <a:p>
            <a:pPr marL="914400" marR="0" lvl="1" indent="-527050" algn="l" rtl="0">
              <a:lnSpc>
                <a:spcPct val="100000"/>
              </a:lnSpc>
              <a:spcBef>
                <a:spcPts val="0"/>
              </a:spcBef>
              <a:spcAft>
                <a:spcPts val="0"/>
              </a:spcAft>
              <a:buClr>
                <a:schemeClr val="lt1"/>
              </a:buClr>
              <a:buSzPts val="4700"/>
              <a:buFont typeface="Calibri"/>
              <a:buChar char="○"/>
            </a:pPr>
            <a:r>
              <a:rPr lang="en-US" sz="4700" b="0" i="0" u="none" strike="noStrike" cap="none">
                <a:solidFill>
                  <a:schemeClr val="lt1"/>
                </a:solidFill>
                <a:latin typeface="Calibri"/>
                <a:ea typeface="Calibri"/>
                <a:cs typeface="Calibri"/>
                <a:sym typeface="Calibri"/>
              </a:rPr>
              <a:t>Individuals sleeping outside may be dealing with active addiction, mental health concerns, and significant trauma histories. Do not sneak up on or startle people. Never shine flashlights in people’s faces.</a:t>
            </a:r>
            <a:endParaRPr sz="4700" b="0" i="0" u="none" strike="noStrike" cap="none">
              <a:solidFill>
                <a:schemeClr val="lt1"/>
              </a:solidFill>
              <a:latin typeface="Calibri"/>
              <a:ea typeface="Calibri"/>
              <a:cs typeface="Calibri"/>
              <a:sym typeface="Calibri"/>
            </a:endParaRPr>
          </a:p>
          <a:p>
            <a:pPr marL="914400" marR="0" lvl="1" indent="-527050" algn="l" rtl="0">
              <a:lnSpc>
                <a:spcPct val="100000"/>
              </a:lnSpc>
              <a:spcBef>
                <a:spcPts val="0"/>
              </a:spcBef>
              <a:spcAft>
                <a:spcPts val="0"/>
              </a:spcAft>
              <a:buClr>
                <a:schemeClr val="lt1"/>
              </a:buClr>
              <a:buSzPts val="4700"/>
              <a:buFont typeface="Calibri"/>
              <a:buChar char="○"/>
            </a:pPr>
            <a:r>
              <a:rPr lang="en-US" sz="4700" b="0" i="0" u="none" strike="noStrike" cap="none">
                <a:solidFill>
                  <a:schemeClr val="lt1"/>
                </a:solidFill>
                <a:latin typeface="Calibri"/>
                <a:ea typeface="Calibri"/>
                <a:cs typeface="Calibri"/>
                <a:sym typeface="Calibri"/>
              </a:rPr>
              <a:t>Maintain eye contact (if possible) and an open stance with your hands visible. Use a tone of voice that’s approachable. Speak slowly, be polite, and don’t shout.</a:t>
            </a:r>
            <a:endParaRPr sz="4700" b="0" i="0" u="none" strike="noStrike" cap="none">
              <a:solidFill>
                <a:schemeClr val="lt1"/>
              </a:solidFill>
              <a:latin typeface="Calibri"/>
              <a:ea typeface="Calibri"/>
              <a:cs typeface="Calibri"/>
              <a:sym typeface="Calibri"/>
            </a:endParaRPr>
          </a:p>
        </p:txBody>
      </p:sp>
      <p:grpSp>
        <p:nvGrpSpPr>
          <p:cNvPr id="656" name="Google Shape;656;g28bd97be4f1_0_259"/>
          <p:cNvGrpSpPr/>
          <p:nvPr/>
        </p:nvGrpSpPr>
        <p:grpSpPr>
          <a:xfrm flipH="1">
            <a:off x="-2252500" y="9307975"/>
            <a:ext cx="3320618" cy="3315886"/>
            <a:chOff x="17259300" y="9258300"/>
            <a:chExt cx="3320618" cy="3315886"/>
          </a:xfrm>
        </p:grpSpPr>
        <p:grpSp>
          <p:nvGrpSpPr>
            <p:cNvPr id="657" name="Google Shape;657;g28bd97be4f1_0_259"/>
            <p:cNvGrpSpPr/>
            <p:nvPr/>
          </p:nvGrpSpPr>
          <p:grpSpPr>
            <a:xfrm>
              <a:off x="17494177" y="9488445"/>
              <a:ext cx="3085741" cy="3085741"/>
              <a:chOff x="0" y="0"/>
              <a:chExt cx="812700" cy="812700"/>
            </a:xfrm>
          </p:grpSpPr>
          <p:sp>
            <p:nvSpPr>
              <p:cNvPr id="658" name="Google Shape;658;g28bd97be4f1_0_25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659" name="Google Shape;659;g28bd97be4f1_0_25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60" name="Google Shape;660;g28bd97be4f1_0_259"/>
            <p:cNvGrpSpPr/>
            <p:nvPr/>
          </p:nvGrpSpPr>
          <p:grpSpPr>
            <a:xfrm>
              <a:off x="17259300" y="9258300"/>
              <a:ext cx="1409059" cy="1409059"/>
              <a:chOff x="0" y="0"/>
              <a:chExt cx="812700" cy="812700"/>
            </a:xfrm>
          </p:grpSpPr>
          <p:sp>
            <p:nvSpPr>
              <p:cNvPr id="661" name="Google Shape;661;g28bd97be4f1_0_25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662" name="Google Shape;662;g28bd97be4f1_0_25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63" name="Google Shape;663;g28bd97be4f1_0_259"/>
          <p:cNvGrpSpPr/>
          <p:nvPr/>
        </p:nvGrpSpPr>
        <p:grpSpPr>
          <a:xfrm>
            <a:off x="15060598" y="11"/>
            <a:ext cx="3227297" cy="3085741"/>
            <a:chOff x="0" y="0"/>
            <a:chExt cx="849982" cy="812700"/>
          </a:xfrm>
        </p:grpSpPr>
        <p:sp>
          <p:nvSpPr>
            <p:cNvPr id="664" name="Google Shape;664;g28bd97be4f1_0_25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665" name="Google Shape;665;g28bd97be4f1_0_25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66" name="Google Shape;666;g28bd97be4f1_0_259"/>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grpSp>
        <p:nvGrpSpPr>
          <p:cNvPr id="667" name="Google Shape;667;g28bd97be4f1_0_259"/>
          <p:cNvGrpSpPr/>
          <p:nvPr/>
        </p:nvGrpSpPr>
        <p:grpSpPr>
          <a:xfrm>
            <a:off x="-461709" y="5367818"/>
            <a:ext cx="4040781" cy="3675871"/>
            <a:chOff x="339523" y="4727000"/>
            <a:chExt cx="4856708" cy="4114935"/>
          </a:xfrm>
        </p:grpSpPr>
        <p:grpSp>
          <p:nvGrpSpPr>
            <p:cNvPr id="668" name="Google Shape;668;g28bd97be4f1_0_259"/>
            <p:cNvGrpSpPr/>
            <p:nvPr/>
          </p:nvGrpSpPr>
          <p:grpSpPr>
            <a:xfrm>
              <a:off x="339523" y="4727000"/>
              <a:ext cx="4856708" cy="4114935"/>
              <a:chOff x="-71339" y="0"/>
              <a:chExt cx="1138709" cy="2709333"/>
            </a:xfrm>
          </p:grpSpPr>
          <p:sp>
            <p:nvSpPr>
              <p:cNvPr id="669" name="Google Shape;669;g28bd97be4f1_0_259"/>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sp>
          <p:sp>
            <p:nvSpPr>
              <p:cNvPr id="670" name="Google Shape;670;g28bd97be4f1_0_259"/>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71" name="Google Shape;671;g28bd97be4f1_0_259"/>
            <p:cNvSpPr/>
            <p:nvPr/>
          </p:nvSpPr>
          <p:spPr>
            <a:xfrm>
              <a:off x="459435" y="4727062"/>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sp>
      </p:grpSp>
      <p:sp>
        <p:nvSpPr>
          <p:cNvPr id="672" name="Google Shape;672;g28bd97be4f1_0_259"/>
          <p:cNvSpPr txBox="1"/>
          <p:nvPr/>
        </p:nvSpPr>
        <p:spPr>
          <a:xfrm>
            <a:off x="432950" y="193925"/>
            <a:ext cx="14499300" cy="861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5600" b="0" i="0" u="none" strike="noStrike" cap="none">
                <a:solidFill>
                  <a:srgbClr val="E5E6EE"/>
                </a:solidFill>
                <a:latin typeface="Arial"/>
                <a:ea typeface="Arial"/>
                <a:cs typeface="Arial"/>
                <a:sym typeface="Arial"/>
              </a:rPr>
              <a:t>Step-by-Step Guide to Conducting Interviews</a:t>
            </a:r>
            <a:endParaRPr sz="5600" b="0" i="0" u="none" strike="noStrike" cap="none">
              <a:solidFill>
                <a:srgbClr val="E5E6EE"/>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676"/>
        <p:cNvGrpSpPr/>
        <p:nvPr/>
      </p:nvGrpSpPr>
      <p:grpSpPr>
        <a:xfrm>
          <a:off x="0" y="0"/>
          <a:ext cx="0" cy="0"/>
          <a:chOff x="0" y="0"/>
          <a:chExt cx="0" cy="0"/>
        </a:xfrm>
      </p:grpSpPr>
      <p:sp>
        <p:nvSpPr>
          <p:cNvPr id="677" name="Google Shape;677;g28bd97be4f1_0_283"/>
          <p:cNvSpPr txBox="1"/>
          <p:nvPr/>
        </p:nvSpPr>
        <p:spPr>
          <a:xfrm>
            <a:off x="4572000" y="2629500"/>
            <a:ext cx="3531000" cy="723300"/>
          </a:xfrm>
          <a:prstGeom prst="rect">
            <a:avLst/>
          </a:prstGeom>
          <a:noFill/>
          <a:ln>
            <a:noFill/>
          </a:ln>
        </p:spPr>
        <p:txBody>
          <a:bodyPr spcFirstLastPara="1" wrap="square" lIns="0" tIns="0" rIns="0" bIns="0" anchor="t" anchorCtr="0">
            <a:spAutoFit/>
          </a:bodyPr>
          <a:lstStyle/>
          <a:p>
            <a:pPr marL="914400" marR="0" lvl="0" indent="0" algn="l" rtl="0">
              <a:lnSpc>
                <a:spcPct val="100000"/>
              </a:lnSpc>
              <a:spcBef>
                <a:spcPts val="1000"/>
              </a:spcBef>
              <a:spcAft>
                <a:spcPts val="1000"/>
              </a:spcAft>
              <a:buClr>
                <a:srgbClr val="000000"/>
              </a:buClr>
              <a:buSzPts val="4700"/>
              <a:buFont typeface="Arial"/>
              <a:buNone/>
            </a:pPr>
            <a:r>
              <a:rPr lang="en-US" sz="4700" b="1" i="0" u="none" strike="noStrike" cap="none">
                <a:solidFill>
                  <a:schemeClr val="lt1"/>
                </a:solidFill>
                <a:latin typeface="Calibri"/>
                <a:ea typeface="Calibri"/>
                <a:cs typeface="Calibri"/>
                <a:sym typeface="Calibri"/>
              </a:rPr>
              <a:t>Example: </a:t>
            </a:r>
            <a:endParaRPr sz="4700" b="0" i="0" u="none" strike="noStrike" cap="none">
              <a:solidFill>
                <a:schemeClr val="lt1"/>
              </a:solidFill>
              <a:latin typeface="Calibri"/>
              <a:ea typeface="Calibri"/>
              <a:cs typeface="Calibri"/>
              <a:sym typeface="Calibri"/>
            </a:endParaRPr>
          </a:p>
        </p:txBody>
      </p:sp>
      <p:grpSp>
        <p:nvGrpSpPr>
          <p:cNvPr id="678" name="Google Shape;678;g28bd97be4f1_0_283"/>
          <p:cNvGrpSpPr/>
          <p:nvPr/>
        </p:nvGrpSpPr>
        <p:grpSpPr>
          <a:xfrm flipH="1">
            <a:off x="-2252500" y="9307975"/>
            <a:ext cx="3320618" cy="3315886"/>
            <a:chOff x="17259300" y="9258300"/>
            <a:chExt cx="3320618" cy="3315886"/>
          </a:xfrm>
        </p:grpSpPr>
        <p:grpSp>
          <p:nvGrpSpPr>
            <p:cNvPr id="679" name="Google Shape;679;g28bd97be4f1_0_283"/>
            <p:cNvGrpSpPr/>
            <p:nvPr/>
          </p:nvGrpSpPr>
          <p:grpSpPr>
            <a:xfrm>
              <a:off x="17494177" y="9488445"/>
              <a:ext cx="3085741" cy="3085741"/>
              <a:chOff x="0" y="0"/>
              <a:chExt cx="812700" cy="812700"/>
            </a:xfrm>
          </p:grpSpPr>
          <p:sp>
            <p:nvSpPr>
              <p:cNvPr id="680" name="Google Shape;680;g28bd97be4f1_0_283"/>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681" name="Google Shape;681;g28bd97be4f1_0_28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82" name="Google Shape;682;g28bd97be4f1_0_283"/>
            <p:cNvGrpSpPr/>
            <p:nvPr/>
          </p:nvGrpSpPr>
          <p:grpSpPr>
            <a:xfrm>
              <a:off x="17259300" y="9258300"/>
              <a:ext cx="1409059" cy="1409059"/>
              <a:chOff x="0" y="0"/>
              <a:chExt cx="812700" cy="812700"/>
            </a:xfrm>
          </p:grpSpPr>
          <p:sp>
            <p:nvSpPr>
              <p:cNvPr id="683" name="Google Shape;683;g28bd97be4f1_0_283"/>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684" name="Google Shape;684;g28bd97be4f1_0_28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85" name="Google Shape;685;g28bd97be4f1_0_283"/>
          <p:cNvGrpSpPr/>
          <p:nvPr/>
        </p:nvGrpSpPr>
        <p:grpSpPr>
          <a:xfrm>
            <a:off x="15060598" y="11"/>
            <a:ext cx="3227297" cy="3085741"/>
            <a:chOff x="0" y="0"/>
            <a:chExt cx="849982" cy="812700"/>
          </a:xfrm>
        </p:grpSpPr>
        <p:sp>
          <p:nvSpPr>
            <p:cNvPr id="686" name="Google Shape;686;g28bd97be4f1_0_283"/>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687" name="Google Shape;687;g28bd97be4f1_0_28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88" name="Google Shape;688;g28bd97be4f1_0_283"/>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grpSp>
        <p:nvGrpSpPr>
          <p:cNvPr id="689" name="Google Shape;689;g28bd97be4f1_0_283"/>
          <p:cNvGrpSpPr/>
          <p:nvPr/>
        </p:nvGrpSpPr>
        <p:grpSpPr>
          <a:xfrm>
            <a:off x="506816" y="3428992"/>
            <a:ext cx="4040781" cy="3675871"/>
            <a:chOff x="339523" y="4727000"/>
            <a:chExt cx="4856708" cy="4114935"/>
          </a:xfrm>
        </p:grpSpPr>
        <p:grpSp>
          <p:nvGrpSpPr>
            <p:cNvPr id="690" name="Google Shape;690;g28bd97be4f1_0_283"/>
            <p:cNvGrpSpPr/>
            <p:nvPr/>
          </p:nvGrpSpPr>
          <p:grpSpPr>
            <a:xfrm>
              <a:off x="339523" y="4727000"/>
              <a:ext cx="4856708" cy="4114935"/>
              <a:chOff x="-71339" y="0"/>
              <a:chExt cx="1138709" cy="2709333"/>
            </a:xfrm>
          </p:grpSpPr>
          <p:sp>
            <p:nvSpPr>
              <p:cNvPr id="691" name="Google Shape;691;g28bd97be4f1_0_283"/>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sp>
          <p:sp>
            <p:nvSpPr>
              <p:cNvPr id="692" name="Google Shape;692;g28bd97be4f1_0_283"/>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93" name="Google Shape;693;g28bd97be4f1_0_283"/>
            <p:cNvSpPr/>
            <p:nvPr/>
          </p:nvSpPr>
          <p:spPr>
            <a:xfrm>
              <a:off x="459435" y="4727062"/>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sp>
      </p:grpSp>
      <p:sp>
        <p:nvSpPr>
          <p:cNvPr id="694" name="Google Shape;694;g28bd97be4f1_0_283"/>
          <p:cNvSpPr txBox="1"/>
          <p:nvPr/>
        </p:nvSpPr>
        <p:spPr>
          <a:xfrm>
            <a:off x="3395250" y="193925"/>
            <a:ext cx="11497500" cy="1896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1100"/>
              <a:buFont typeface="Arial"/>
              <a:buNone/>
            </a:pPr>
            <a:r>
              <a:rPr lang="en-US" sz="5600" b="0" i="0" u="none" strike="noStrike" cap="none">
                <a:solidFill>
                  <a:srgbClr val="E5E6EE"/>
                </a:solidFill>
                <a:latin typeface="Arial"/>
                <a:ea typeface="Arial"/>
                <a:cs typeface="Arial"/>
                <a:sym typeface="Arial"/>
              </a:rPr>
              <a:t>Step-by-Step Guide to Conducting Interviews</a:t>
            </a:r>
            <a:endParaRPr sz="5600" b="0" i="0" u="none" strike="noStrike" cap="none">
              <a:solidFill>
                <a:srgbClr val="E5E6EE"/>
              </a:solidFill>
              <a:latin typeface="Arial"/>
              <a:ea typeface="Arial"/>
              <a:cs typeface="Arial"/>
              <a:sym typeface="Arial"/>
            </a:endParaRPr>
          </a:p>
        </p:txBody>
      </p:sp>
      <p:sp>
        <p:nvSpPr>
          <p:cNvPr id="695" name="Google Shape;695;g28bd97be4f1_0_283"/>
          <p:cNvSpPr/>
          <p:nvPr/>
        </p:nvSpPr>
        <p:spPr>
          <a:xfrm>
            <a:off x="5043055" y="3429000"/>
            <a:ext cx="13037070" cy="5253300"/>
          </a:xfrm>
          <a:prstGeom prst="wedgeRoundRectCallout">
            <a:avLst>
              <a:gd name="adj1" fmla="val -40606"/>
              <a:gd name="adj2" fmla="val 69704"/>
              <a:gd name="adj3" fmla="val 0"/>
            </a:avLst>
          </a:prstGeom>
          <a:solidFill>
            <a:schemeClr val="lt2"/>
          </a:solidFill>
          <a:ln w="38100" cap="flat" cmpd="sng">
            <a:solidFill>
              <a:srgbClr val="2B76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2100"/>
              <a:buFont typeface="Arial"/>
              <a:buNone/>
            </a:pPr>
            <a:r>
              <a:rPr lang="en-US" sz="5300" b="0" i="0" u="none" strike="noStrike" cap="none">
                <a:solidFill>
                  <a:schemeClr val="dk1"/>
                </a:solidFill>
                <a:latin typeface="Calibri"/>
                <a:ea typeface="Calibri"/>
                <a:cs typeface="Calibri"/>
                <a:sym typeface="Calibri"/>
              </a:rPr>
              <a:t>	Hi, my name is [name]. We’re out here 	trying to talk to individuals who might not 	have a safe place to sleep tonight. Do you 	have a safe place to sleep tonight? Do you 	know where I might find some people 	around here who don’t?</a:t>
            </a:r>
            <a:endParaRPr sz="4600" b="0" i="0" u="none" strike="noStrike" cap="non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699"/>
        <p:cNvGrpSpPr/>
        <p:nvPr/>
      </p:nvGrpSpPr>
      <p:grpSpPr>
        <a:xfrm>
          <a:off x="0" y="0"/>
          <a:ext cx="0" cy="0"/>
          <a:chOff x="0" y="0"/>
          <a:chExt cx="0" cy="0"/>
        </a:xfrm>
      </p:grpSpPr>
      <p:sp>
        <p:nvSpPr>
          <p:cNvPr id="700" name="Google Shape;700;g28bd97be4f1_0_305"/>
          <p:cNvSpPr txBox="1"/>
          <p:nvPr/>
        </p:nvSpPr>
        <p:spPr>
          <a:xfrm>
            <a:off x="3788700" y="1575975"/>
            <a:ext cx="14499300" cy="56028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1000"/>
              </a:spcBef>
              <a:spcAft>
                <a:spcPts val="0"/>
              </a:spcAft>
              <a:buClr>
                <a:schemeClr val="lt1"/>
              </a:buClr>
              <a:buSzPts val="5200"/>
              <a:buFont typeface="Calibri"/>
              <a:buChar char="●"/>
            </a:pPr>
            <a:r>
              <a:rPr lang="en-US" sz="5200" b="1" i="0" u="none" strike="noStrike" cap="none">
                <a:solidFill>
                  <a:schemeClr val="lt1"/>
                </a:solidFill>
                <a:latin typeface="Calibri"/>
                <a:ea typeface="Calibri"/>
                <a:cs typeface="Calibri"/>
                <a:sym typeface="Calibri"/>
              </a:rPr>
              <a:t>Step 2: Explain what you’re doing &amp; get consent</a:t>
            </a:r>
            <a:endParaRPr sz="5200" b="1"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Explain why you’re there</a:t>
            </a:r>
            <a:endParaRPr sz="5200" b="0"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accent2"/>
              </a:buClr>
              <a:buSzPts val="5200"/>
              <a:buFont typeface="Calibri"/>
              <a:buChar char="○"/>
            </a:pPr>
            <a:r>
              <a:rPr lang="en-US" sz="5200" b="0" i="0" u="none" strike="noStrike" cap="none">
                <a:solidFill>
                  <a:schemeClr val="accent2"/>
                </a:solidFill>
                <a:latin typeface="Calibri"/>
                <a:ea typeface="Calibri"/>
                <a:cs typeface="Calibri"/>
                <a:sym typeface="Calibri"/>
              </a:rPr>
              <a:t>Explain to volunteers how you want them to handle any incentives you’re offering</a:t>
            </a:r>
            <a:endParaRPr sz="5200" b="0" i="0" u="none" strike="noStrike" cap="none">
              <a:solidFill>
                <a:schemeClr val="accent2"/>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If they consent to answering your questions, continue with the interview. If they don’t, thank them for their time.</a:t>
            </a:r>
            <a:endParaRPr sz="5200" b="0" i="0" u="none" strike="noStrike" cap="none">
              <a:solidFill>
                <a:schemeClr val="lt1"/>
              </a:solidFill>
              <a:latin typeface="Calibri"/>
              <a:ea typeface="Calibri"/>
              <a:cs typeface="Calibri"/>
              <a:sym typeface="Calibri"/>
            </a:endParaRPr>
          </a:p>
        </p:txBody>
      </p:sp>
      <p:grpSp>
        <p:nvGrpSpPr>
          <p:cNvPr id="701" name="Google Shape;701;g28bd97be4f1_0_305"/>
          <p:cNvGrpSpPr/>
          <p:nvPr/>
        </p:nvGrpSpPr>
        <p:grpSpPr>
          <a:xfrm flipH="1">
            <a:off x="-2252500" y="9307975"/>
            <a:ext cx="3320618" cy="3315886"/>
            <a:chOff x="17259300" y="9258300"/>
            <a:chExt cx="3320618" cy="3315886"/>
          </a:xfrm>
        </p:grpSpPr>
        <p:grpSp>
          <p:nvGrpSpPr>
            <p:cNvPr id="702" name="Google Shape;702;g28bd97be4f1_0_305"/>
            <p:cNvGrpSpPr/>
            <p:nvPr/>
          </p:nvGrpSpPr>
          <p:grpSpPr>
            <a:xfrm>
              <a:off x="17494177" y="9488445"/>
              <a:ext cx="3085741" cy="3085741"/>
              <a:chOff x="0" y="0"/>
              <a:chExt cx="812700" cy="812700"/>
            </a:xfrm>
          </p:grpSpPr>
          <p:sp>
            <p:nvSpPr>
              <p:cNvPr id="703" name="Google Shape;703;g28bd97be4f1_0_305"/>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704" name="Google Shape;704;g28bd97be4f1_0_30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05" name="Google Shape;705;g28bd97be4f1_0_305"/>
            <p:cNvGrpSpPr/>
            <p:nvPr/>
          </p:nvGrpSpPr>
          <p:grpSpPr>
            <a:xfrm>
              <a:off x="17259300" y="9258300"/>
              <a:ext cx="1409059" cy="1409059"/>
              <a:chOff x="0" y="0"/>
              <a:chExt cx="812700" cy="812700"/>
            </a:xfrm>
          </p:grpSpPr>
          <p:sp>
            <p:nvSpPr>
              <p:cNvPr id="706" name="Google Shape;706;g28bd97be4f1_0_305"/>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707" name="Google Shape;707;g28bd97be4f1_0_30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08" name="Google Shape;708;g28bd97be4f1_0_305"/>
          <p:cNvGrpSpPr/>
          <p:nvPr/>
        </p:nvGrpSpPr>
        <p:grpSpPr>
          <a:xfrm>
            <a:off x="15060598" y="11"/>
            <a:ext cx="3227297" cy="3085741"/>
            <a:chOff x="0" y="0"/>
            <a:chExt cx="849982" cy="812700"/>
          </a:xfrm>
        </p:grpSpPr>
        <p:sp>
          <p:nvSpPr>
            <p:cNvPr id="709" name="Google Shape;709;g28bd97be4f1_0_305"/>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710" name="Google Shape;710;g28bd97be4f1_0_30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11" name="Google Shape;711;g28bd97be4f1_0_305"/>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grpSp>
        <p:nvGrpSpPr>
          <p:cNvPr id="712" name="Google Shape;712;g28bd97be4f1_0_305"/>
          <p:cNvGrpSpPr/>
          <p:nvPr/>
        </p:nvGrpSpPr>
        <p:grpSpPr>
          <a:xfrm>
            <a:off x="259766" y="6611117"/>
            <a:ext cx="4040781" cy="3675871"/>
            <a:chOff x="339523" y="4727000"/>
            <a:chExt cx="4856708" cy="4114935"/>
          </a:xfrm>
        </p:grpSpPr>
        <p:grpSp>
          <p:nvGrpSpPr>
            <p:cNvPr id="713" name="Google Shape;713;g28bd97be4f1_0_305"/>
            <p:cNvGrpSpPr/>
            <p:nvPr/>
          </p:nvGrpSpPr>
          <p:grpSpPr>
            <a:xfrm>
              <a:off x="339523" y="4727000"/>
              <a:ext cx="4856708" cy="4114935"/>
              <a:chOff x="-71339" y="0"/>
              <a:chExt cx="1138709" cy="2709333"/>
            </a:xfrm>
          </p:grpSpPr>
          <p:sp>
            <p:nvSpPr>
              <p:cNvPr id="714" name="Google Shape;714;g28bd97be4f1_0_305"/>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sp>
          <p:sp>
            <p:nvSpPr>
              <p:cNvPr id="715" name="Google Shape;715;g28bd97be4f1_0_305"/>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16" name="Google Shape;716;g28bd97be4f1_0_305"/>
            <p:cNvSpPr/>
            <p:nvPr/>
          </p:nvSpPr>
          <p:spPr>
            <a:xfrm>
              <a:off x="459435" y="4727062"/>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sp>
      </p:grpSp>
      <p:sp>
        <p:nvSpPr>
          <p:cNvPr id="717" name="Google Shape;717;g28bd97be4f1_0_305"/>
          <p:cNvSpPr txBox="1"/>
          <p:nvPr/>
        </p:nvSpPr>
        <p:spPr>
          <a:xfrm>
            <a:off x="432950" y="193925"/>
            <a:ext cx="14499300" cy="861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5600" b="0" i="0" u="none" strike="noStrike" cap="none">
                <a:solidFill>
                  <a:srgbClr val="E5E6EE"/>
                </a:solidFill>
                <a:latin typeface="Arial"/>
                <a:ea typeface="Arial"/>
                <a:cs typeface="Arial"/>
                <a:sym typeface="Arial"/>
              </a:rPr>
              <a:t>Step-by-Step Guide to Conducting Interviews</a:t>
            </a:r>
            <a:endParaRPr sz="5600" b="0" i="0" u="none" strike="noStrike" cap="none">
              <a:solidFill>
                <a:srgbClr val="E5E6EE"/>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721"/>
        <p:cNvGrpSpPr/>
        <p:nvPr/>
      </p:nvGrpSpPr>
      <p:grpSpPr>
        <a:xfrm>
          <a:off x="0" y="0"/>
          <a:ext cx="0" cy="0"/>
          <a:chOff x="0" y="0"/>
          <a:chExt cx="0" cy="0"/>
        </a:xfrm>
      </p:grpSpPr>
      <p:sp>
        <p:nvSpPr>
          <p:cNvPr id="722" name="Google Shape;722;g28bd97be4f1_0_327"/>
          <p:cNvSpPr txBox="1"/>
          <p:nvPr/>
        </p:nvSpPr>
        <p:spPr>
          <a:xfrm>
            <a:off x="4572000" y="2629500"/>
            <a:ext cx="3531000" cy="723300"/>
          </a:xfrm>
          <a:prstGeom prst="rect">
            <a:avLst/>
          </a:prstGeom>
          <a:noFill/>
          <a:ln>
            <a:noFill/>
          </a:ln>
        </p:spPr>
        <p:txBody>
          <a:bodyPr spcFirstLastPara="1" wrap="square" lIns="0" tIns="0" rIns="0" bIns="0" anchor="t" anchorCtr="0">
            <a:spAutoFit/>
          </a:bodyPr>
          <a:lstStyle/>
          <a:p>
            <a:pPr marL="914400" marR="0" lvl="0" indent="0" algn="l" rtl="0">
              <a:lnSpc>
                <a:spcPct val="100000"/>
              </a:lnSpc>
              <a:spcBef>
                <a:spcPts val="1000"/>
              </a:spcBef>
              <a:spcAft>
                <a:spcPts val="1000"/>
              </a:spcAft>
              <a:buClr>
                <a:srgbClr val="000000"/>
              </a:buClr>
              <a:buSzPts val="4700"/>
              <a:buFont typeface="Arial"/>
              <a:buNone/>
            </a:pPr>
            <a:r>
              <a:rPr lang="en-US" sz="4700" b="1" i="0" u="none" strike="noStrike" cap="none">
                <a:solidFill>
                  <a:schemeClr val="lt1"/>
                </a:solidFill>
                <a:latin typeface="Calibri"/>
                <a:ea typeface="Calibri"/>
                <a:cs typeface="Calibri"/>
                <a:sym typeface="Calibri"/>
              </a:rPr>
              <a:t>Example: </a:t>
            </a:r>
            <a:endParaRPr sz="4700" b="0" i="0" u="none" strike="noStrike" cap="none">
              <a:solidFill>
                <a:schemeClr val="lt1"/>
              </a:solidFill>
              <a:latin typeface="Calibri"/>
              <a:ea typeface="Calibri"/>
              <a:cs typeface="Calibri"/>
              <a:sym typeface="Calibri"/>
            </a:endParaRPr>
          </a:p>
        </p:txBody>
      </p:sp>
      <p:grpSp>
        <p:nvGrpSpPr>
          <p:cNvPr id="723" name="Google Shape;723;g28bd97be4f1_0_327"/>
          <p:cNvGrpSpPr/>
          <p:nvPr/>
        </p:nvGrpSpPr>
        <p:grpSpPr>
          <a:xfrm flipH="1">
            <a:off x="-2252500" y="9307975"/>
            <a:ext cx="3320618" cy="3315886"/>
            <a:chOff x="17259300" y="9258300"/>
            <a:chExt cx="3320618" cy="3315886"/>
          </a:xfrm>
        </p:grpSpPr>
        <p:grpSp>
          <p:nvGrpSpPr>
            <p:cNvPr id="724" name="Google Shape;724;g28bd97be4f1_0_327"/>
            <p:cNvGrpSpPr/>
            <p:nvPr/>
          </p:nvGrpSpPr>
          <p:grpSpPr>
            <a:xfrm>
              <a:off x="17494177" y="9488445"/>
              <a:ext cx="3085741" cy="3085741"/>
              <a:chOff x="0" y="0"/>
              <a:chExt cx="812700" cy="812700"/>
            </a:xfrm>
          </p:grpSpPr>
          <p:sp>
            <p:nvSpPr>
              <p:cNvPr id="725" name="Google Shape;725;g28bd97be4f1_0_327"/>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726" name="Google Shape;726;g28bd97be4f1_0_32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27" name="Google Shape;727;g28bd97be4f1_0_327"/>
            <p:cNvGrpSpPr/>
            <p:nvPr/>
          </p:nvGrpSpPr>
          <p:grpSpPr>
            <a:xfrm>
              <a:off x="17259300" y="9258300"/>
              <a:ext cx="1409059" cy="1409059"/>
              <a:chOff x="0" y="0"/>
              <a:chExt cx="812700" cy="812700"/>
            </a:xfrm>
          </p:grpSpPr>
          <p:sp>
            <p:nvSpPr>
              <p:cNvPr id="728" name="Google Shape;728;g28bd97be4f1_0_327"/>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729" name="Google Shape;729;g28bd97be4f1_0_32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30" name="Google Shape;730;g28bd97be4f1_0_327"/>
          <p:cNvGrpSpPr/>
          <p:nvPr/>
        </p:nvGrpSpPr>
        <p:grpSpPr>
          <a:xfrm>
            <a:off x="15060598" y="11"/>
            <a:ext cx="3227297" cy="3085741"/>
            <a:chOff x="0" y="0"/>
            <a:chExt cx="849982" cy="812700"/>
          </a:xfrm>
        </p:grpSpPr>
        <p:sp>
          <p:nvSpPr>
            <p:cNvPr id="731" name="Google Shape;731;g28bd97be4f1_0_32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732" name="Google Shape;732;g28bd97be4f1_0_32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33" name="Google Shape;733;g28bd97be4f1_0_327"/>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grpSp>
        <p:nvGrpSpPr>
          <p:cNvPr id="734" name="Google Shape;734;g28bd97be4f1_0_327"/>
          <p:cNvGrpSpPr/>
          <p:nvPr/>
        </p:nvGrpSpPr>
        <p:grpSpPr>
          <a:xfrm>
            <a:off x="506816" y="3428992"/>
            <a:ext cx="4040781" cy="3675871"/>
            <a:chOff x="339523" y="4727000"/>
            <a:chExt cx="4856708" cy="4114935"/>
          </a:xfrm>
        </p:grpSpPr>
        <p:grpSp>
          <p:nvGrpSpPr>
            <p:cNvPr id="735" name="Google Shape;735;g28bd97be4f1_0_327"/>
            <p:cNvGrpSpPr/>
            <p:nvPr/>
          </p:nvGrpSpPr>
          <p:grpSpPr>
            <a:xfrm>
              <a:off x="339523" y="4727000"/>
              <a:ext cx="4856708" cy="4114935"/>
              <a:chOff x="-71339" y="0"/>
              <a:chExt cx="1138709" cy="2709333"/>
            </a:xfrm>
          </p:grpSpPr>
          <p:sp>
            <p:nvSpPr>
              <p:cNvPr id="736" name="Google Shape;736;g28bd97be4f1_0_327"/>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sp>
          <p:sp>
            <p:nvSpPr>
              <p:cNvPr id="737" name="Google Shape;737;g28bd97be4f1_0_327"/>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38" name="Google Shape;738;g28bd97be4f1_0_327"/>
            <p:cNvSpPr/>
            <p:nvPr/>
          </p:nvSpPr>
          <p:spPr>
            <a:xfrm>
              <a:off x="459435" y="4727062"/>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sp>
      </p:grpSp>
      <p:sp>
        <p:nvSpPr>
          <p:cNvPr id="739" name="Google Shape;739;g28bd97be4f1_0_327"/>
          <p:cNvSpPr txBox="1"/>
          <p:nvPr/>
        </p:nvSpPr>
        <p:spPr>
          <a:xfrm>
            <a:off x="3395250" y="193925"/>
            <a:ext cx="11497500" cy="18963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1100"/>
              <a:buFont typeface="Arial"/>
              <a:buNone/>
            </a:pPr>
            <a:r>
              <a:rPr lang="en-US" sz="5600" b="0" i="0" u="none" strike="noStrike" cap="none">
                <a:solidFill>
                  <a:srgbClr val="E5E6EE"/>
                </a:solidFill>
                <a:latin typeface="Arial"/>
                <a:ea typeface="Arial"/>
                <a:cs typeface="Arial"/>
                <a:sym typeface="Arial"/>
              </a:rPr>
              <a:t>Step-by-Step Guide to Conducting Interviews</a:t>
            </a:r>
            <a:endParaRPr sz="5600" b="0" i="0" u="none" strike="noStrike" cap="none">
              <a:solidFill>
                <a:srgbClr val="E5E6EE"/>
              </a:solidFill>
              <a:latin typeface="Arial"/>
              <a:ea typeface="Arial"/>
              <a:cs typeface="Arial"/>
              <a:sym typeface="Arial"/>
            </a:endParaRPr>
          </a:p>
        </p:txBody>
      </p:sp>
      <p:sp>
        <p:nvSpPr>
          <p:cNvPr id="740" name="Google Shape;740;g28bd97be4f1_0_327"/>
          <p:cNvSpPr/>
          <p:nvPr/>
        </p:nvSpPr>
        <p:spPr>
          <a:xfrm>
            <a:off x="5176225" y="3429000"/>
            <a:ext cx="12903900" cy="5253300"/>
          </a:xfrm>
          <a:prstGeom prst="wedgeRoundRectCallout">
            <a:avLst>
              <a:gd name="adj1" fmla="val -40606"/>
              <a:gd name="adj2" fmla="val 69704"/>
              <a:gd name="adj3" fmla="val 0"/>
            </a:avLst>
          </a:prstGeom>
          <a:solidFill>
            <a:schemeClr val="lt2"/>
          </a:solidFill>
          <a:ln w="38100" cap="flat" cmpd="sng">
            <a:solidFill>
              <a:srgbClr val="2B76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2100"/>
              <a:buFont typeface="Arial"/>
              <a:buNone/>
            </a:pPr>
            <a:r>
              <a:rPr lang="en-US" sz="4400" b="0" i="0" u="none" strike="noStrike" cap="none">
                <a:solidFill>
                  <a:schemeClr val="dk1"/>
                </a:solidFill>
                <a:latin typeface="Calibri"/>
                <a:ea typeface="Calibri"/>
                <a:cs typeface="Calibri"/>
                <a:sym typeface="Calibri"/>
              </a:rPr>
              <a:t>	We’re conducting a survey, and your participation 	will help the community provide better services 	and resources for people who might not have a 	safe home to sleep at night. It’ll take about 4-5 	minutes, you don’t have to answer any questions 	you don’t want to answer, and it’s all anonymous – 	meaning your name won’t be used. Are you willing 	to answer these questions?</a:t>
            </a:r>
            <a:endParaRPr sz="3700" b="0" i="0" u="none" strike="noStrike" cap="non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744"/>
        <p:cNvGrpSpPr/>
        <p:nvPr/>
      </p:nvGrpSpPr>
      <p:grpSpPr>
        <a:xfrm>
          <a:off x="0" y="0"/>
          <a:ext cx="0" cy="0"/>
          <a:chOff x="0" y="0"/>
          <a:chExt cx="0" cy="0"/>
        </a:xfrm>
      </p:grpSpPr>
      <p:sp>
        <p:nvSpPr>
          <p:cNvPr id="745" name="Google Shape;745;g28bd97be4f1_0_350"/>
          <p:cNvSpPr txBox="1"/>
          <p:nvPr/>
        </p:nvSpPr>
        <p:spPr>
          <a:xfrm>
            <a:off x="3788700" y="1575975"/>
            <a:ext cx="14499300" cy="87738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1000"/>
              </a:spcBef>
              <a:spcAft>
                <a:spcPts val="0"/>
              </a:spcAft>
              <a:buClr>
                <a:schemeClr val="lt1"/>
              </a:buClr>
              <a:buSzPts val="5200"/>
              <a:buFont typeface="Calibri"/>
              <a:buChar char="●"/>
            </a:pPr>
            <a:r>
              <a:rPr lang="en-US" sz="5200" b="1" i="0" u="none" strike="noStrike" cap="none">
                <a:solidFill>
                  <a:schemeClr val="lt1"/>
                </a:solidFill>
                <a:latin typeface="Calibri"/>
                <a:ea typeface="Calibri"/>
                <a:cs typeface="Calibri"/>
                <a:sym typeface="Calibri"/>
              </a:rPr>
              <a:t>Step 3: Conduct the interview using the survey form</a:t>
            </a:r>
            <a:endParaRPr sz="5200" b="1"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Go through each question in the survey form. </a:t>
            </a:r>
            <a:endParaRPr sz="5200" b="0" i="0" u="none" strike="noStrike" cap="none">
              <a:solidFill>
                <a:schemeClr val="lt1"/>
              </a:solidFill>
              <a:latin typeface="Calibri"/>
              <a:ea typeface="Calibri"/>
              <a:cs typeface="Calibri"/>
              <a:sym typeface="Calibri"/>
            </a:endParaRPr>
          </a:p>
          <a:p>
            <a:pPr marL="1371600" marR="0" lvl="2"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Remember: people have the right not to answer all questions!</a:t>
            </a:r>
            <a:endParaRPr sz="52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Add any notes that may be helpful</a:t>
            </a:r>
            <a:endParaRPr sz="5200" b="0" i="0" u="none" strike="noStrike" cap="none">
              <a:solidFill>
                <a:schemeClr val="lt1"/>
              </a:solidFill>
              <a:latin typeface="Calibri"/>
              <a:ea typeface="Calibri"/>
              <a:cs typeface="Calibri"/>
              <a:sym typeface="Calibri"/>
            </a:endParaRPr>
          </a:p>
          <a:p>
            <a:pPr marL="914400" marR="0" lvl="1" indent="-501650" algn="l" rtl="0">
              <a:lnSpc>
                <a:spcPct val="100000"/>
              </a:lnSpc>
              <a:spcBef>
                <a:spcPts val="0"/>
              </a:spcBef>
              <a:spcAft>
                <a:spcPts val="0"/>
              </a:spcAft>
              <a:buClr>
                <a:schemeClr val="lt1"/>
              </a:buClr>
              <a:buSzPts val="4300"/>
              <a:buFont typeface="Calibri"/>
              <a:buChar char="○"/>
            </a:pPr>
            <a:r>
              <a:rPr lang="en-US" sz="4300" b="0" i="0" u="none" strike="noStrike" cap="none">
                <a:solidFill>
                  <a:schemeClr val="lt1"/>
                </a:solidFill>
                <a:latin typeface="Calibri"/>
                <a:ea typeface="Calibri"/>
                <a:cs typeface="Calibri"/>
                <a:sym typeface="Calibri"/>
              </a:rPr>
              <a:t>Example: If a person says that they have their own apartment, but they’re sitting on a bench outside of a 24-hour grocery store at 2:00 am with what appear to be all of their belongings, write down that you think there may be a discrepancy in what they are saying vs. where they will sleep that night.</a:t>
            </a:r>
            <a:endParaRPr sz="4300" b="1" i="0" u="none" strike="noStrike" cap="none">
              <a:solidFill>
                <a:schemeClr val="lt1"/>
              </a:solidFill>
              <a:latin typeface="Calibri"/>
              <a:ea typeface="Calibri"/>
              <a:cs typeface="Calibri"/>
              <a:sym typeface="Calibri"/>
            </a:endParaRPr>
          </a:p>
        </p:txBody>
      </p:sp>
      <p:grpSp>
        <p:nvGrpSpPr>
          <p:cNvPr id="746" name="Google Shape;746;g28bd97be4f1_0_350"/>
          <p:cNvGrpSpPr/>
          <p:nvPr/>
        </p:nvGrpSpPr>
        <p:grpSpPr>
          <a:xfrm flipH="1">
            <a:off x="-2252500" y="9307975"/>
            <a:ext cx="3320618" cy="3315886"/>
            <a:chOff x="17259300" y="9258300"/>
            <a:chExt cx="3320618" cy="3315886"/>
          </a:xfrm>
        </p:grpSpPr>
        <p:grpSp>
          <p:nvGrpSpPr>
            <p:cNvPr id="747" name="Google Shape;747;g28bd97be4f1_0_350"/>
            <p:cNvGrpSpPr/>
            <p:nvPr/>
          </p:nvGrpSpPr>
          <p:grpSpPr>
            <a:xfrm>
              <a:off x="17494177" y="9488445"/>
              <a:ext cx="3085741" cy="3085741"/>
              <a:chOff x="0" y="0"/>
              <a:chExt cx="812700" cy="812700"/>
            </a:xfrm>
          </p:grpSpPr>
          <p:sp>
            <p:nvSpPr>
              <p:cNvPr id="748" name="Google Shape;748;g28bd97be4f1_0_350"/>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749" name="Google Shape;749;g28bd97be4f1_0_35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50" name="Google Shape;750;g28bd97be4f1_0_350"/>
            <p:cNvGrpSpPr/>
            <p:nvPr/>
          </p:nvGrpSpPr>
          <p:grpSpPr>
            <a:xfrm>
              <a:off x="17259300" y="9258300"/>
              <a:ext cx="1409059" cy="1409059"/>
              <a:chOff x="0" y="0"/>
              <a:chExt cx="812700" cy="812700"/>
            </a:xfrm>
          </p:grpSpPr>
          <p:sp>
            <p:nvSpPr>
              <p:cNvPr id="751" name="Google Shape;751;g28bd97be4f1_0_350"/>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752" name="Google Shape;752;g28bd97be4f1_0_35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53" name="Google Shape;753;g28bd97be4f1_0_350"/>
          <p:cNvGrpSpPr/>
          <p:nvPr/>
        </p:nvGrpSpPr>
        <p:grpSpPr>
          <a:xfrm>
            <a:off x="15060598" y="11"/>
            <a:ext cx="3227297" cy="3085741"/>
            <a:chOff x="0" y="0"/>
            <a:chExt cx="849982" cy="812700"/>
          </a:xfrm>
        </p:grpSpPr>
        <p:sp>
          <p:nvSpPr>
            <p:cNvPr id="754" name="Google Shape;754;g28bd97be4f1_0_35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755" name="Google Shape;755;g28bd97be4f1_0_35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56" name="Google Shape;756;g28bd97be4f1_0_350"/>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grpSp>
        <p:nvGrpSpPr>
          <p:cNvPr id="757" name="Google Shape;757;g28bd97be4f1_0_350"/>
          <p:cNvGrpSpPr/>
          <p:nvPr/>
        </p:nvGrpSpPr>
        <p:grpSpPr>
          <a:xfrm>
            <a:off x="432944" y="6682538"/>
            <a:ext cx="3320531" cy="3315815"/>
            <a:chOff x="339523" y="4727000"/>
            <a:chExt cx="4856708" cy="4114935"/>
          </a:xfrm>
        </p:grpSpPr>
        <p:grpSp>
          <p:nvGrpSpPr>
            <p:cNvPr id="758" name="Google Shape;758;g28bd97be4f1_0_350"/>
            <p:cNvGrpSpPr/>
            <p:nvPr/>
          </p:nvGrpSpPr>
          <p:grpSpPr>
            <a:xfrm>
              <a:off x="339523" y="4727000"/>
              <a:ext cx="4856708" cy="4114935"/>
              <a:chOff x="-71339" y="0"/>
              <a:chExt cx="1138709" cy="2709333"/>
            </a:xfrm>
          </p:grpSpPr>
          <p:sp>
            <p:nvSpPr>
              <p:cNvPr id="759" name="Google Shape;759;g28bd97be4f1_0_350"/>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sp>
          <p:sp>
            <p:nvSpPr>
              <p:cNvPr id="760" name="Google Shape;760;g28bd97be4f1_0_350"/>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1" name="Google Shape;761;g28bd97be4f1_0_350"/>
            <p:cNvSpPr/>
            <p:nvPr/>
          </p:nvSpPr>
          <p:spPr>
            <a:xfrm>
              <a:off x="459435" y="4727062"/>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sp>
      </p:grpSp>
      <p:sp>
        <p:nvSpPr>
          <p:cNvPr id="762" name="Google Shape;762;g28bd97be4f1_0_350"/>
          <p:cNvSpPr txBox="1"/>
          <p:nvPr/>
        </p:nvSpPr>
        <p:spPr>
          <a:xfrm>
            <a:off x="432950" y="193925"/>
            <a:ext cx="14499300" cy="861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5600" b="0" i="0" u="none" strike="noStrike" cap="none">
                <a:solidFill>
                  <a:srgbClr val="E5E6EE"/>
                </a:solidFill>
                <a:latin typeface="Arial"/>
                <a:ea typeface="Arial"/>
                <a:cs typeface="Arial"/>
                <a:sym typeface="Arial"/>
              </a:rPr>
              <a:t>Step-by-Step Guide to Conducting Interviews</a:t>
            </a:r>
            <a:endParaRPr sz="5600" b="0" i="0" u="none" strike="noStrike" cap="none">
              <a:solidFill>
                <a:srgbClr val="E5E6EE"/>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766"/>
        <p:cNvGrpSpPr/>
        <p:nvPr/>
      </p:nvGrpSpPr>
      <p:grpSpPr>
        <a:xfrm>
          <a:off x="0" y="0"/>
          <a:ext cx="0" cy="0"/>
          <a:chOff x="0" y="0"/>
          <a:chExt cx="0" cy="0"/>
        </a:xfrm>
      </p:grpSpPr>
      <p:sp>
        <p:nvSpPr>
          <p:cNvPr id="767" name="Google Shape;767;g28bd97be4f1_0_372"/>
          <p:cNvSpPr txBox="1"/>
          <p:nvPr/>
        </p:nvSpPr>
        <p:spPr>
          <a:xfrm>
            <a:off x="3788700" y="1575975"/>
            <a:ext cx="14499300" cy="48024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1000"/>
              </a:spcBef>
              <a:spcAft>
                <a:spcPts val="0"/>
              </a:spcAft>
              <a:buClr>
                <a:schemeClr val="lt1"/>
              </a:buClr>
              <a:buSzPts val="5200"/>
              <a:buFont typeface="Calibri"/>
              <a:buChar char="●"/>
            </a:pPr>
            <a:r>
              <a:rPr lang="en-US" sz="5200" b="1" i="0" u="none" strike="noStrike" cap="none">
                <a:solidFill>
                  <a:schemeClr val="lt1"/>
                </a:solidFill>
                <a:latin typeface="Calibri"/>
                <a:ea typeface="Calibri"/>
                <a:cs typeface="Calibri"/>
                <a:sym typeface="Calibri"/>
              </a:rPr>
              <a:t>Step 4: Closing the interview</a:t>
            </a:r>
            <a:endParaRPr sz="5200" b="1"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Thank the person for their time</a:t>
            </a:r>
            <a:endParaRPr sz="5200" b="0"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Refer them to any services or resources they may have asked about or may need. </a:t>
            </a:r>
            <a:r>
              <a:rPr lang="en-US" sz="5200" b="0" i="0" u="none" strike="noStrike" cap="none">
                <a:solidFill>
                  <a:schemeClr val="accent2"/>
                </a:solidFill>
                <a:latin typeface="Calibri"/>
                <a:ea typeface="Calibri"/>
                <a:cs typeface="Calibri"/>
                <a:sym typeface="Calibri"/>
              </a:rPr>
              <a:t>Offer everyone a resource sheet / contact card</a:t>
            </a:r>
            <a:endParaRPr sz="5200" b="0" i="0" u="none" strike="noStrike" cap="none">
              <a:solidFill>
                <a:schemeClr val="accent2"/>
              </a:solidFill>
              <a:latin typeface="Calibri"/>
              <a:ea typeface="Calibri"/>
              <a:cs typeface="Calibri"/>
              <a:sym typeface="Calibri"/>
            </a:endParaRPr>
          </a:p>
          <a:p>
            <a:pPr marL="914400" marR="0" lvl="1" indent="-558800" algn="l" rtl="0">
              <a:lnSpc>
                <a:spcPct val="100000"/>
              </a:lnSpc>
              <a:spcBef>
                <a:spcPts val="0"/>
              </a:spcBef>
              <a:spcAft>
                <a:spcPts val="0"/>
              </a:spcAft>
              <a:buClr>
                <a:schemeClr val="accent2"/>
              </a:buClr>
              <a:buSzPts val="5200"/>
              <a:buFont typeface="Calibri"/>
              <a:buChar char="○"/>
            </a:pPr>
            <a:r>
              <a:rPr lang="en-US" sz="5200" b="0" i="0" u="none" strike="noStrike" cap="none">
                <a:solidFill>
                  <a:schemeClr val="accent2"/>
                </a:solidFill>
                <a:latin typeface="Calibri"/>
                <a:ea typeface="Calibri"/>
                <a:cs typeface="Calibri"/>
                <a:sym typeface="Calibri"/>
              </a:rPr>
              <a:t>Give them the incentive</a:t>
            </a:r>
            <a:endParaRPr sz="5200" b="1" i="0" u="none" strike="noStrike" cap="none">
              <a:solidFill>
                <a:schemeClr val="accent2"/>
              </a:solidFill>
              <a:latin typeface="Calibri"/>
              <a:ea typeface="Calibri"/>
              <a:cs typeface="Calibri"/>
              <a:sym typeface="Calibri"/>
            </a:endParaRPr>
          </a:p>
        </p:txBody>
      </p:sp>
      <p:grpSp>
        <p:nvGrpSpPr>
          <p:cNvPr id="768" name="Google Shape;768;g28bd97be4f1_0_372"/>
          <p:cNvGrpSpPr/>
          <p:nvPr/>
        </p:nvGrpSpPr>
        <p:grpSpPr>
          <a:xfrm flipH="1">
            <a:off x="-2252500" y="9307975"/>
            <a:ext cx="3320618" cy="3315886"/>
            <a:chOff x="17259300" y="9258300"/>
            <a:chExt cx="3320618" cy="3315886"/>
          </a:xfrm>
        </p:grpSpPr>
        <p:grpSp>
          <p:nvGrpSpPr>
            <p:cNvPr id="769" name="Google Shape;769;g28bd97be4f1_0_372"/>
            <p:cNvGrpSpPr/>
            <p:nvPr/>
          </p:nvGrpSpPr>
          <p:grpSpPr>
            <a:xfrm>
              <a:off x="17494177" y="9488445"/>
              <a:ext cx="3085741" cy="3085741"/>
              <a:chOff x="0" y="0"/>
              <a:chExt cx="812700" cy="812700"/>
            </a:xfrm>
          </p:grpSpPr>
          <p:sp>
            <p:nvSpPr>
              <p:cNvPr id="770" name="Google Shape;770;g28bd97be4f1_0_37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771" name="Google Shape;771;g28bd97be4f1_0_37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72" name="Google Shape;772;g28bd97be4f1_0_372"/>
            <p:cNvGrpSpPr/>
            <p:nvPr/>
          </p:nvGrpSpPr>
          <p:grpSpPr>
            <a:xfrm>
              <a:off x="17259300" y="9258300"/>
              <a:ext cx="1409059" cy="1409059"/>
              <a:chOff x="0" y="0"/>
              <a:chExt cx="812700" cy="812700"/>
            </a:xfrm>
          </p:grpSpPr>
          <p:sp>
            <p:nvSpPr>
              <p:cNvPr id="773" name="Google Shape;773;g28bd97be4f1_0_37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774" name="Google Shape;774;g28bd97be4f1_0_37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75" name="Google Shape;775;g28bd97be4f1_0_372"/>
          <p:cNvGrpSpPr/>
          <p:nvPr/>
        </p:nvGrpSpPr>
        <p:grpSpPr>
          <a:xfrm>
            <a:off x="15060598" y="11"/>
            <a:ext cx="3227297" cy="3085741"/>
            <a:chOff x="0" y="0"/>
            <a:chExt cx="849982" cy="812700"/>
          </a:xfrm>
        </p:grpSpPr>
        <p:sp>
          <p:nvSpPr>
            <p:cNvPr id="776" name="Google Shape;776;g28bd97be4f1_0_37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777" name="Google Shape;777;g28bd97be4f1_0_37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78" name="Google Shape;778;g28bd97be4f1_0_372"/>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grpSp>
        <p:nvGrpSpPr>
          <p:cNvPr id="779" name="Google Shape;779;g28bd97be4f1_0_372"/>
          <p:cNvGrpSpPr/>
          <p:nvPr/>
        </p:nvGrpSpPr>
        <p:grpSpPr>
          <a:xfrm>
            <a:off x="432944" y="6682538"/>
            <a:ext cx="3320531" cy="3315815"/>
            <a:chOff x="339523" y="4727000"/>
            <a:chExt cx="4856708" cy="4114935"/>
          </a:xfrm>
        </p:grpSpPr>
        <p:grpSp>
          <p:nvGrpSpPr>
            <p:cNvPr id="780" name="Google Shape;780;g28bd97be4f1_0_372"/>
            <p:cNvGrpSpPr/>
            <p:nvPr/>
          </p:nvGrpSpPr>
          <p:grpSpPr>
            <a:xfrm>
              <a:off x="339523" y="4727000"/>
              <a:ext cx="4856708" cy="4114935"/>
              <a:chOff x="-71339" y="0"/>
              <a:chExt cx="1138709" cy="2709333"/>
            </a:xfrm>
          </p:grpSpPr>
          <p:sp>
            <p:nvSpPr>
              <p:cNvPr id="781" name="Google Shape;781;g28bd97be4f1_0_372"/>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sp>
          <p:sp>
            <p:nvSpPr>
              <p:cNvPr id="782" name="Google Shape;782;g28bd97be4f1_0_372"/>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83" name="Google Shape;783;g28bd97be4f1_0_372"/>
            <p:cNvSpPr/>
            <p:nvPr/>
          </p:nvSpPr>
          <p:spPr>
            <a:xfrm>
              <a:off x="459435" y="4727062"/>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sp>
      </p:grpSp>
      <p:sp>
        <p:nvSpPr>
          <p:cNvPr id="784" name="Google Shape;784;g28bd97be4f1_0_372"/>
          <p:cNvSpPr txBox="1"/>
          <p:nvPr/>
        </p:nvSpPr>
        <p:spPr>
          <a:xfrm>
            <a:off x="432950" y="193925"/>
            <a:ext cx="14499300" cy="861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5600" b="0" i="0" u="none" strike="noStrike" cap="none">
                <a:solidFill>
                  <a:srgbClr val="E5E6EE"/>
                </a:solidFill>
                <a:latin typeface="Arial"/>
                <a:ea typeface="Arial"/>
                <a:cs typeface="Arial"/>
                <a:sym typeface="Arial"/>
              </a:rPr>
              <a:t>Step-by-Step Guide to Conducting Interviews</a:t>
            </a:r>
            <a:endParaRPr sz="5600" b="0" i="0" u="none" strike="noStrike" cap="none">
              <a:solidFill>
                <a:srgbClr val="E5E6EE"/>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287c3e86c82_0_15"/>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18384" r="-18384"/>
            </a:stretch>
          </a:blipFill>
          <a:ln>
            <a:noFill/>
          </a:ln>
        </p:spPr>
      </p:sp>
      <p:sp>
        <p:nvSpPr>
          <p:cNvPr id="111" name="Google Shape;111;g287c3e86c82_0_15"/>
          <p:cNvSpPr/>
          <p:nvPr/>
        </p:nvSpPr>
        <p:spPr>
          <a:xfrm>
            <a:off x="1028700" y="1028700"/>
            <a:ext cx="503760" cy="503760"/>
          </a:xfrm>
          <a:custGeom>
            <a:avLst/>
            <a:gdLst/>
            <a:ahLst/>
            <a:cxnLst/>
            <a:rect l="l" t="t" r="r" b="b"/>
            <a:pathLst>
              <a:path w="503760" h="503760" extrusionOk="0">
                <a:moveTo>
                  <a:pt x="0" y="0"/>
                </a:moveTo>
                <a:lnTo>
                  <a:pt x="503760" y="0"/>
                </a:lnTo>
                <a:lnTo>
                  <a:pt x="503760" y="503760"/>
                </a:lnTo>
                <a:lnTo>
                  <a:pt x="0" y="503760"/>
                </a:lnTo>
                <a:lnTo>
                  <a:pt x="0" y="0"/>
                </a:lnTo>
                <a:close/>
              </a:path>
            </a:pathLst>
          </a:custGeom>
          <a:blipFill rotWithShape="1">
            <a:blip r:embed="rId4">
              <a:alphaModFix/>
            </a:blip>
            <a:stretch>
              <a:fillRect/>
            </a:stretch>
          </a:blipFill>
          <a:ln>
            <a:noFill/>
          </a:ln>
        </p:spPr>
      </p:sp>
      <p:grpSp>
        <p:nvGrpSpPr>
          <p:cNvPr id="112" name="Google Shape;112;g287c3e86c82_0_15"/>
          <p:cNvGrpSpPr/>
          <p:nvPr/>
        </p:nvGrpSpPr>
        <p:grpSpPr>
          <a:xfrm>
            <a:off x="0" y="8858156"/>
            <a:ext cx="18288118" cy="3085741"/>
            <a:chOff x="0" y="0"/>
            <a:chExt cx="4816592" cy="812700"/>
          </a:xfrm>
        </p:grpSpPr>
        <p:sp>
          <p:nvSpPr>
            <p:cNvPr id="113" name="Google Shape;113;g287c3e86c82_0_15"/>
            <p:cNvSpPr/>
            <p:nvPr/>
          </p:nvSpPr>
          <p:spPr>
            <a:xfrm>
              <a:off x="0" y="0"/>
              <a:ext cx="4816592" cy="376321"/>
            </a:xfrm>
            <a:custGeom>
              <a:avLst/>
              <a:gdLst/>
              <a:ahLst/>
              <a:cxnLst/>
              <a:rect l="l" t="t" r="r" b="b"/>
              <a:pathLst>
                <a:path w="4816592" h="376321" extrusionOk="0">
                  <a:moveTo>
                    <a:pt x="0" y="0"/>
                  </a:moveTo>
                  <a:lnTo>
                    <a:pt x="4816592" y="0"/>
                  </a:lnTo>
                  <a:lnTo>
                    <a:pt x="4816592" y="376321"/>
                  </a:lnTo>
                  <a:lnTo>
                    <a:pt x="0" y="376321"/>
                  </a:lnTo>
                  <a:close/>
                </a:path>
              </a:pathLst>
            </a:custGeom>
            <a:solidFill>
              <a:srgbClr val="462D78"/>
            </a:solidFill>
            <a:ln>
              <a:noFill/>
            </a:ln>
          </p:spPr>
        </p:sp>
        <p:sp>
          <p:nvSpPr>
            <p:cNvPr id="114" name="Google Shape;114;g287c3e86c82_0_1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5" name="Google Shape;115;g287c3e86c82_0_15"/>
          <p:cNvSpPr/>
          <p:nvPr/>
        </p:nvSpPr>
        <p:spPr>
          <a:xfrm>
            <a:off x="368150" y="760925"/>
            <a:ext cx="11091259" cy="9526072"/>
          </a:xfrm>
          <a:custGeom>
            <a:avLst/>
            <a:gdLst/>
            <a:ahLst/>
            <a:cxnLst/>
            <a:rect l="l" t="t" r="r" b="b"/>
            <a:pathLst>
              <a:path w="9902910" h="8301588" extrusionOk="0">
                <a:moveTo>
                  <a:pt x="0" y="0"/>
                </a:moveTo>
                <a:lnTo>
                  <a:pt x="9902910" y="0"/>
                </a:lnTo>
                <a:lnTo>
                  <a:pt x="9902910" y="8301588"/>
                </a:lnTo>
                <a:lnTo>
                  <a:pt x="0" y="8301588"/>
                </a:lnTo>
                <a:lnTo>
                  <a:pt x="0" y="0"/>
                </a:lnTo>
                <a:close/>
              </a:path>
            </a:pathLst>
          </a:custGeom>
          <a:blipFill rotWithShape="1">
            <a:blip r:embed="rId5">
              <a:alphaModFix/>
            </a:blip>
            <a:stretch>
              <a:fillRect/>
            </a:stretch>
          </a:blipFill>
          <a:ln>
            <a:noFill/>
          </a:ln>
        </p:spPr>
      </p:sp>
      <p:sp>
        <p:nvSpPr>
          <p:cNvPr id="116" name="Google Shape;116;g287c3e86c82_0_15"/>
          <p:cNvSpPr txBox="1"/>
          <p:nvPr/>
        </p:nvSpPr>
        <p:spPr>
          <a:xfrm>
            <a:off x="8980572" y="2658900"/>
            <a:ext cx="7049400" cy="37680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1" i="0" u="none" strike="noStrike" cap="none">
                <a:solidFill>
                  <a:srgbClr val="462D78"/>
                </a:solidFill>
                <a:latin typeface="Arial"/>
                <a:ea typeface="Arial"/>
                <a:cs typeface="Arial"/>
                <a:sym typeface="Arial"/>
              </a:rPr>
              <a:t>Unsheltered Point in Time Count (PITC)</a:t>
            </a:r>
            <a:endParaRPr sz="1400" b="1" i="0" u="none" strike="noStrike" cap="none">
              <a:solidFill>
                <a:srgbClr val="000000"/>
              </a:solidFill>
              <a:latin typeface="Arial"/>
              <a:ea typeface="Arial"/>
              <a:cs typeface="Arial"/>
              <a:sym typeface="Arial"/>
            </a:endParaRPr>
          </a:p>
        </p:txBody>
      </p:sp>
      <p:sp>
        <p:nvSpPr>
          <p:cNvPr id="117" name="Google Shape;117;g287c3e86c82_0_15"/>
          <p:cNvSpPr txBox="1"/>
          <p:nvPr/>
        </p:nvSpPr>
        <p:spPr>
          <a:xfrm>
            <a:off x="10209996" y="1104450"/>
            <a:ext cx="7049400" cy="3231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2100"/>
              <a:buFont typeface="Arial"/>
              <a:buNone/>
            </a:pPr>
            <a:r>
              <a:rPr lang="en-US" sz="2100" b="0" i="0" u="none" strike="noStrike" cap="none">
                <a:solidFill>
                  <a:srgbClr val="462D78"/>
                </a:solidFill>
                <a:latin typeface="Arial"/>
                <a:ea typeface="Arial"/>
                <a:cs typeface="Arial"/>
                <a:sym typeface="Arial"/>
              </a:rPr>
              <a:t>CPSEMO: Lead Agency of the MO BoS CoC </a:t>
            </a:r>
            <a:endParaRPr sz="1400" b="0" i="0" u="none" strike="noStrike" cap="none">
              <a:solidFill>
                <a:srgbClr val="000000"/>
              </a:solidFill>
              <a:latin typeface="Arial"/>
              <a:ea typeface="Arial"/>
              <a:cs typeface="Arial"/>
              <a:sym typeface="Arial"/>
            </a:endParaRPr>
          </a:p>
        </p:txBody>
      </p:sp>
      <p:sp>
        <p:nvSpPr>
          <p:cNvPr id="118" name="Google Shape;118;g287c3e86c82_0_15"/>
          <p:cNvSpPr txBox="1"/>
          <p:nvPr/>
        </p:nvSpPr>
        <p:spPr>
          <a:xfrm>
            <a:off x="4235112" y="9405946"/>
            <a:ext cx="9817800" cy="3231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2100"/>
              <a:buFont typeface="Arial"/>
              <a:buNone/>
            </a:pPr>
            <a:r>
              <a:rPr lang="en-US" sz="2100" b="0" i="0" u="none" strike="noStrike" cap="none">
                <a:solidFill>
                  <a:srgbClr val="E5E6EE"/>
                </a:solidFill>
                <a:latin typeface="Arial"/>
                <a:ea typeface="Arial"/>
                <a:cs typeface="Arial"/>
                <a:sym typeface="Arial"/>
              </a:rPr>
              <a:t>MO BoS CoC PITC 2024</a:t>
            </a:r>
            <a:endParaRPr sz="1400" b="0" i="0" u="none" strike="noStrike" cap="none">
              <a:solidFill>
                <a:srgbClr val="000000"/>
              </a:solidFill>
              <a:latin typeface="Arial"/>
              <a:ea typeface="Arial"/>
              <a:cs typeface="Arial"/>
              <a:sym typeface="Arial"/>
            </a:endParaRPr>
          </a:p>
        </p:txBody>
      </p:sp>
      <p:sp>
        <p:nvSpPr>
          <p:cNvPr id="119" name="Google Shape;119;g287c3e86c82_0_15"/>
          <p:cNvSpPr txBox="1"/>
          <p:nvPr/>
        </p:nvSpPr>
        <p:spPr>
          <a:xfrm>
            <a:off x="8736996" y="6624900"/>
            <a:ext cx="7049400" cy="3231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2100"/>
              <a:buFont typeface="Arial"/>
              <a:buNone/>
            </a:pPr>
            <a:r>
              <a:rPr lang="en-US" sz="2100">
                <a:solidFill>
                  <a:srgbClr val="462D78"/>
                </a:solidFill>
              </a:rPr>
              <a:t>Coordinator </a:t>
            </a:r>
            <a:r>
              <a:rPr lang="en-US" sz="2100" b="0" i="0" u="none" strike="noStrike" cap="none">
                <a:solidFill>
                  <a:srgbClr val="462D78"/>
                </a:solidFill>
                <a:latin typeface="Arial"/>
                <a:ea typeface="Arial"/>
                <a:cs typeface="Arial"/>
                <a:sym typeface="Arial"/>
              </a:rPr>
              <a:t>Training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788"/>
        <p:cNvGrpSpPr/>
        <p:nvPr/>
      </p:nvGrpSpPr>
      <p:grpSpPr>
        <a:xfrm>
          <a:off x="0" y="0"/>
          <a:ext cx="0" cy="0"/>
          <a:chOff x="0" y="0"/>
          <a:chExt cx="0" cy="0"/>
        </a:xfrm>
      </p:grpSpPr>
      <p:sp>
        <p:nvSpPr>
          <p:cNvPr id="789" name="Google Shape;789;g28bd97be4f1_0_394"/>
          <p:cNvSpPr txBox="1"/>
          <p:nvPr/>
        </p:nvSpPr>
        <p:spPr>
          <a:xfrm>
            <a:off x="3788700" y="1575975"/>
            <a:ext cx="14499300" cy="73320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1000"/>
              </a:spcBef>
              <a:spcAft>
                <a:spcPts val="0"/>
              </a:spcAft>
              <a:buClr>
                <a:schemeClr val="lt1"/>
              </a:buClr>
              <a:buSzPts val="5200"/>
              <a:buFont typeface="Calibri"/>
              <a:buChar char="●"/>
            </a:pPr>
            <a:r>
              <a:rPr lang="en-US" sz="5200" b="1" i="0" u="none" strike="noStrike" cap="none">
                <a:solidFill>
                  <a:schemeClr val="lt1"/>
                </a:solidFill>
                <a:latin typeface="Calibri"/>
                <a:ea typeface="Calibri"/>
                <a:cs typeface="Calibri"/>
                <a:sym typeface="Calibri"/>
              </a:rPr>
              <a:t>Step 5: Recording what you heard and observed</a:t>
            </a:r>
            <a:endParaRPr sz="5200" b="1"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Walk away from the person interviewed to a safe place</a:t>
            </a:r>
            <a:endParaRPr sz="5200" b="0"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Take a few minutes after your conversation to double check that you’ve completed the whole survey form</a:t>
            </a:r>
            <a:endParaRPr sz="5200" b="0"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Include any additional notes or details</a:t>
            </a:r>
            <a:endParaRPr sz="5200" b="0" i="0" u="none" strike="noStrike" cap="none">
              <a:solidFill>
                <a:schemeClr val="lt1"/>
              </a:solidFill>
              <a:latin typeface="Calibri"/>
              <a:ea typeface="Calibri"/>
              <a:cs typeface="Calibri"/>
              <a:sym typeface="Calibri"/>
            </a:endParaRPr>
          </a:p>
          <a:p>
            <a:pPr marL="914400" marR="0" lvl="1" indent="-558800" algn="l" rtl="0">
              <a:lnSpc>
                <a:spcPct val="100000"/>
              </a:lnSpc>
              <a:spcBef>
                <a:spcPts val="0"/>
              </a:spcBef>
              <a:spcAft>
                <a:spcPts val="0"/>
              </a:spcAft>
              <a:buClr>
                <a:schemeClr val="lt1"/>
              </a:buClr>
              <a:buSzPts val="5200"/>
              <a:buFont typeface="Calibri"/>
              <a:buChar char="○"/>
            </a:pPr>
            <a:r>
              <a:rPr lang="en-US" sz="5200" b="0" i="0" u="none" strike="noStrike" cap="none">
                <a:solidFill>
                  <a:schemeClr val="lt1"/>
                </a:solidFill>
                <a:latin typeface="Calibri"/>
                <a:ea typeface="Calibri"/>
                <a:cs typeface="Calibri"/>
                <a:sym typeface="Calibri"/>
              </a:rPr>
              <a:t>Make sure everything you have written is readable</a:t>
            </a:r>
            <a:endParaRPr sz="5200" b="0" i="0" u="none" strike="noStrike" cap="none">
              <a:solidFill>
                <a:schemeClr val="lt1"/>
              </a:solidFill>
              <a:latin typeface="Calibri"/>
              <a:ea typeface="Calibri"/>
              <a:cs typeface="Calibri"/>
              <a:sym typeface="Calibri"/>
            </a:endParaRPr>
          </a:p>
          <a:p>
            <a:pPr marL="0" marR="0" lvl="0" indent="0" algn="l" rtl="0">
              <a:lnSpc>
                <a:spcPct val="100000"/>
              </a:lnSpc>
              <a:spcBef>
                <a:spcPts val="1000"/>
              </a:spcBef>
              <a:spcAft>
                <a:spcPts val="1000"/>
              </a:spcAft>
              <a:buClr>
                <a:srgbClr val="000000"/>
              </a:buClr>
              <a:buSzPts val="5200"/>
              <a:buFont typeface="Arial"/>
              <a:buNone/>
            </a:pPr>
            <a:endParaRPr sz="5200" b="1" i="0" u="none" strike="noStrike" cap="none">
              <a:solidFill>
                <a:schemeClr val="lt1"/>
              </a:solidFill>
              <a:latin typeface="Calibri"/>
              <a:ea typeface="Calibri"/>
              <a:cs typeface="Calibri"/>
              <a:sym typeface="Calibri"/>
            </a:endParaRPr>
          </a:p>
        </p:txBody>
      </p:sp>
      <p:grpSp>
        <p:nvGrpSpPr>
          <p:cNvPr id="790" name="Google Shape;790;g28bd97be4f1_0_394"/>
          <p:cNvGrpSpPr/>
          <p:nvPr/>
        </p:nvGrpSpPr>
        <p:grpSpPr>
          <a:xfrm flipH="1">
            <a:off x="-2252500" y="9307975"/>
            <a:ext cx="3320618" cy="3315886"/>
            <a:chOff x="17259300" y="9258300"/>
            <a:chExt cx="3320618" cy="3315886"/>
          </a:xfrm>
        </p:grpSpPr>
        <p:grpSp>
          <p:nvGrpSpPr>
            <p:cNvPr id="791" name="Google Shape;791;g28bd97be4f1_0_394"/>
            <p:cNvGrpSpPr/>
            <p:nvPr/>
          </p:nvGrpSpPr>
          <p:grpSpPr>
            <a:xfrm>
              <a:off x="17494177" y="9488445"/>
              <a:ext cx="3085741" cy="3085741"/>
              <a:chOff x="0" y="0"/>
              <a:chExt cx="812700" cy="812700"/>
            </a:xfrm>
          </p:grpSpPr>
          <p:sp>
            <p:nvSpPr>
              <p:cNvPr id="792" name="Google Shape;792;g28bd97be4f1_0_394"/>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793" name="Google Shape;793;g28bd97be4f1_0_39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94" name="Google Shape;794;g28bd97be4f1_0_394"/>
            <p:cNvGrpSpPr/>
            <p:nvPr/>
          </p:nvGrpSpPr>
          <p:grpSpPr>
            <a:xfrm>
              <a:off x="17259300" y="9258300"/>
              <a:ext cx="1409059" cy="1409059"/>
              <a:chOff x="0" y="0"/>
              <a:chExt cx="812700" cy="812700"/>
            </a:xfrm>
          </p:grpSpPr>
          <p:sp>
            <p:nvSpPr>
              <p:cNvPr id="795" name="Google Shape;795;g28bd97be4f1_0_394"/>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796" name="Google Shape;796;g28bd97be4f1_0_39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797" name="Google Shape;797;g28bd97be4f1_0_394"/>
          <p:cNvGrpSpPr/>
          <p:nvPr/>
        </p:nvGrpSpPr>
        <p:grpSpPr>
          <a:xfrm>
            <a:off x="15060598" y="11"/>
            <a:ext cx="3227297" cy="3085741"/>
            <a:chOff x="0" y="0"/>
            <a:chExt cx="849982" cy="812700"/>
          </a:xfrm>
        </p:grpSpPr>
        <p:sp>
          <p:nvSpPr>
            <p:cNvPr id="798" name="Google Shape;798;g28bd97be4f1_0_394"/>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799" name="Google Shape;799;g28bd97be4f1_0_39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00" name="Google Shape;800;g28bd97be4f1_0_394"/>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grpSp>
        <p:nvGrpSpPr>
          <p:cNvPr id="801" name="Google Shape;801;g28bd97be4f1_0_394"/>
          <p:cNvGrpSpPr/>
          <p:nvPr/>
        </p:nvGrpSpPr>
        <p:grpSpPr>
          <a:xfrm>
            <a:off x="432944" y="6682538"/>
            <a:ext cx="3320531" cy="3315815"/>
            <a:chOff x="339523" y="4727000"/>
            <a:chExt cx="4856708" cy="4114935"/>
          </a:xfrm>
        </p:grpSpPr>
        <p:grpSp>
          <p:nvGrpSpPr>
            <p:cNvPr id="802" name="Google Shape;802;g28bd97be4f1_0_394"/>
            <p:cNvGrpSpPr/>
            <p:nvPr/>
          </p:nvGrpSpPr>
          <p:grpSpPr>
            <a:xfrm>
              <a:off x="339523" y="4727000"/>
              <a:ext cx="4856708" cy="4114935"/>
              <a:chOff x="-71339" y="0"/>
              <a:chExt cx="1138709" cy="2709333"/>
            </a:xfrm>
          </p:grpSpPr>
          <p:sp>
            <p:nvSpPr>
              <p:cNvPr id="803" name="Google Shape;803;g28bd97be4f1_0_394"/>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sp>
          <p:sp>
            <p:nvSpPr>
              <p:cNvPr id="804" name="Google Shape;804;g28bd97be4f1_0_394"/>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05" name="Google Shape;805;g28bd97be4f1_0_394"/>
            <p:cNvSpPr/>
            <p:nvPr/>
          </p:nvSpPr>
          <p:spPr>
            <a:xfrm>
              <a:off x="459435" y="4727062"/>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sp>
      </p:grpSp>
      <p:sp>
        <p:nvSpPr>
          <p:cNvPr id="806" name="Google Shape;806;g28bd97be4f1_0_394"/>
          <p:cNvSpPr txBox="1"/>
          <p:nvPr/>
        </p:nvSpPr>
        <p:spPr>
          <a:xfrm>
            <a:off x="432950" y="193925"/>
            <a:ext cx="14499300" cy="861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5600" b="0" i="0" u="none" strike="noStrike" cap="none">
                <a:solidFill>
                  <a:srgbClr val="E5E6EE"/>
                </a:solidFill>
                <a:latin typeface="Arial"/>
                <a:ea typeface="Arial"/>
                <a:cs typeface="Arial"/>
                <a:sym typeface="Arial"/>
              </a:rPr>
              <a:t>Step-by-Step Guide to Conducting Interviews</a:t>
            </a:r>
            <a:endParaRPr sz="5600" b="0" i="0" u="none" strike="noStrike" cap="none">
              <a:solidFill>
                <a:srgbClr val="E5E6EE"/>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810"/>
        <p:cNvGrpSpPr/>
        <p:nvPr/>
      </p:nvGrpSpPr>
      <p:grpSpPr>
        <a:xfrm>
          <a:off x="0" y="0"/>
          <a:ext cx="0" cy="0"/>
          <a:chOff x="0" y="0"/>
          <a:chExt cx="0" cy="0"/>
        </a:xfrm>
      </p:grpSpPr>
      <p:grpSp>
        <p:nvGrpSpPr>
          <p:cNvPr id="811" name="Google Shape;811;g28bd97be4f1_0_416"/>
          <p:cNvGrpSpPr/>
          <p:nvPr/>
        </p:nvGrpSpPr>
        <p:grpSpPr>
          <a:xfrm>
            <a:off x="5147312" y="-37"/>
            <a:ext cx="13140588" cy="10287066"/>
            <a:chOff x="-71339" y="0"/>
            <a:chExt cx="1138709" cy="2709333"/>
          </a:xfrm>
        </p:grpSpPr>
        <p:sp>
          <p:nvSpPr>
            <p:cNvPr id="812" name="Google Shape;812;g28bd97be4f1_0_416"/>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sp>
        <p:sp>
          <p:nvSpPr>
            <p:cNvPr id="813" name="Google Shape;813;g28bd97be4f1_0_416"/>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14" name="Google Shape;814;g28bd97be4f1_0_416"/>
          <p:cNvSpPr txBox="1"/>
          <p:nvPr/>
        </p:nvSpPr>
        <p:spPr>
          <a:xfrm>
            <a:off x="5820499" y="968691"/>
            <a:ext cx="11794200" cy="87738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100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Ensure that you complete the survey with the client </a:t>
            </a:r>
            <a:endParaRPr sz="38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Compete all survey questions as completely as possible</a:t>
            </a:r>
            <a:endParaRPr sz="38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Utilize the survey instruction document to help guide the conversation and ensure a properly completed survey</a:t>
            </a:r>
            <a:endParaRPr sz="38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If people decline to answer a question or don’t know, indicate as such</a:t>
            </a:r>
            <a:endParaRPr sz="38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If they state that they were ‘couch-surfing’ or staying with someone, politely end the survey after this question. </a:t>
            </a:r>
            <a:endParaRPr sz="38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When completing a survey, please take down notes and be as detailed as possible without making assumptions</a:t>
            </a:r>
            <a:endParaRPr sz="38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If this survey is conducted via phone by a social service agency with clients they know to be homeless, please indicate as “Service-Based”</a:t>
            </a:r>
            <a:endParaRPr sz="38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Do not force clients to complete the survey prior to them gaining resources/incentives </a:t>
            </a:r>
            <a:endParaRPr sz="3800" b="0" i="0" u="none" strike="noStrike" cap="none">
              <a:solidFill>
                <a:schemeClr val="lt1"/>
              </a:solidFill>
              <a:latin typeface="Calibri"/>
              <a:ea typeface="Calibri"/>
              <a:cs typeface="Calibri"/>
              <a:sym typeface="Calibri"/>
            </a:endParaRPr>
          </a:p>
        </p:txBody>
      </p:sp>
      <p:grpSp>
        <p:nvGrpSpPr>
          <p:cNvPr id="815" name="Google Shape;815;g28bd97be4f1_0_416"/>
          <p:cNvGrpSpPr/>
          <p:nvPr/>
        </p:nvGrpSpPr>
        <p:grpSpPr>
          <a:xfrm flipH="1">
            <a:off x="-2252500" y="9307975"/>
            <a:ext cx="3320618" cy="3315886"/>
            <a:chOff x="17259300" y="9258300"/>
            <a:chExt cx="3320618" cy="3315886"/>
          </a:xfrm>
        </p:grpSpPr>
        <p:grpSp>
          <p:nvGrpSpPr>
            <p:cNvPr id="816" name="Google Shape;816;g28bd97be4f1_0_416"/>
            <p:cNvGrpSpPr/>
            <p:nvPr/>
          </p:nvGrpSpPr>
          <p:grpSpPr>
            <a:xfrm>
              <a:off x="17494177" y="9488445"/>
              <a:ext cx="3085741" cy="3085741"/>
              <a:chOff x="0" y="0"/>
              <a:chExt cx="812700" cy="812700"/>
            </a:xfrm>
          </p:grpSpPr>
          <p:sp>
            <p:nvSpPr>
              <p:cNvPr id="817" name="Google Shape;817;g28bd97be4f1_0_416"/>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818" name="Google Shape;818;g28bd97be4f1_0_416"/>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19" name="Google Shape;819;g28bd97be4f1_0_416"/>
            <p:cNvGrpSpPr/>
            <p:nvPr/>
          </p:nvGrpSpPr>
          <p:grpSpPr>
            <a:xfrm>
              <a:off x="17259300" y="9258300"/>
              <a:ext cx="1409059" cy="1409059"/>
              <a:chOff x="0" y="0"/>
              <a:chExt cx="812700" cy="812700"/>
            </a:xfrm>
          </p:grpSpPr>
          <p:sp>
            <p:nvSpPr>
              <p:cNvPr id="820" name="Google Shape;820;g28bd97be4f1_0_416"/>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821" name="Google Shape;821;g28bd97be4f1_0_416"/>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822" name="Google Shape;822;g28bd97be4f1_0_416"/>
          <p:cNvGrpSpPr/>
          <p:nvPr/>
        </p:nvGrpSpPr>
        <p:grpSpPr>
          <a:xfrm>
            <a:off x="15060598" y="11"/>
            <a:ext cx="3227297" cy="3085741"/>
            <a:chOff x="0" y="0"/>
            <a:chExt cx="849982" cy="812700"/>
          </a:xfrm>
        </p:grpSpPr>
        <p:sp>
          <p:nvSpPr>
            <p:cNvPr id="823" name="Google Shape;823;g28bd97be4f1_0_416"/>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824" name="Google Shape;824;g28bd97be4f1_0_416"/>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25" name="Google Shape;825;g28bd97be4f1_0_416"/>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
        <p:nvSpPr>
          <p:cNvPr id="826" name="Google Shape;826;g28bd97be4f1_0_416"/>
          <p:cNvSpPr/>
          <p:nvPr/>
        </p:nvSpPr>
        <p:spPr>
          <a:xfrm>
            <a:off x="225535" y="4962249"/>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sp>
      <p:sp>
        <p:nvSpPr>
          <p:cNvPr id="827" name="Google Shape;827;g28bd97be4f1_0_416"/>
          <p:cNvSpPr txBox="1"/>
          <p:nvPr/>
        </p:nvSpPr>
        <p:spPr>
          <a:xfrm>
            <a:off x="432949" y="193925"/>
            <a:ext cx="5407200" cy="2438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Survey Accuracy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831"/>
        <p:cNvGrpSpPr/>
        <p:nvPr/>
      </p:nvGrpSpPr>
      <p:grpSpPr>
        <a:xfrm>
          <a:off x="0" y="0"/>
          <a:ext cx="0" cy="0"/>
          <a:chOff x="0" y="0"/>
          <a:chExt cx="0" cy="0"/>
        </a:xfrm>
      </p:grpSpPr>
      <p:grpSp>
        <p:nvGrpSpPr>
          <p:cNvPr id="832" name="Google Shape;832;g28bd97be4f1_0_459"/>
          <p:cNvGrpSpPr/>
          <p:nvPr/>
        </p:nvGrpSpPr>
        <p:grpSpPr>
          <a:xfrm>
            <a:off x="327900" y="-25"/>
            <a:ext cx="5407195" cy="10287066"/>
            <a:chOff x="0" y="0"/>
            <a:chExt cx="1067540" cy="2709333"/>
          </a:xfrm>
        </p:grpSpPr>
        <p:sp>
          <p:nvSpPr>
            <p:cNvPr id="833" name="Google Shape;833;g28bd97be4f1_0_459"/>
            <p:cNvSpPr/>
            <p:nvPr/>
          </p:nvSpPr>
          <p:spPr>
            <a:xfrm>
              <a:off x="0" y="0"/>
              <a:ext cx="1067540"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sp>
        <p:sp>
          <p:nvSpPr>
            <p:cNvPr id="834" name="Google Shape;834;g28bd97be4f1_0_459"/>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35" name="Google Shape;835;g28bd97be4f1_0_459"/>
          <p:cNvSpPr txBox="1"/>
          <p:nvPr/>
        </p:nvSpPr>
        <p:spPr>
          <a:xfrm>
            <a:off x="6144950" y="1490800"/>
            <a:ext cx="11794200" cy="80040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1000"/>
              </a:spcBef>
              <a:spcAft>
                <a:spcPts val="0"/>
              </a:spcAft>
              <a:buClr>
                <a:schemeClr val="lt1"/>
              </a:buClr>
              <a:buSzPts val="4000"/>
              <a:buFont typeface="Calibri"/>
              <a:buChar char="●"/>
            </a:pPr>
            <a:r>
              <a:rPr lang="en-US" sz="4000" b="0" i="0" u="none" strike="noStrike" cap="none">
                <a:solidFill>
                  <a:schemeClr val="lt1"/>
                </a:solidFill>
                <a:latin typeface="Calibri"/>
                <a:ea typeface="Calibri"/>
                <a:cs typeface="Calibri"/>
                <a:sym typeface="Calibri"/>
              </a:rPr>
              <a:t>Known encampment locations</a:t>
            </a:r>
            <a:endParaRPr sz="40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000"/>
              <a:buFont typeface="Calibri"/>
              <a:buChar char="●"/>
            </a:pPr>
            <a:r>
              <a:rPr lang="en-US" sz="4000" b="0" i="0" u="none" strike="noStrike" cap="none">
                <a:solidFill>
                  <a:schemeClr val="lt1"/>
                </a:solidFill>
                <a:latin typeface="Calibri"/>
                <a:ea typeface="Calibri"/>
                <a:cs typeface="Calibri"/>
                <a:sym typeface="Calibri"/>
              </a:rPr>
              <a:t>Parking lots of large stores</a:t>
            </a:r>
            <a:endParaRPr sz="40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000"/>
              <a:buFont typeface="Calibri"/>
              <a:buChar char="●"/>
            </a:pPr>
            <a:r>
              <a:rPr lang="en-US" sz="4000" b="0" i="0" u="none" strike="noStrike" cap="none">
                <a:solidFill>
                  <a:schemeClr val="lt1"/>
                </a:solidFill>
                <a:latin typeface="Calibri"/>
                <a:ea typeface="Calibri"/>
                <a:cs typeface="Calibri"/>
                <a:sym typeface="Calibri"/>
              </a:rPr>
              <a:t>Wooded unkempt areas, i.e. river banks (as safe)</a:t>
            </a:r>
            <a:endParaRPr sz="40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000"/>
              <a:buFont typeface="Calibri"/>
              <a:buChar char="●"/>
            </a:pPr>
            <a:r>
              <a:rPr lang="en-US" sz="4000" b="0" i="0" u="none" strike="noStrike" cap="none">
                <a:solidFill>
                  <a:schemeClr val="lt1"/>
                </a:solidFill>
                <a:latin typeface="Calibri"/>
                <a:ea typeface="Calibri"/>
                <a:cs typeface="Calibri"/>
                <a:sym typeface="Calibri"/>
              </a:rPr>
              <a:t>Parks, overpasses, etc (as allowed)</a:t>
            </a:r>
            <a:endParaRPr sz="40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000"/>
              <a:buFont typeface="Calibri"/>
              <a:buChar char="●"/>
            </a:pPr>
            <a:r>
              <a:rPr lang="en-US" sz="4000" b="0" i="0" u="none" strike="noStrike" cap="none">
                <a:solidFill>
                  <a:schemeClr val="lt1"/>
                </a:solidFill>
                <a:latin typeface="Calibri"/>
                <a:ea typeface="Calibri"/>
                <a:cs typeface="Calibri"/>
                <a:sym typeface="Calibri"/>
              </a:rPr>
              <a:t>24 hour locations (laundromats, convenience stores, etc)</a:t>
            </a:r>
            <a:endParaRPr sz="40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000"/>
              <a:buFont typeface="Calibri"/>
              <a:buChar char="●"/>
            </a:pPr>
            <a:r>
              <a:rPr lang="en-US" sz="4000" b="0" i="0" u="none" strike="noStrike" cap="none">
                <a:solidFill>
                  <a:schemeClr val="lt1"/>
                </a:solidFill>
                <a:latin typeface="Calibri"/>
                <a:ea typeface="Calibri"/>
                <a:cs typeface="Calibri"/>
                <a:sym typeface="Calibri"/>
              </a:rPr>
              <a:t>Compile a list of locations with the help of other local service providers</a:t>
            </a:r>
            <a:endParaRPr sz="40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000"/>
              <a:buFont typeface="Calibri"/>
              <a:buChar char="●"/>
            </a:pPr>
            <a:r>
              <a:rPr lang="en-US" sz="4000" b="0" i="0" u="none" strike="noStrike" cap="none">
                <a:solidFill>
                  <a:schemeClr val="lt1"/>
                </a:solidFill>
                <a:latin typeface="Calibri"/>
                <a:ea typeface="Calibri"/>
                <a:cs typeface="Calibri"/>
                <a:sym typeface="Calibri"/>
              </a:rPr>
              <a:t>Volunteers should only travel to and enter locations that are safe and legally allowed access to.</a:t>
            </a:r>
            <a:endParaRPr sz="40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4000"/>
              <a:buFont typeface="Calibri"/>
              <a:buChar char="●"/>
            </a:pPr>
            <a:r>
              <a:rPr lang="en-US" sz="4000" b="0" i="0" u="none" strike="noStrike" cap="none">
                <a:solidFill>
                  <a:schemeClr val="lt1"/>
                </a:solidFill>
                <a:latin typeface="Calibri"/>
                <a:ea typeface="Calibri"/>
                <a:cs typeface="Calibri"/>
                <a:sym typeface="Calibri"/>
              </a:rPr>
              <a:t>Thorough Pre-planning should be done to Identify all locations. Contact formerly homeless, local law enforcement, hospitals, and school district liaisons. </a:t>
            </a:r>
            <a:endParaRPr sz="4000" b="0" i="0" u="none" strike="noStrike" cap="none">
              <a:solidFill>
                <a:schemeClr val="lt1"/>
              </a:solidFill>
              <a:latin typeface="Calibri"/>
              <a:ea typeface="Calibri"/>
              <a:cs typeface="Calibri"/>
              <a:sym typeface="Calibri"/>
            </a:endParaRPr>
          </a:p>
        </p:txBody>
      </p:sp>
      <p:grpSp>
        <p:nvGrpSpPr>
          <p:cNvPr id="836" name="Google Shape;836;g28bd97be4f1_0_459"/>
          <p:cNvGrpSpPr/>
          <p:nvPr/>
        </p:nvGrpSpPr>
        <p:grpSpPr>
          <a:xfrm flipH="1">
            <a:off x="-2252500" y="9307975"/>
            <a:ext cx="3320618" cy="3315886"/>
            <a:chOff x="17259300" y="9258300"/>
            <a:chExt cx="3320618" cy="3315886"/>
          </a:xfrm>
        </p:grpSpPr>
        <p:grpSp>
          <p:nvGrpSpPr>
            <p:cNvPr id="837" name="Google Shape;837;g28bd97be4f1_0_459"/>
            <p:cNvGrpSpPr/>
            <p:nvPr/>
          </p:nvGrpSpPr>
          <p:grpSpPr>
            <a:xfrm>
              <a:off x="17494177" y="9488445"/>
              <a:ext cx="3085741" cy="3085741"/>
              <a:chOff x="0" y="0"/>
              <a:chExt cx="812700" cy="812700"/>
            </a:xfrm>
          </p:grpSpPr>
          <p:sp>
            <p:nvSpPr>
              <p:cNvPr id="838" name="Google Shape;838;g28bd97be4f1_0_45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839" name="Google Shape;839;g28bd97be4f1_0_45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40" name="Google Shape;840;g28bd97be4f1_0_459"/>
            <p:cNvSpPr/>
            <p:nvPr/>
          </p:nvSpPr>
          <p:spPr>
            <a:xfrm>
              <a:off x="17259300" y="9258300"/>
              <a:ext cx="470069" cy="460601"/>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grpSp>
      <p:grpSp>
        <p:nvGrpSpPr>
          <p:cNvPr id="841" name="Google Shape;841;g28bd97be4f1_0_459"/>
          <p:cNvGrpSpPr/>
          <p:nvPr/>
        </p:nvGrpSpPr>
        <p:grpSpPr>
          <a:xfrm>
            <a:off x="15060598" y="11"/>
            <a:ext cx="3227297" cy="3085741"/>
            <a:chOff x="0" y="0"/>
            <a:chExt cx="849982" cy="812700"/>
          </a:xfrm>
        </p:grpSpPr>
        <p:sp>
          <p:nvSpPr>
            <p:cNvPr id="842" name="Google Shape;842;g28bd97be4f1_0_45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843" name="Google Shape;843;g28bd97be4f1_0_45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44" name="Google Shape;844;g28bd97be4f1_0_459"/>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
        <p:nvSpPr>
          <p:cNvPr id="845" name="Google Shape;845;g28bd97be4f1_0_459"/>
          <p:cNvSpPr txBox="1"/>
          <p:nvPr/>
        </p:nvSpPr>
        <p:spPr>
          <a:xfrm>
            <a:off x="432949" y="193925"/>
            <a:ext cx="5407200" cy="2438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Where to </a:t>
            </a:r>
            <a:endParaRPr sz="7200" b="0" i="0" u="none" strike="noStrike" cap="none">
              <a:solidFill>
                <a:srgbClr val="E5E6EE"/>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Go: Planning</a:t>
            </a:r>
            <a:endParaRPr sz="1400" b="0" i="0" u="none" strike="noStrike" cap="none">
              <a:solidFill>
                <a:srgbClr val="000000"/>
              </a:solidFill>
              <a:latin typeface="Arial"/>
              <a:ea typeface="Arial"/>
              <a:cs typeface="Arial"/>
              <a:sym typeface="Arial"/>
            </a:endParaRPr>
          </a:p>
        </p:txBody>
      </p:sp>
      <p:sp>
        <p:nvSpPr>
          <p:cNvPr id="846" name="Google Shape;846;g28bd97be4f1_0_459"/>
          <p:cNvSpPr/>
          <p:nvPr/>
        </p:nvSpPr>
        <p:spPr>
          <a:xfrm>
            <a:off x="791123" y="3799748"/>
            <a:ext cx="4480747" cy="4340500"/>
          </a:xfrm>
          <a:custGeom>
            <a:avLst/>
            <a:gdLst/>
            <a:ahLst/>
            <a:cxnLst/>
            <a:rect l="l" t="t" r="r" b="b"/>
            <a:pathLst>
              <a:path w="5583485" h="5167262" extrusionOk="0">
                <a:moveTo>
                  <a:pt x="0" y="0"/>
                </a:moveTo>
                <a:lnTo>
                  <a:pt x="5583485" y="0"/>
                </a:lnTo>
                <a:lnTo>
                  <a:pt x="5583485" y="5167262"/>
                </a:lnTo>
                <a:lnTo>
                  <a:pt x="0" y="5167262"/>
                </a:lnTo>
                <a:lnTo>
                  <a:pt x="0" y="0"/>
                </a:lnTo>
                <a:close/>
              </a:path>
            </a:pathLst>
          </a:custGeom>
          <a:blipFill rotWithShape="1">
            <a:blip r:embed="rId3">
              <a:alphaModFix/>
            </a:blip>
            <a:stretch>
              <a:fillRect/>
            </a:stretch>
          </a:blipFill>
          <a:ln>
            <a:noFill/>
          </a:ln>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850"/>
        <p:cNvGrpSpPr/>
        <p:nvPr/>
      </p:nvGrpSpPr>
      <p:grpSpPr>
        <a:xfrm>
          <a:off x="0" y="0"/>
          <a:ext cx="0" cy="0"/>
          <a:chOff x="0" y="0"/>
          <a:chExt cx="0" cy="0"/>
        </a:xfrm>
      </p:grpSpPr>
      <p:grpSp>
        <p:nvGrpSpPr>
          <p:cNvPr id="851" name="Google Shape;851;g28bd97be4f1_0_437"/>
          <p:cNvGrpSpPr/>
          <p:nvPr/>
        </p:nvGrpSpPr>
        <p:grpSpPr>
          <a:xfrm>
            <a:off x="327900" y="-25"/>
            <a:ext cx="4906839" cy="10287066"/>
            <a:chOff x="0" y="0"/>
            <a:chExt cx="1067540" cy="2709333"/>
          </a:xfrm>
        </p:grpSpPr>
        <p:sp>
          <p:nvSpPr>
            <p:cNvPr id="852" name="Google Shape;852;g28bd97be4f1_0_437"/>
            <p:cNvSpPr/>
            <p:nvPr/>
          </p:nvSpPr>
          <p:spPr>
            <a:xfrm>
              <a:off x="0" y="0"/>
              <a:ext cx="1067540"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sp>
        <p:sp>
          <p:nvSpPr>
            <p:cNvPr id="853" name="Google Shape;853;g28bd97be4f1_0_437"/>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54" name="Google Shape;854;g28bd97be4f1_0_437"/>
          <p:cNvSpPr txBox="1"/>
          <p:nvPr/>
        </p:nvSpPr>
        <p:spPr>
          <a:xfrm>
            <a:off x="5840150" y="538300"/>
            <a:ext cx="11794200" cy="93585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100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Outdoor public places:</a:t>
            </a:r>
            <a:endParaRPr sz="3800" b="0" i="0" u="none" strike="noStrike" cap="none">
              <a:solidFill>
                <a:schemeClr val="lt1"/>
              </a:solidFill>
              <a:latin typeface="Calibri"/>
              <a:ea typeface="Calibri"/>
              <a:cs typeface="Calibri"/>
              <a:sym typeface="Calibri"/>
            </a:endParaRPr>
          </a:p>
          <a:p>
            <a:pPr marL="914400" marR="0" lvl="1" indent="-4699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Parks, Public benches, Bus stops</a:t>
            </a:r>
            <a:endParaRPr sz="3800" b="0" i="0" u="none" strike="noStrike" cap="none">
              <a:solidFill>
                <a:schemeClr val="lt1"/>
              </a:solidFill>
              <a:latin typeface="Calibri"/>
              <a:ea typeface="Calibri"/>
              <a:cs typeface="Calibri"/>
              <a:sym typeface="Calibri"/>
            </a:endParaRPr>
          </a:p>
          <a:p>
            <a:pPr marL="914400" marR="0" lvl="1" indent="-4699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Doorsteps of businesses that are closed for the night</a:t>
            </a:r>
            <a:endParaRPr sz="3800" b="0" i="0" u="none" strike="noStrike" cap="none">
              <a:solidFill>
                <a:schemeClr val="lt1"/>
              </a:solidFill>
              <a:latin typeface="Calibri"/>
              <a:ea typeface="Calibri"/>
              <a:cs typeface="Calibri"/>
              <a:sym typeface="Calibri"/>
            </a:endParaRPr>
          </a:p>
          <a:p>
            <a:pPr marL="914400" marR="0" lvl="1" indent="-4699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Encampments</a:t>
            </a:r>
            <a:endParaRPr sz="3800" b="0" i="0" u="none" strike="noStrike" cap="none">
              <a:solidFill>
                <a:schemeClr val="lt1"/>
              </a:solidFill>
              <a:latin typeface="Calibri"/>
              <a:ea typeface="Calibri"/>
              <a:cs typeface="Calibri"/>
              <a:sym typeface="Calibri"/>
            </a:endParaRPr>
          </a:p>
          <a:p>
            <a:pPr marL="914400" marR="0" lvl="1" indent="-4699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Parked cars</a:t>
            </a:r>
            <a:endParaRPr sz="38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Indoor places:</a:t>
            </a:r>
            <a:endParaRPr sz="3800" b="0" i="0" u="none" strike="noStrike" cap="none">
              <a:solidFill>
                <a:schemeClr val="lt1"/>
              </a:solidFill>
              <a:latin typeface="Calibri"/>
              <a:ea typeface="Calibri"/>
              <a:cs typeface="Calibri"/>
              <a:sym typeface="Calibri"/>
            </a:endParaRPr>
          </a:p>
          <a:p>
            <a:pPr marL="914400" marR="0" lvl="1" indent="-4699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24-hour businesses (e.g., grocery stores, McDonald’s, Wal-Mart, convenience shops)</a:t>
            </a:r>
            <a:endParaRPr sz="3800" b="0" i="0" u="none" strike="noStrike" cap="none">
              <a:solidFill>
                <a:schemeClr val="lt1"/>
              </a:solidFill>
              <a:latin typeface="Calibri"/>
              <a:ea typeface="Calibri"/>
              <a:cs typeface="Calibri"/>
              <a:sym typeface="Calibri"/>
            </a:endParaRPr>
          </a:p>
          <a:p>
            <a:pPr marL="914400" marR="0" lvl="1" indent="-4699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Bus, train, &amp; metro stations, Local VA coverage, VSO, VFW, DAV, SSVF, American Legions, Local Veteran community groups, Libraries- Flyers</a:t>
            </a:r>
            <a:endParaRPr sz="38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Ask folks who you see out and about if there is anywhere else you should go</a:t>
            </a:r>
            <a:endParaRPr sz="38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Employees at businesses that are open</a:t>
            </a:r>
            <a:endParaRPr sz="38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Law enforcement (e.g., sheriffs and local police)</a:t>
            </a:r>
            <a:endParaRPr sz="3800" b="0" i="0" u="none" strike="noStrike" cap="none">
              <a:solidFill>
                <a:schemeClr val="lt1"/>
              </a:solidFill>
              <a:latin typeface="Calibri"/>
              <a:ea typeface="Calibri"/>
              <a:cs typeface="Calibri"/>
              <a:sym typeface="Calibri"/>
            </a:endParaRPr>
          </a:p>
          <a:p>
            <a:pPr marL="457200" marR="0" lvl="0" indent="-457200" algn="l" rtl="0">
              <a:lnSpc>
                <a:spcPct val="100000"/>
              </a:lnSpc>
              <a:spcBef>
                <a:spcPts val="0"/>
              </a:spcBef>
              <a:spcAft>
                <a:spcPts val="0"/>
              </a:spcAft>
              <a:buClr>
                <a:schemeClr val="lt1"/>
              </a:buClr>
              <a:buSzPts val="3800"/>
              <a:buFont typeface="Calibri"/>
              <a:buChar char="●"/>
            </a:pPr>
            <a:r>
              <a:rPr lang="en-US" sz="3800" b="0" i="0" u="none" strike="noStrike" cap="none">
                <a:solidFill>
                  <a:schemeClr val="lt1"/>
                </a:solidFill>
                <a:latin typeface="Calibri"/>
                <a:ea typeface="Calibri"/>
                <a:cs typeface="Calibri"/>
                <a:sym typeface="Calibri"/>
              </a:rPr>
              <a:t>Others you interview</a:t>
            </a:r>
            <a:endParaRPr sz="3800" b="0" i="0" u="none" strike="noStrike" cap="none">
              <a:solidFill>
                <a:schemeClr val="lt1"/>
              </a:solidFill>
              <a:latin typeface="Calibri"/>
              <a:ea typeface="Calibri"/>
              <a:cs typeface="Calibri"/>
              <a:sym typeface="Calibri"/>
            </a:endParaRPr>
          </a:p>
        </p:txBody>
      </p:sp>
      <p:grpSp>
        <p:nvGrpSpPr>
          <p:cNvPr id="855" name="Google Shape;855;g28bd97be4f1_0_437"/>
          <p:cNvGrpSpPr/>
          <p:nvPr/>
        </p:nvGrpSpPr>
        <p:grpSpPr>
          <a:xfrm flipH="1">
            <a:off x="-2252500" y="9307975"/>
            <a:ext cx="3320618" cy="3315886"/>
            <a:chOff x="17259300" y="9258300"/>
            <a:chExt cx="3320618" cy="3315886"/>
          </a:xfrm>
        </p:grpSpPr>
        <p:grpSp>
          <p:nvGrpSpPr>
            <p:cNvPr id="856" name="Google Shape;856;g28bd97be4f1_0_437"/>
            <p:cNvGrpSpPr/>
            <p:nvPr/>
          </p:nvGrpSpPr>
          <p:grpSpPr>
            <a:xfrm>
              <a:off x="17494177" y="9488445"/>
              <a:ext cx="3085741" cy="3085741"/>
              <a:chOff x="0" y="0"/>
              <a:chExt cx="812700" cy="812700"/>
            </a:xfrm>
          </p:grpSpPr>
          <p:sp>
            <p:nvSpPr>
              <p:cNvPr id="857" name="Google Shape;857;g28bd97be4f1_0_437"/>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858" name="Google Shape;858;g28bd97be4f1_0_43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59" name="Google Shape;859;g28bd97be4f1_0_437"/>
            <p:cNvSpPr/>
            <p:nvPr/>
          </p:nvSpPr>
          <p:spPr>
            <a:xfrm>
              <a:off x="17259300" y="9258300"/>
              <a:ext cx="469744" cy="460282"/>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grpSp>
      <p:grpSp>
        <p:nvGrpSpPr>
          <p:cNvPr id="860" name="Google Shape;860;g28bd97be4f1_0_437"/>
          <p:cNvGrpSpPr/>
          <p:nvPr/>
        </p:nvGrpSpPr>
        <p:grpSpPr>
          <a:xfrm>
            <a:off x="15060598" y="11"/>
            <a:ext cx="3227297" cy="3085741"/>
            <a:chOff x="0" y="0"/>
            <a:chExt cx="849982" cy="812700"/>
          </a:xfrm>
        </p:grpSpPr>
        <p:sp>
          <p:nvSpPr>
            <p:cNvPr id="861" name="Google Shape;861;g28bd97be4f1_0_43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862" name="Google Shape;862;g28bd97be4f1_0_43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63" name="Google Shape;863;g28bd97be4f1_0_437"/>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
        <p:nvSpPr>
          <p:cNvPr id="864" name="Google Shape;864;g28bd97be4f1_0_437"/>
          <p:cNvSpPr txBox="1"/>
          <p:nvPr/>
        </p:nvSpPr>
        <p:spPr>
          <a:xfrm>
            <a:off x="432949" y="193925"/>
            <a:ext cx="5407200" cy="2438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Where to </a:t>
            </a:r>
            <a:endParaRPr sz="7200" b="0" i="0" u="none" strike="noStrike" cap="none">
              <a:solidFill>
                <a:srgbClr val="E5E6EE"/>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Go</a:t>
            </a:r>
            <a:endParaRPr sz="1400" b="0" i="0" u="none" strike="noStrike" cap="none">
              <a:solidFill>
                <a:srgbClr val="000000"/>
              </a:solidFill>
              <a:latin typeface="Arial"/>
              <a:ea typeface="Arial"/>
              <a:cs typeface="Arial"/>
              <a:sym typeface="Arial"/>
            </a:endParaRPr>
          </a:p>
        </p:txBody>
      </p:sp>
      <p:sp>
        <p:nvSpPr>
          <p:cNvPr id="865" name="Google Shape;865;g28bd97be4f1_0_437"/>
          <p:cNvSpPr/>
          <p:nvPr/>
        </p:nvSpPr>
        <p:spPr>
          <a:xfrm>
            <a:off x="551348" y="3299773"/>
            <a:ext cx="4480747" cy="4340500"/>
          </a:xfrm>
          <a:custGeom>
            <a:avLst/>
            <a:gdLst/>
            <a:ahLst/>
            <a:cxnLst/>
            <a:rect l="l" t="t" r="r" b="b"/>
            <a:pathLst>
              <a:path w="5583485" h="5167262" extrusionOk="0">
                <a:moveTo>
                  <a:pt x="0" y="0"/>
                </a:moveTo>
                <a:lnTo>
                  <a:pt x="5583485" y="0"/>
                </a:lnTo>
                <a:lnTo>
                  <a:pt x="5583485" y="5167262"/>
                </a:lnTo>
                <a:lnTo>
                  <a:pt x="0" y="5167262"/>
                </a:lnTo>
                <a:lnTo>
                  <a:pt x="0" y="0"/>
                </a:lnTo>
                <a:close/>
              </a:path>
            </a:pathLst>
          </a:custGeom>
          <a:blipFill rotWithShape="1">
            <a:blip r:embed="rId3">
              <a:alphaModFix/>
            </a:blip>
            <a:stretch>
              <a:fillRect/>
            </a:stretch>
          </a:blipFill>
          <a:ln>
            <a:noFill/>
          </a:ln>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869"/>
        <p:cNvGrpSpPr/>
        <p:nvPr/>
      </p:nvGrpSpPr>
      <p:grpSpPr>
        <a:xfrm>
          <a:off x="0" y="0"/>
          <a:ext cx="0" cy="0"/>
          <a:chOff x="0" y="0"/>
          <a:chExt cx="0" cy="0"/>
        </a:xfrm>
      </p:grpSpPr>
      <p:sp>
        <p:nvSpPr>
          <p:cNvPr id="870" name="Google Shape;870;p8"/>
          <p:cNvSpPr/>
          <p:nvPr/>
        </p:nvSpPr>
        <p:spPr>
          <a:xfrm>
            <a:off x="12435840" y="1188720"/>
            <a:ext cx="5577840" cy="9966960"/>
          </a:xfrm>
          <a:custGeom>
            <a:avLst/>
            <a:gdLst/>
            <a:ahLst/>
            <a:cxnLst/>
            <a:rect l="l" t="t" r="r" b="b"/>
            <a:pathLst>
              <a:path w="8894888" h="10287000" extrusionOk="0">
                <a:moveTo>
                  <a:pt x="0" y="0"/>
                </a:moveTo>
                <a:lnTo>
                  <a:pt x="8894888" y="0"/>
                </a:lnTo>
                <a:lnTo>
                  <a:pt x="8894888" y="10287000"/>
                </a:lnTo>
                <a:lnTo>
                  <a:pt x="0" y="10287000"/>
                </a:lnTo>
                <a:lnTo>
                  <a:pt x="0" y="0"/>
                </a:lnTo>
                <a:close/>
              </a:path>
            </a:pathLst>
          </a:custGeom>
          <a:blipFill rotWithShape="1">
            <a:blip r:embed="rId3">
              <a:alphaModFix/>
            </a:blip>
            <a:stretch>
              <a:fillRect l="-25687" t="-24113" r="-151114" b="2090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71" name="Google Shape;871;p8"/>
          <p:cNvGrpSpPr/>
          <p:nvPr/>
        </p:nvGrpSpPr>
        <p:grpSpPr>
          <a:xfrm>
            <a:off x="12435840" y="1005840"/>
            <a:ext cx="1409261" cy="1409259"/>
            <a:chOff x="0" y="0"/>
            <a:chExt cx="812800" cy="812800"/>
          </a:xfrm>
        </p:grpSpPr>
        <p:sp>
          <p:nvSpPr>
            <p:cNvPr id="872" name="Google Shape;872;p8"/>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53B1E0"/>
            </a:solidFill>
            <a:ln>
              <a:noFill/>
            </a:ln>
          </p:spPr>
        </p:sp>
        <p:sp>
          <p:nvSpPr>
            <p:cNvPr id="873" name="Google Shape;873;p8"/>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74" name="Google Shape;874;p8"/>
          <p:cNvSpPr txBox="1"/>
          <p:nvPr/>
        </p:nvSpPr>
        <p:spPr>
          <a:xfrm>
            <a:off x="655846" y="218484"/>
            <a:ext cx="7695674" cy="265919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A5CBE9"/>
                </a:solidFill>
                <a:latin typeface="Arial"/>
                <a:ea typeface="Arial"/>
                <a:cs typeface="Arial"/>
                <a:sym typeface="Arial"/>
              </a:rPr>
              <a:t>Where to Go: Known Locations</a:t>
            </a:r>
            <a:endParaRPr sz="1400" b="0" i="0" u="none" strike="noStrike" cap="none">
              <a:solidFill>
                <a:srgbClr val="000000"/>
              </a:solidFill>
              <a:latin typeface="Arial"/>
              <a:ea typeface="Arial"/>
              <a:cs typeface="Arial"/>
              <a:sym typeface="Arial"/>
            </a:endParaRPr>
          </a:p>
        </p:txBody>
      </p:sp>
      <p:sp>
        <p:nvSpPr>
          <p:cNvPr id="875" name="Google Shape;875;p8"/>
          <p:cNvSpPr txBox="1"/>
          <p:nvPr/>
        </p:nvSpPr>
        <p:spPr>
          <a:xfrm>
            <a:off x="297903" y="5825041"/>
            <a:ext cx="4260537" cy="443198"/>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400" b="1" i="0" u="none" strike="noStrike" cap="none">
                <a:solidFill>
                  <a:schemeClr val="accent2"/>
                </a:solidFill>
                <a:latin typeface="Arial"/>
                <a:ea typeface="Arial"/>
                <a:cs typeface="Arial"/>
                <a:sym typeface="Arial"/>
              </a:rPr>
              <a:t>Coordinator Tips:</a:t>
            </a:r>
            <a:endParaRPr sz="1400" b="1" i="0" u="none" strike="noStrike" cap="none">
              <a:solidFill>
                <a:schemeClr val="accent2"/>
              </a:solidFill>
              <a:latin typeface="Arial"/>
              <a:ea typeface="Arial"/>
              <a:cs typeface="Arial"/>
              <a:sym typeface="Arial"/>
            </a:endParaRPr>
          </a:p>
        </p:txBody>
      </p:sp>
      <p:sp>
        <p:nvSpPr>
          <p:cNvPr id="876" name="Google Shape;876;p8"/>
          <p:cNvSpPr txBox="1"/>
          <p:nvPr/>
        </p:nvSpPr>
        <p:spPr>
          <a:xfrm>
            <a:off x="-46989" y="6449247"/>
            <a:ext cx="1023072" cy="647592"/>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4200"/>
              <a:buFont typeface="Arial"/>
              <a:buNone/>
            </a:pPr>
            <a:r>
              <a:rPr lang="en-US" sz="4200" b="0" i="0" u="none" strike="noStrike" cap="none">
                <a:solidFill>
                  <a:srgbClr val="A5CBE9"/>
                </a:solidFill>
                <a:latin typeface="Arial"/>
                <a:ea typeface="Arial"/>
                <a:cs typeface="Arial"/>
                <a:sym typeface="Arial"/>
              </a:rPr>
              <a:t>01</a:t>
            </a:r>
            <a:endParaRPr sz="1400" b="0" i="0" u="none" strike="noStrike" cap="none">
              <a:solidFill>
                <a:srgbClr val="000000"/>
              </a:solidFill>
              <a:latin typeface="Arial"/>
              <a:ea typeface="Arial"/>
              <a:cs typeface="Arial"/>
              <a:sym typeface="Arial"/>
            </a:endParaRPr>
          </a:p>
        </p:txBody>
      </p:sp>
      <p:sp>
        <p:nvSpPr>
          <p:cNvPr id="877" name="Google Shape;877;p8"/>
          <p:cNvSpPr txBox="1"/>
          <p:nvPr/>
        </p:nvSpPr>
        <p:spPr>
          <a:xfrm>
            <a:off x="5736592" y="6315483"/>
            <a:ext cx="959394" cy="647592"/>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4200"/>
              <a:buFont typeface="Arial"/>
              <a:buNone/>
            </a:pPr>
            <a:r>
              <a:rPr lang="en-US" sz="4200" b="0" i="0" u="none" strike="noStrike" cap="none">
                <a:solidFill>
                  <a:srgbClr val="A5CBE9"/>
                </a:solidFill>
                <a:latin typeface="Arial"/>
                <a:ea typeface="Arial"/>
                <a:cs typeface="Arial"/>
                <a:sym typeface="Arial"/>
              </a:rPr>
              <a:t>03</a:t>
            </a:r>
            <a:endParaRPr sz="1400" b="0" i="0" u="none" strike="noStrike" cap="none">
              <a:solidFill>
                <a:srgbClr val="000000"/>
              </a:solidFill>
              <a:latin typeface="Arial"/>
              <a:ea typeface="Arial"/>
              <a:cs typeface="Arial"/>
              <a:sym typeface="Arial"/>
            </a:endParaRPr>
          </a:p>
        </p:txBody>
      </p:sp>
      <p:sp>
        <p:nvSpPr>
          <p:cNvPr id="878" name="Google Shape;878;p8"/>
          <p:cNvSpPr txBox="1"/>
          <p:nvPr/>
        </p:nvSpPr>
        <p:spPr>
          <a:xfrm>
            <a:off x="-212701" y="7925901"/>
            <a:ext cx="1023072" cy="647592"/>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4200"/>
              <a:buFont typeface="Arial"/>
              <a:buNone/>
            </a:pPr>
            <a:r>
              <a:rPr lang="en-US" sz="4200" b="0" i="0" u="none" strike="noStrike" cap="none">
                <a:solidFill>
                  <a:srgbClr val="A5CBE9"/>
                </a:solidFill>
                <a:latin typeface="Arial"/>
                <a:ea typeface="Arial"/>
                <a:cs typeface="Arial"/>
                <a:sym typeface="Arial"/>
              </a:rPr>
              <a:t>02</a:t>
            </a:r>
            <a:endParaRPr sz="1400" b="0" i="0" u="none" strike="noStrike" cap="none">
              <a:solidFill>
                <a:srgbClr val="000000"/>
              </a:solidFill>
              <a:latin typeface="Arial"/>
              <a:ea typeface="Arial"/>
              <a:cs typeface="Arial"/>
              <a:sym typeface="Arial"/>
            </a:endParaRPr>
          </a:p>
        </p:txBody>
      </p:sp>
      <p:sp>
        <p:nvSpPr>
          <p:cNvPr id="879" name="Google Shape;879;p8"/>
          <p:cNvSpPr txBox="1"/>
          <p:nvPr/>
        </p:nvSpPr>
        <p:spPr>
          <a:xfrm>
            <a:off x="5736592" y="7925901"/>
            <a:ext cx="959394" cy="647592"/>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4200"/>
              <a:buFont typeface="Arial"/>
              <a:buNone/>
            </a:pPr>
            <a:r>
              <a:rPr lang="en-US" sz="4200" b="0" i="0" u="none" strike="noStrike" cap="none">
                <a:solidFill>
                  <a:srgbClr val="A5CBE9"/>
                </a:solidFill>
                <a:latin typeface="Arial"/>
                <a:ea typeface="Arial"/>
                <a:cs typeface="Arial"/>
                <a:sym typeface="Arial"/>
              </a:rPr>
              <a:t>04</a:t>
            </a:r>
            <a:endParaRPr sz="1400" b="0" i="0" u="none" strike="noStrike" cap="none">
              <a:solidFill>
                <a:srgbClr val="000000"/>
              </a:solidFill>
              <a:latin typeface="Arial"/>
              <a:ea typeface="Arial"/>
              <a:cs typeface="Arial"/>
              <a:sym typeface="Arial"/>
            </a:endParaRPr>
          </a:p>
        </p:txBody>
      </p:sp>
      <p:sp>
        <p:nvSpPr>
          <p:cNvPr id="880" name="Google Shape;880;p8"/>
          <p:cNvSpPr txBox="1"/>
          <p:nvPr/>
        </p:nvSpPr>
        <p:spPr>
          <a:xfrm>
            <a:off x="1136103" y="6513764"/>
            <a:ext cx="4785586" cy="738664"/>
          </a:xfrm>
          <a:prstGeom prst="rect">
            <a:avLst/>
          </a:prstGeom>
          <a:noFill/>
          <a:ln>
            <a:noFill/>
          </a:ln>
        </p:spPr>
        <p:txBody>
          <a:bodyPr spcFirstLastPara="1" wrap="square" lIns="0" tIns="0" rIns="0" bIns="0" anchor="t" anchorCtr="0">
            <a:spAutoFit/>
          </a:bodyPr>
          <a:lstStyle/>
          <a:p>
            <a:pPr marL="57150" marR="0" lvl="0" indent="0" algn="l" rtl="0">
              <a:lnSpc>
                <a:spcPct val="100000"/>
              </a:lnSpc>
              <a:spcBef>
                <a:spcPts val="0"/>
              </a:spcBef>
              <a:spcAft>
                <a:spcPts val="0"/>
              </a:spcAft>
              <a:buNone/>
            </a:pPr>
            <a:r>
              <a:rPr lang="en-US" sz="2400" b="0" i="0" u="none" strike="noStrike" cap="none">
                <a:solidFill>
                  <a:schemeClr val="accent2"/>
                </a:solidFill>
                <a:latin typeface="Calibri"/>
                <a:ea typeface="Calibri"/>
                <a:cs typeface="Calibri"/>
                <a:sym typeface="Calibri"/>
              </a:rPr>
              <a:t>Volunteers will walk or drive to specific location within a given area. </a:t>
            </a:r>
            <a:endParaRPr/>
          </a:p>
        </p:txBody>
      </p:sp>
      <p:sp>
        <p:nvSpPr>
          <p:cNvPr id="881" name="Google Shape;881;p8"/>
          <p:cNvSpPr txBox="1"/>
          <p:nvPr/>
        </p:nvSpPr>
        <p:spPr>
          <a:xfrm>
            <a:off x="6968360" y="6329845"/>
            <a:ext cx="5147440" cy="886397"/>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400" b="0" i="0" u="none" strike="noStrike" cap="none">
                <a:solidFill>
                  <a:schemeClr val="accent2"/>
                </a:solidFill>
                <a:latin typeface="Arial"/>
                <a:ea typeface="Arial"/>
                <a:cs typeface="Arial"/>
                <a:sym typeface="Arial"/>
              </a:rPr>
              <a:t>Ensure volunteers are knowledgeable of safety concerns for specific areas </a:t>
            </a:r>
            <a:endParaRPr sz="1400" b="0" i="0" u="none" strike="noStrike" cap="none">
              <a:solidFill>
                <a:schemeClr val="accent2"/>
              </a:solidFill>
              <a:latin typeface="Arial"/>
              <a:ea typeface="Arial"/>
              <a:cs typeface="Arial"/>
              <a:sym typeface="Arial"/>
            </a:endParaRPr>
          </a:p>
        </p:txBody>
      </p:sp>
      <p:sp>
        <p:nvSpPr>
          <p:cNvPr id="882" name="Google Shape;882;p8"/>
          <p:cNvSpPr txBox="1"/>
          <p:nvPr/>
        </p:nvSpPr>
        <p:spPr>
          <a:xfrm>
            <a:off x="1203734" y="7940263"/>
            <a:ext cx="4192906" cy="886397"/>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400" b="0" i="0" u="none" strike="noStrike" cap="none">
                <a:solidFill>
                  <a:schemeClr val="accent2"/>
                </a:solidFill>
                <a:latin typeface="Arial"/>
                <a:ea typeface="Arial"/>
                <a:cs typeface="Arial"/>
                <a:sym typeface="Arial"/>
              </a:rPr>
              <a:t>Provide detailed instructions of where to go &amp; how to get there</a:t>
            </a:r>
            <a:endParaRPr sz="1400" b="0" i="0" u="none" strike="noStrike" cap="none">
              <a:solidFill>
                <a:schemeClr val="accent2"/>
              </a:solidFill>
              <a:latin typeface="Arial"/>
              <a:ea typeface="Arial"/>
              <a:cs typeface="Arial"/>
              <a:sym typeface="Arial"/>
            </a:endParaRPr>
          </a:p>
        </p:txBody>
      </p:sp>
      <p:sp>
        <p:nvSpPr>
          <p:cNvPr id="883" name="Google Shape;883;p8"/>
          <p:cNvSpPr txBox="1"/>
          <p:nvPr/>
        </p:nvSpPr>
        <p:spPr>
          <a:xfrm>
            <a:off x="6968361" y="7940263"/>
            <a:ext cx="4925795" cy="886397"/>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400" b="0" i="0" u="none" strike="noStrike" cap="none">
                <a:solidFill>
                  <a:schemeClr val="accent2"/>
                </a:solidFill>
                <a:latin typeface="Arial"/>
                <a:ea typeface="Arial"/>
                <a:cs typeface="Arial"/>
                <a:sym typeface="Arial"/>
              </a:rPr>
              <a:t>Show volunteers where to go by providing maps</a:t>
            </a:r>
            <a:endParaRPr sz="1400" b="0" i="0" u="none" strike="noStrike" cap="none">
              <a:solidFill>
                <a:schemeClr val="accent2"/>
              </a:solidFill>
              <a:latin typeface="Arial"/>
              <a:ea typeface="Arial"/>
              <a:cs typeface="Arial"/>
              <a:sym typeface="Arial"/>
            </a:endParaRPr>
          </a:p>
        </p:txBody>
      </p:sp>
      <p:sp>
        <p:nvSpPr>
          <p:cNvPr id="884" name="Google Shape;884;p8"/>
          <p:cNvSpPr txBox="1"/>
          <p:nvPr/>
        </p:nvSpPr>
        <p:spPr>
          <a:xfrm>
            <a:off x="1157134" y="2948985"/>
            <a:ext cx="10120465" cy="2277547"/>
          </a:xfrm>
          <a:prstGeom prst="rect">
            <a:avLst/>
          </a:prstGeom>
          <a:noFill/>
          <a:ln>
            <a:noFill/>
          </a:ln>
        </p:spPr>
        <p:txBody>
          <a:bodyPr spcFirstLastPara="1" wrap="square" lIns="0" tIns="0" rIns="0" bIns="0" anchor="t" anchorCtr="0">
            <a:spAutoFit/>
          </a:bodyPr>
          <a:lstStyle/>
          <a:p>
            <a:pPr marL="457200" marR="0" lvl="0" indent="-374650" algn="l" rtl="0">
              <a:lnSpc>
                <a:spcPct val="100000"/>
              </a:lnSpc>
              <a:spcBef>
                <a:spcPts val="0"/>
              </a:spcBef>
              <a:spcAft>
                <a:spcPts val="0"/>
              </a:spcAft>
              <a:buClr>
                <a:srgbClr val="FF0000"/>
              </a:buClr>
              <a:buSzPts val="2300"/>
              <a:buFont typeface="Calibri"/>
              <a:buChar char="●"/>
            </a:pPr>
            <a:r>
              <a:rPr lang="en-US" sz="3200" b="0" i="0" u="none" strike="noStrike" cap="none">
                <a:solidFill>
                  <a:schemeClr val="accent2"/>
                </a:solidFill>
                <a:latin typeface="Calibri"/>
                <a:ea typeface="Calibri"/>
                <a:cs typeface="Calibri"/>
                <a:sym typeface="Calibri"/>
              </a:rPr>
              <a:t>Volunteers assigned to specific locations in areas known to have unsheltered individuals.</a:t>
            </a:r>
            <a:endParaRPr/>
          </a:p>
          <a:p>
            <a:pPr marL="457200" marR="0" lvl="0" indent="-374650" algn="l" rtl="0">
              <a:lnSpc>
                <a:spcPct val="100000"/>
              </a:lnSpc>
              <a:spcBef>
                <a:spcPts val="0"/>
              </a:spcBef>
              <a:spcAft>
                <a:spcPts val="0"/>
              </a:spcAft>
              <a:buClr>
                <a:srgbClr val="FF0000"/>
              </a:buClr>
              <a:buSzPts val="2300"/>
              <a:buFont typeface="Calibri"/>
              <a:buChar char="●"/>
            </a:pPr>
            <a:r>
              <a:rPr lang="en-US" sz="2800" b="0" i="0" u="none" strike="noStrike" cap="none">
                <a:solidFill>
                  <a:schemeClr val="accent2"/>
                </a:solidFill>
                <a:latin typeface="Calibri"/>
                <a:ea typeface="Calibri"/>
                <a:cs typeface="Calibri"/>
                <a:sym typeface="Calibri"/>
              </a:rPr>
              <a:t>Coordinators must be </a:t>
            </a:r>
            <a:r>
              <a:rPr lang="en-US" sz="2800" b="0" i="1" u="none" strike="noStrike" cap="none">
                <a:solidFill>
                  <a:schemeClr val="accent2"/>
                </a:solidFill>
                <a:latin typeface="Calibri"/>
                <a:ea typeface="Calibri"/>
                <a:cs typeface="Calibri"/>
                <a:sym typeface="Calibri"/>
              </a:rPr>
              <a:t>aware of infringing on client’s privacy</a:t>
            </a:r>
            <a:r>
              <a:rPr lang="en-US" sz="2800" b="0" i="0" u="none" strike="noStrike" cap="none">
                <a:solidFill>
                  <a:schemeClr val="accent2"/>
                </a:solidFill>
                <a:latin typeface="Calibri"/>
                <a:ea typeface="Calibri"/>
                <a:cs typeface="Calibri"/>
                <a:sym typeface="Calibri"/>
              </a:rPr>
              <a:t>. When creating and passing out maps, inform volunteers that the location of individuals is </a:t>
            </a:r>
            <a:r>
              <a:rPr lang="en-US" sz="2800" b="0" i="1" u="none" strike="noStrike" cap="none">
                <a:solidFill>
                  <a:schemeClr val="accent2"/>
                </a:solidFill>
                <a:latin typeface="Calibri"/>
                <a:ea typeface="Calibri"/>
                <a:cs typeface="Calibri"/>
                <a:sym typeface="Calibri"/>
              </a:rPr>
              <a:t>confidential and not to be shared. </a:t>
            </a:r>
            <a:endParaRPr sz="3200" b="0" i="0" u="none" strike="noStrike" cap="none">
              <a:solidFill>
                <a:schemeClr val="accent2"/>
              </a:solidFill>
              <a:latin typeface="Calibri"/>
              <a:ea typeface="Calibri"/>
              <a:cs typeface="Calibri"/>
              <a:sym typeface="Calibri"/>
            </a:endParaRPr>
          </a:p>
        </p:txBody>
      </p:sp>
      <p:grpSp>
        <p:nvGrpSpPr>
          <p:cNvPr id="885" name="Google Shape;885;p8"/>
          <p:cNvGrpSpPr/>
          <p:nvPr/>
        </p:nvGrpSpPr>
        <p:grpSpPr>
          <a:xfrm>
            <a:off x="15060598" y="11"/>
            <a:ext cx="3227297" cy="3085741"/>
            <a:chOff x="0" y="0"/>
            <a:chExt cx="849982" cy="812700"/>
          </a:xfrm>
        </p:grpSpPr>
        <p:sp>
          <p:nvSpPr>
            <p:cNvPr id="886" name="Google Shape;886;p8"/>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887" name="Google Shape;887;p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88" name="Google Shape;888;p8"/>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892"/>
        <p:cNvGrpSpPr/>
        <p:nvPr/>
      </p:nvGrpSpPr>
      <p:grpSpPr>
        <a:xfrm>
          <a:off x="0" y="0"/>
          <a:ext cx="0" cy="0"/>
          <a:chOff x="0" y="0"/>
          <a:chExt cx="0" cy="0"/>
        </a:xfrm>
      </p:grpSpPr>
      <p:grpSp>
        <p:nvGrpSpPr>
          <p:cNvPr id="893" name="Google Shape;893;p28"/>
          <p:cNvGrpSpPr/>
          <p:nvPr/>
        </p:nvGrpSpPr>
        <p:grpSpPr>
          <a:xfrm>
            <a:off x="5840148" y="-37"/>
            <a:ext cx="12447751" cy="10287066"/>
            <a:chOff x="-71339" y="0"/>
            <a:chExt cx="1138709" cy="2709333"/>
          </a:xfrm>
        </p:grpSpPr>
        <p:sp>
          <p:nvSpPr>
            <p:cNvPr id="894" name="Google Shape;894;p28"/>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sp>
        <p:sp>
          <p:nvSpPr>
            <p:cNvPr id="895" name="Google Shape;895;p28"/>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96" name="Google Shape;896;p28"/>
          <p:cNvSpPr txBox="1"/>
          <p:nvPr/>
        </p:nvSpPr>
        <p:spPr>
          <a:xfrm>
            <a:off x="6081823" y="487871"/>
            <a:ext cx="12064516" cy="837152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0" i="0" u="none" strike="noStrike" cap="none" dirty="0">
                <a:solidFill>
                  <a:schemeClr val="lt1"/>
                </a:solidFill>
                <a:latin typeface="Calibri"/>
                <a:ea typeface="Calibri"/>
                <a:cs typeface="Calibri"/>
                <a:sym typeface="Calibri"/>
              </a:rPr>
              <a:t>You will be provided:</a:t>
            </a:r>
            <a:endParaRPr dirty="0"/>
          </a:p>
          <a:p>
            <a:pPr marL="457200" marR="0" lvl="0" indent="-374650" algn="l" rtl="0">
              <a:lnSpc>
                <a:spcPct val="100000"/>
              </a:lnSpc>
              <a:spcBef>
                <a:spcPts val="0"/>
              </a:spcBef>
              <a:spcAft>
                <a:spcPts val="0"/>
              </a:spcAft>
              <a:buClr>
                <a:schemeClr val="dk1"/>
              </a:buClr>
              <a:buSzPts val="2300"/>
              <a:buFont typeface="Calibri"/>
              <a:buChar char="●"/>
            </a:pPr>
            <a:r>
              <a:rPr lang="en-US" sz="3200" b="0" i="0" u="none" strike="noStrike" cap="none" dirty="0">
                <a:solidFill>
                  <a:schemeClr val="lt1"/>
                </a:solidFill>
                <a:latin typeface="Calibri"/>
                <a:ea typeface="Calibri"/>
                <a:cs typeface="Calibri"/>
                <a:sym typeface="Calibri"/>
              </a:rPr>
              <a:t>Detailed maps AND instructions for where volunteers are expected to go. </a:t>
            </a:r>
            <a:endParaRPr dirty="0"/>
          </a:p>
          <a:p>
            <a:pPr marL="1371600" marR="0" lvl="1" indent="-374650" algn="l" rtl="0">
              <a:lnSpc>
                <a:spcPct val="100000"/>
              </a:lnSpc>
              <a:spcBef>
                <a:spcPts val="0"/>
              </a:spcBef>
              <a:spcAft>
                <a:spcPts val="0"/>
              </a:spcAft>
              <a:buClr>
                <a:srgbClr val="FF0000"/>
              </a:buClr>
              <a:buSzPts val="2300"/>
              <a:buFont typeface="Calibri"/>
              <a:buChar char="○"/>
            </a:pPr>
            <a:r>
              <a:rPr lang="en-US" sz="3200" b="0" i="0" u="none" strike="noStrike" cap="none" dirty="0">
                <a:solidFill>
                  <a:srgbClr val="953734"/>
                </a:solidFill>
                <a:latin typeface="Calibri"/>
                <a:ea typeface="Calibri"/>
                <a:cs typeface="Calibri"/>
                <a:sym typeface="Calibri"/>
              </a:rPr>
              <a:t> are they responsible for the people within view of where these points are? </a:t>
            </a:r>
            <a:endParaRPr dirty="0"/>
          </a:p>
          <a:p>
            <a:pPr marL="1371600" marR="0" lvl="1" indent="-374650" algn="l" rtl="0">
              <a:lnSpc>
                <a:spcPct val="100000"/>
              </a:lnSpc>
              <a:spcBef>
                <a:spcPts val="0"/>
              </a:spcBef>
              <a:spcAft>
                <a:spcPts val="0"/>
              </a:spcAft>
              <a:buClr>
                <a:srgbClr val="FF0000"/>
              </a:buClr>
              <a:buSzPts val="2300"/>
              <a:buFont typeface="Calibri"/>
              <a:buChar char="○"/>
            </a:pPr>
            <a:r>
              <a:rPr lang="en-US" sz="3200" b="0" i="0" u="none" strike="noStrike" cap="none" dirty="0">
                <a:solidFill>
                  <a:srgbClr val="953734"/>
                </a:solidFill>
                <a:latin typeface="Calibri"/>
                <a:ea typeface="Calibri"/>
                <a:cs typeface="Calibri"/>
                <a:sym typeface="Calibri"/>
              </a:rPr>
              <a:t> should they survey others they encounter </a:t>
            </a:r>
            <a:r>
              <a:rPr lang="en-US" sz="3200" b="0" i="0" u="none" strike="noStrike" cap="none" dirty="0" err="1">
                <a:solidFill>
                  <a:srgbClr val="953734"/>
                </a:solidFill>
                <a:latin typeface="Calibri"/>
                <a:ea typeface="Calibri"/>
                <a:cs typeface="Calibri"/>
                <a:sym typeface="Calibri"/>
              </a:rPr>
              <a:t>en</a:t>
            </a:r>
            <a:r>
              <a:rPr lang="en-US" sz="3200" b="0" i="0" u="none" strike="noStrike" cap="none" dirty="0">
                <a:solidFill>
                  <a:srgbClr val="953734"/>
                </a:solidFill>
                <a:latin typeface="Calibri"/>
                <a:ea typeface="Calibri"/>
                <a:cs typeface="Calibri"/>
                <a:sym typeface="Calibri"/>
              </a:rPr>
              <a:t> route? </a:t>
            </a:r>
            <a:endParaRPr dirty="0"/>
          </a:p>
          <a:p>
            <a:pPr marL="1371600" marR="0" lvl="1" indent="-374650" algn="l" rtl="0">
              <a:lnSpc>
                <a:spcPct val="100000"/>
              </a:lnSpc>
              <a:spcBef>
                <a:spcPts val="0"/>
              </a:spcBef>
              <a:spcAft>
                <a:spcPts val="0"/>
              </a:spcAft>
              <a:buClr>
                <a:srgbClr val="FF0000"/>
              </a:buClr>
              <a:buSzPts val="2300"/>
              <a:buFont typeface="Calibri"/>
              <a:buChar char="○"/>
            </a:pPr>
            <a:r>
              <a:rPr lang="en-US" sz="3200" b="0" i="0" u="none" strike="noStrike" cap="none" dirty="0">
                <a:solidFill>
                  <a:srgbClr val="953734"/>
                </a:solidFill>
                <a:latin typeface="Calibri"/>
                <a:ea typeface="Calibri"/>
                <a:cs typeface="Calibri"/>
                <a:sym typeface="Calibri"/>
              </a:rPr>
              <a:t>If they finish early, should they begin to survey the rest of the area or wait?</a:t>
            </a:r>
            <a:endParaRPr dirty="0"/>
          </a:p>
          <a:p>
            <a:pPr marL="457200" marR="0" lvl="0" indent="-374650" algn="l" rtl="0">
              <a:lnSpc>
                <a:spcPct val="100000"/>
              </a:lnSpc>
              <a:spcBef>
                <a:spcPts val="0"/>
              </a:spcBef>
              <a:spcAft>
                <a:spcPts val="0"/>
              </a:spcAft>
              <a:buClr>
                <a:schemeClr val="dk1"/>
              </a:buClr>
              <a:buSzPts val="2300"/>
              <a:buFont typeface="Calibri"/>
              <a:buChar char="●"/>
            </a:pPr>
            <a:r>
              <a:rPr lang="en-US" sz="3200" b="0" i="0" u="none" strike="noStrike" cap="none" dirty="0">
                <a:solidFill>
                  <a:schemeClr val="lt1"/>
                </a:solidFill>
                <a:latin typeface="Calibri"/>
                <a:ea typeface="Calibri"/>
                <a:cs typeface="Calibri"/>
                <a:sym typeface="Calibri"/>
              </a:rPr>
              <a:t>Reminder not to count people outside of their assigned geography, as other volunteer groups will cover those areas.</a:t>
            </a:r>
            <a:endParaRPr sz="3200" b="0" i="0" u="none" strike="noStrike" cap="none" dirty="0">
              <a:solidFill>
                <a:schemeClr val="dk1"/>
              </a:solidFill>
              <a:latin typeface="Calibri"/>
              <a:ea typeface="Calibri"/>
              <a:cs typeface="Calibri"/>
              <a:sym typeface="Calibri"/>
            </a:endParaRPr>
          </a:p>
          <a:p>
            <a:pPr marL="457200" marR="0" lvl="0" indent="-374650" algn="l" rtl="0">
              <a:lnSpc>
                <a:spcPct val="100000"/>
              </a:lnSpc>
              <a:spcBef>
                <a:spcPts val="0"/>
              </a:spcBef>
              <a:spcAft>
                <a:spcPts val="0"/>
              </a:spcAft>
              <a:buClr>
                <a:srgbClr val="FF0000"/>
              </a:buClr>
              <a:buSzPts val="2300"/>
              <a:buFont typeface="Calibri"/>
              <a:buChar char="●"/>
            </a:pPr>
            <a:r>
              <a:rPr lang="en-US" sz="3200" b="0" i="0" u="none" strike="noStrike" cap="none" dirty="0">
                <a:solidFill>
                  <a:srgbClr val="953734"/>
                </a:solidFill>
                <a:latin typeface="Calibri"/>
                <a:ea typeface="Calibri"/>
                <a:cs typeface="Calibri"/>
                <a:sym typeface="Calibri"/>
              </a:rPr>
              <a:t>Instructions on what information you expect to hear back from people.</a:t>
            </a:r>
            <a:endParaRPr dirty="0"/>
          </a:p>
          <a:p>
            <a:pPr marL="1371600" marR="0" lvl="1" indent="-374650" algn="l" rtl="0">
              <a:lnSpc>
                <a:spcPct val="100000"/>
              </a:lnSpc>
              <a:spcBef>
                <a:spcPts val="0"/>
              </a:spcBef>
              <a:spcAft>
                <a:spcPts val="0"/>
              </a:spcAft>
              <a:buClr>
                <a:srgbClr val="FF0000"/>
              </a:buClr>
              <a:buSzPts val="2300"/>
              <a:buFont typeface="Calibri"/>
              <a:buChar char="○"/>
            </a:pPr>
            <a:r>
              <a:rPr lang="en-US" sz="3200" b="0" i="0" u="none" strike="noStrike" cap="none" dirty="0">
                <a:solidFill>
                  <a:srgbClr val="953734"/>
                </a:solidFill>
                <a:latin typeface="Calibri"/>
                <a:ea typeface="Calibri"/>
                <a:cs typeface="Calibri"/>
                <a:sym typeface="Calibri"/>
              </a:rPr>
              <a:t> Do you want them to highlight on a paper map the exact route they took? </a:t>
            </a:r>
            <a:endParaRPr dirty="0"/>
          </a:p>
          <a:p>
            <a:pPr marL="1371600" marR="0" lvl="1" indent="-374650" algn="l" rtl="0">
              <a:lnSpc>
                <a:spcPct val="100000"/>
              </a:lnSpc>
              <a:spcBef>
                <a:spcPts val="0"/>
              </a:spcBef>
              <a:spcAft>
                <a:spcPts val="0"/>
              </a:spcAft>
              <a:buClr>
                <a:srgbClr val="FF0000"/>
              </a:buClr>
              <a:buSzPts val="2300"/>
              <a:buFont typeface="Calibri"/>
              <a:buChar char="○"/>
            </a:pPr>
            <a:r>
              <a:rPr lang="en-US" sz="3200" b="0" i="0" u="none" strike="noStrike" cap="none" dirty="0">
                <a:solidFill>
                  <a:srgbClr val="953734"/>
                </a:solidFill>
                <a:latin typeface="Calibri"/>
                <a:ea typeface="Calibri"/>
                <a:cs typeface="Calibri"/>
                <a:sym typeface="Calibri"/>
              </a:rPr>
              <a:t>Do you want to know if they didn’t make it to any particular location they were supposed to reach?</a:t>
            </a:r>
            <a:endParaRPr dirty="0"/>
          </a:p>
          <a:p>
            <a:pPr marL="1371600" marR="0" lvl="1" indent="-374650" algn="l" rtl="0">
              <a:lnSpc>
                <a:spcPct val="100000"/>
              </a:lnSpc>
              <a:spcBef>
                <a:spcPts val="0"/>
              </a:spcBef>
              <a:spcAft>
                <a:spcPts val="0"/>
              </a:spcAft>
              <a:buClr>
                <a:srgbClr val="FF0000"/>
              </a:buClr>
              <a:buSzPts val="2300"/>
              <a:buFont typeface="Calibri"/>
              <a:buChar char="○"/>
            </a:pPr>
            <a:r>
              <a:rPr lang="en-US" sz="3200" b="0" i="0" u="none" strike="noStrike" cap="none" dirty="0">
                <a:solidFill>
                  <a:srgbClr val="953734"/>
                </a:solidFill>
                <a:latin typeface="Calibri"/>
                <a:ea typeface="Calibri"/>
                <a:cs typeface="Calibri"/>
                <a:sym typeface="Calibri"/>
              </a:rPr>
              <a:t> Do you want to know if they stopped any extra places?</a:t>
            </a:r>
            <a:endParaRPr sz="1800" b="0" i="0" u="none" strike="noStrike" cap="none" dirty="0">
              <a:solidFill>
                <a:srgbClr val="953734"/>
              </a:solidFill>
              <a:latin typeface="Calibri"/>
              <a:ea typeface="Calibri"/>
              <a:cs typeface="Calibri"/>
              <a:sym typeface="Calibri"/>
            </a:endParaRPr>
          </a:p>
        </p:txBody>
      </p:sp>
      <p:grpSp>
        <p:nvGrpSpPr>
          <p:cNvPr id="897" name="Google Shape;897;p28"/>
          <p:cNvGrpSpPr/>
          <p:nvPr/>
        </p:nvGrpSpPr>
        <p:grpSpPr>
          <a:xfrm flipH="1">
            <a:off x="-2252500" y="9307975"/>
            <a:ext cx="3320618" cy="3315886"/>
            <a:chOff x="17259300" y="9258300"/>
            <a:chExt cx="3320618" cy="3315886"/>
          </a:xfrm>
        </p:grpSpPr>
        <p:grpSp>
          <p:nvGrpSpPr>
            <p:cNvPr id="898" name="Google Shape;898;p28"/>
            <p:cNvGrpSpPr/>
            <p:nvPr/>
          </p:nvGrpSpPr>
          <p:grpSpPr>
            <a:xfrm>
              <a:off x="17494177" y="9488445"/>
              <a:ext cx="3085741" cy="3085741"/>
              <a:chOff x="0" y="0"/>
              <a:chExt cx="812700" cy="812700"/>
            </a:xfrm>
          </p:grpSpPr>
          <p:sp>
            <p:nvSpPr>
              <p:cNvPr id="899" name="Google Shape;899;p28"/>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900" name="Google Shape;900;p2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01" name="Google Shape;901;p28"/>
            <p:cNvGrpSpPr/>
            <p:nvPr/>
          </p:nvGrpSpPr>
          <p:grpSpPr>
            <a:xfrm>
              <a:off x="17259300" y="9258300"/>
              <a:ext cx="1409059" cy="1409059"/>
              <a:chOff x="0" y="0"/>
              <a:chExt cx="812700" cy="812700"/>
            </a:xfrm>
          </p:grpSpPr>
          <p:sp>
            <p:nvSpPr>
              <p:cNvPr id="902" name="Google Shape;902;p28"/>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903" name="Google Shape;903;p2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904" name="Google Shape;904;p28"/>
          <p:cNvGrpSpPr/>
          <p:nvPr/>
        </p:nvGrpSpPr>
        <p:grpSpPr>
          <a:xfrm>
            <a:off x="15060598" y="11"/>
            <a:ext cx="3227297" cy="3085741"/>
            <a:chOff x="0" y="0"/>
            <a:chExt cx="849982" cy="812700"/>
          </a:xfrm>
        </p:grpSpPr>
        <p:sp>
          <p:nvSpPr>
            <p:cNvPr id="905" name="Google Shape;905;p28"/>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906" name="Google Shape;906;p2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07" name="Google Shape;907;p28"/>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
        <p:nvSpPr>
          <p:cNvPr id="908" name="Google Shape;908;p28"/>
          <p:cNvSpPr/>
          <p:nvPr/>
        </p:nvSpPr>
        <p:spPr>
          <a:xfrm>
            <a:off x="598374" y="5723923"/>
            <a:ext cx="3700219" cy="3385717"/>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sp>
      <p:sp>
        <p:nvSpPr>
          <p:cNvPr id="909" name="Google Shape;909;p28"/>
          <p:cNvSpPr txBox="1"/>
          <p:nvPr/>
        </p:nvSpPr>
        <p:spPr>
          <a:xfrm>
            <a:off x="432949" y="193925"/>
            <a:ext cx="5407200" cy="5318379"/>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7200" b="0" i="0" u="none" strike="noStrike" cap="none">
                <a:solidFill>
                  <a:schemeClr val="accent2"/>
                </a:solidFill>
                <a:latin typeface="Arial"/>
                <a:ea typeface="Arial"/>
                <a:cs typeface="Arial"/>
                <a:sym typeface="Arial"/>
              </a:rPr>
              <a:t>Where to Go: </a:t>
            </a:r>
            <a:r>
              <a:rPr lang="en-US" sz="7200" b="1" i="0" u="none" strike="noStrike" cap="none">
                <a:solidFill>
                  <a:schemeClr val="accent2"/>
                </a:solidFill>
                <a:latin typeface="Arial"/>
                <a:ea typeface="Arial"/>
                <a:cs typeface="Arial"/>
                <a:sym typeface="Arial"/>
              </a:rPr>
              <a:t>Hotspot</a:t>
            </a:r>
            <a:r>
              <a:rPr lang="en-US" sz="7200" b="0" i="0" u="none" strike="noStrike" cap="none">
                <a:solidFill>
                  <a:schemeClr val="accent2"/>
                </a:solidFill>
                <a:latin typeface="Arial"/>
                <a:ea typeface="Arial"/>
                <a:cs typeface="Arial"/>
                <a:sym typeface="Arial"/>
              </a:rPr>
              <a:t> or </a:t>
            </a:r>
            <a:r>
              <a:rPr lang="en-US" sz="7200" b="1" i="0" u="none" strike="noStrike" cap="none">
                <a:solidFill>
                  <a:schemeClr val="accent2"/>
                </a:solidFill>
                <a:latin typeface="Arial"/>
                <a:ea typeface="Arial"/>
                <a:cs typeface="Arial"/>
                <a:sym typeface="Arial"/>
              </a:rPr>
              <a:t>Known Locations</a:t>
            </a:r>
            <a:endParaRPr sz="1400" b="0" i="0" u="none" strike="noStrike" cap="none">
              <a:solidFill>
                <a:schemeClr val="accent2"/>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913"/>
        <p:cNvGrpSpPr/>
        <p:nvPr/>
      </p:nvGrpSpPr>
      <p:grpSpPr>
        <a:xfrm>
          <a:off x="0" y="0"/>
          <a:ext cx="0" cy="0"/>
          <a:chOff x="0" y="0"/>
          <a:chExt cx="0" cy="0"/>
        </a:xfrm>
      </p:grpSpPr>
      <p:grpSp>
        <p:nvGrpSpPr>
          <p:cNvPr id="914" name="Google Shape;914;p29"/>
          <p:cNvGrpSpPr/>
          <p:nvPr/>
        </p:nvGrpSpPr>
        <p:grpSpPr>
          <a:xfrm>
            <a:off x="5840249" y="-23870"/>
            <a:ext cx="12447751" cy="10287066"/>
            <a:chOff x="-71339" y="0"/>
            <a:chExt cx="1138709" cy="2709333"/>
          </a:xfrm>
        </p:grpSpPr>
        <p:sp>
          <p:nvSpPr>
            <p:cNvPr id="915" name="Google Shape;915;p29"/>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sp>
        <p:sp>
          <p:nvSpPr>
            <p:cNvPr id="916" name="Google Shape;916;p29"/>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17" name="Google Shape;917;p29"/>
          <p:cNvSpPr txBox="1"/>
          <p:nvPr/>
        </p:nvSpPr>
        <p:spPr>
          <a:xfrm>
            <a:off x="318888" y="3058906"/>
            <a:ext cx="5167512" cy="6155531"/>
          </a:xfrm>
          <a:prstGeom prst="rect">
            <a:avLst/>
          </a:prstGeom>
          <a:noFill/>
          <a:ln>
            <a:noFill/>
          </a:ln>
        </p:spPr>
        <p:txBody>
          <a:bodyPr spcFirstLastPara="1" wrap="square" lIns="0" tIns="0" rIns="0" bIns="0" anchor="t" anchorCtr="0">
            <a:spAutoFit/>
          </a:bodyPr>
          <a:lstStyle/>
          <a:p>
            <a:pPr marL="457200" marR="0" lvl="0" indent="-374650" algn="l" rtl="0">
              <a:lnSpc>
                <a:spcPct val="100000"/>
              </a:lnSpc>
              <a:spcBef>
                <a:spcPts val="0"/>
              </a:spcBef>
              <a:spcAft>
                <a:spcPts val="0"/>
              </a:spcAft>
              <a:buClr>
                <a:srgbClr val="FF0000"/>
              </a:buClr>
              <a:buSzPts val="2300"/>
              <a:buFont typeface="Calibri"/>
              <a:buChar char="●"/>
            </a:pPr>
            <a:r>
              <a:rPr lang="en-US" sz="3600" b="0" i="0" u="none" strike="noStrike" cap="none">
                <a:solidFill>
                  <a:schemeClr val="accent2"/>
                </a:solidFill>
                <a:latin typeface="Calibri"/>
                <a:ea typeface="Calibri"/>
                <a:cs typeface="Calibri"/>
                <a:sym typeface="Calibri"/>
              </a:rPr>
              <a:t>Volunteers assigned to specific locations in areas known to have unsheltered individuals.</a:t>
            </a:r>
            <a:endParaRPr/>
          </a:p>
          <a:p>
            <a:pPr marL="457200" marR="0" lvl="0" indent="-374650" algn="l" rtl="0">
              <a:lnSpc>
                <a:spcPct val="100000"/>
              </a:lnSpc>
              <a:spcBef>
                <a:spcPts val="0"/>
              </a:spcBef>
              <a:spcAft>
                <a:spcPts val="0"/>
              </a:spcAft>
              <a:buClr>
                <a:srgbClr val="FF0000"/>
              </a:buClr>
              <a:buSzPts val="2300"/>
              <a:buFont typeface="Calibri"/>
              <a:buChar char="●"/>
            </a:pPr>
            <a:r>
              <a:rPr lang="en-US" sz="3200" b="0" i="0" u="none" strike="noStrike" cap="none">
                <a:solidFill>
                  <a:schemeClr val="accent2"/>
                </a:solidFill>
                <a:latin typeface="Calibri"/>
                <a:ea typeface="Calibri"/>
                <a:cs typeface="Calibri"/>
                <a:sym typeface="Calibri"/>
              </a:rPr>
              <a:t>Coordinators must be </a:t>
            </a:r>
            <a:r>
              <a:rPr lang="en-US" sz="3200" b="0" i="1" u="none" strike="noStrike" cap="none">
                <a:solidFill>
                  <a:schemeClr val="accent2"/>
                </a:solidFill>
                <a:latin typeface="Calibri"/>
                <a:ea typeface="Calibri"/>
                <a:cs typeface="Calibri"/>
                <a:sym typeface="Calibri"/>
              </a:rPr>
              <a:t>aware of infringing on client’s privacy</a:t>
            </a:r>
            <a:r>
              <a:rPr lang="en-US" sz="3200" b="0" i="0" u="none" strike="noStrike" cap="none">
                <a:solidFill>
                  <a:schemeClr val="accent2"/>
                </a:solidFill>
                <a:latin typeface="Calibri"/>
                <a:ea typeface="Calibri"/>
                <a:cs typeface="Calibri"/>
                <a:sym typeface="Calibri"/>
              </a:rPr>
              <a:t>. When creating and passing out maps, inform volunteers that the location of individuals is </a:t>
            </a:r>
            <a:r>
              <a:rPr lang="en-US" sz="3200" b="0" i="1" u="none" strike="noStrike" cap="none">
                <a:solidFill>
                  <a:schemeClr val="accent2"/>
                </a:solidFill>
                <a:latin typeface="Calibri"/>
                <a:ea typeface="Calibri"/>
                <a:cs typeface="Calibri"/>
                <a:sym typeface="Calibri"/>
              </a:rPr>
              <a:t>confidential and not to be shared. </a:t>
            </a:r>
            <a:endParaRPr sz="3600" b="0" i="0" u="none" strike="noStrike" cap="none">
              <a:solidFill>
                <a:schemeClr val="accent2"/>
              </a:solidFill>
              <a:latin typeface="Calibri"/>
              <a:ea typeface="Calibri"/>
              <a:cs typeface="Calibri"/>
              <a:sym typeface="Calibri"/>
            </a:endParaRPr>
          </a:p>
        </p:txBody>
      </p:sp>
      <p:grpSp>
        <p:nvGrpSpPr>
          <p:cNvPr id="918" name="Google Shape;918;p29"/>
          <p:cNvGrpSpPr/>
          <p:nvPr/>
        </p:nvGrpSpPr>
        <p:grpSpPr>
          <a:xfrm flipH="1">
            <a:off x="-2252500" y="9307975"/>
            <a:ext cx="3320618" cy="3315886"/>
            <a:chOff x="17259300" y="9258300"/>
            <a:chExt cx="3320618" cy="3315886"/>
          </a:xfrm>
        </p:grpSpPr>
        <p:grpSp>
          <p:nvGrpSpPr>
            <p:cNvPr id="919" name="Google Shape;919;p29"/>
            <p:cNvGrpSpPr/>
            <p:nvPr/>
          </p:nvGrpSpPr>
          <p:grpSpPr>
            <a:xfrm>
              <a:off x="17494177" y="9488445"/>
              <a:ext cx="3085741" cy="3085741"/>
              <a:chOff x="0" y="0"/>
              <a:chExt cx="812700" cy="812700"/>
            </a:xfrm>
          </p:grpSpPr>
          <p:sp>
            <p:nvSpPr>
              <p:cNvPr id="920" name="Google Shape;920;p2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921" name="Google Shape;921;p2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22" name="Google Shape;922;p29"/>
            <p:cNvGrpSpPr/>
            <p:nvPr/>
          </p:nvGrpSpPr>
          <p:grpSpPr>
            <a:xfrm>
              <a:off x="17259300" y="9258300"/>
              <a:ext cx="1409059" cy="1409059"/>
              <a:chOff x="0" y="0"/>
              <a:chExt cx="812700" cy="812700"/>
            </a:xfrm>
          </p:grpSpPr>
          <p:sp>
            <p:nvSpPr>
              <p:cNvPr id="923" name="Google Shape;923;p2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924" name="Google Shape;924;p2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925" name="Google Shape;925;p29"/>
          <p:cNvGrpSpPr/>
          <p:nvPr/>
        </p:nvGrpSpPr>
        <p:grpSpPr>
          <a:xfrm>
            <a:off x="15060598" y="11"/>
            <a:ext cx="3227297" cy="3085741"/>
            <a:chOff x="0" y="0"/>
            <a:chExt cx="849982" cy="812700"/>
          </a:xfrm>
        </p:grpSpPr>
        <p:sp>
          <p:nvSpPr>
            <p:cNvPr id="926" name="Google Shape;926;p2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927" name="Google Shape;927;p2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28" name="Google Shape;928;p29"/>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
        <p:nvSpPr>
          <p:cNvPr id="929" name="Google Shape;929;p29"/>
          <p:cNvSpPr txBox="1"/>
          <p:nvPr/>
        </p:nvSpPr>
        <p:spPr>
          <a:xfrm>
            <a:off x="432949" y="193925"/>
            <a:ext cx="5407200" cy="265919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800" b="0" i="0" u="none" strike="noStrike" cap="none">
                <a:solidFill>
                  <a:schemeClr val="accent2"/>
                </a:solidFill>
                <a:latin typeface="Arial"/>
                <a:ea typeface="Arial"/>
                <a:cs typeface="Arial"/>
                <a:sym typeface="Arial"/>
              </a:rPr>
              <a:t>Where to Go: </a:t>
            </a:r>
            <a:r>
              <a:rPr lang="en-US" sz="4800" b="1" i="0" u="none" strike="noStrike" cap="none">
                <a:solidFill>
                  <a:schemeClr val="accent2"/>
                </a:solidFill>
                <a:latin typeface="Arial"/>
                <a:ea typeface="Arial"/>
                <a:cs typeface="Arial"/>
                <a:sym typeface="Arial"/>
              </a:rPr>
              <a:t>Hotspot</a:t>
            </a:r>
            <a:r>
              <a:rPr lang="en-US" sz="4800" b="0" i="0" u="none" strike="noStrike" cap="none">
                <a:solidFill>
                  <a:schemeClr val="accent2"/>
                </a:solidFill>
                <a:latin typeface="Arial"/>
                <a:ea typeface="Arial"/>
                <a:cs typeface="Arial"/>
                <a:sym typeface="Arial"/>
              </a:rPr>
              <a:t> or </a:t>
            </a:r>
            <a:r>
              <a:rPr lang="en-US" sz="4800" b="1" i="0" u="none" strike="noStrike" cap="none">
                <a:solidFill>
                  <a:schemeClr val="accent2"/>
                </a:solidFill>
                <a:latin typeface="Arial"/>
                <a:ea typeface="Arial"/>
                <a:cs typeface="Arial"/>
                <a:sym typeface="Arial"/>
              </a:rPr>
              <a:t>Known Locations</a:t>
            </a:r>
            <a:endParaRPr sz="1000" b="0" i="0" u="none" strike="noStrike" cap="none">
              <a:solidFill>
                <a:schemeClr val="accent2"/>
              </a:solidFill>
              <a:latin typeface="Arial"/>
              <a:ea typeface="Arial"/>
              <a:cs typeface="Arial"/>
              <a:sym typeface="Arial"/>
            </a:endParaRPr>
          </a:p>
        </p:txBody>
      </p:sp>
      <p:pic>
        <p:nvPicPr>
          <p:cNvPr id="930" name="Google Shape;930;p29" descr="This is a sample map meant to show how CoCs could show volunteers where to go if they are using a hotspot or known locations methodology. It shows a series of streets in Washington, DC with six pinpoints on it meant to locate exact places where volunteers should visit during their PIT count survey period.&#10;"/>
          <p:cNvPicPr preferRelativeResize="0"/>
          <p:nvPr/>
        </p:nvPicPr>
        <p:blipFill rotWithShape="1">
          <a:blip r:embed="rId3">
            <a:alphaModFix/>
          </a:blip>
          <a:srcRect l="27691" t="12853" r="33385"/>
          <a:stretch/>
        </p:blipFill>
        <p:spPr>
          <a:xfrm>
            <a:off x="7213696" y="1195820"/>
            <a:ext cx="9318229" cy="87814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934"/>
        <p:cNvGrpSpPr/>
        <p:nvPr/>
      </p:nvGrpSpPr>
      <p:grpSpPr>
        <a:xfrm>
          <a:off x="0" y="0"/>
          <a:ext cx="0" cy="0"/>
          <a:chOff x="0" y="0"/>
          <a:chExt cx="0" cy="0"/>
        </a:xfrm>
      </p:grpSpPr>
      <p:sp>
        <p:nvSpPr>
          <p:cNvPr id="935" name="Google Shape;935;p30"/>
          <p:cNvSpPr txBox="1"/>
          <p:nvPr/>
        </p:nvSpPr>
        <p:spPr>
          <a:xfrm>
            <a:off x="464546" y="130745"/>
            <a:ext cx="12137005" cy="177279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800" b="1" i="0" u="none" strike="noStrike" cap="none">
                <a:solidFill>
                  <a:schemeClr val="accent2"/>
                </a:solidFill>
                <a:latin typeface="Arial"/>
                <a:ea typeface="Arial"/>
                <a:cs typeface="Arial"/>
                <a:sym typeface="Arial"/>
              </a:rPr>
              <a:t>Where to Go: Complete Coverage </a:t>
            </a:r>
            <a:r>
              <a:rPr lang="en-US" sz="4800" b="0" i="0" u="none" strike="noStrike" cap="none">
                <a:solidFill>
                  <a:schemeClr val="accent2"/>
                </a:solidFill>
                <a:latin typeface="Arial"/>
                <a:ea typeface="Arial"/>
                <a:cs typeface="Arial"/>
                <a:sym typeface="Arial"/>
              </a:rPr>
              <a:t>or </a:t>
            </a:r>
            <a:r>
              <a:rPr lang="en-US" sz="4800" b="1" i="0" u="none" strike="noStrike" cap="none">
                <a:solidFill>
                  <a:schemeClr val="accent2"/>
                </a:solidFill>
                <a:latin typeface="Arial"/>
                <a:ea typeface="Arial"/>
                <a:cs typeface="Arial"/>
                <a:sym typeface="Arial"/>
              </a:rPr>
              <a:t>Full Census of Random Sample Areas</a:t>
            </a:r>
            <a:r>
              <a:rPr lang="en-US" sz="4800" b="0" i="0" u="none" strike="noStrike" cap="none">
                <a:solidFill>
                  <a:schemeClr val="accent2"/>
                </a:solidFill>
                <a:latin typeface="Arial"/>
                <a:ea typeface="Arial"/>
                <a:cs typeface="Arial"/>
                <a:sym typeface="Arial"/>
              </a:rPr>
              <a:t> </a:t>
            </a:r>
            <a:endParaRPr sz="1000" b="0" i="0" u="none" strike="noStrike" cap="none">
              <a:solidFill>
                <a:schemeClr val="accent2"/>
              </a:solidFill>
              <a:latin typeface="Arial"/>
              <a:ea typeface="Arial"/>
              <a:cs typeface="Arial"/>
              <a:sym typeface="Arial"/>
            </a:endParaRPr>
          </a:p>
        </p:txBody>
      </p:sp>
      <p:sp>
        <p:nvSpPr>
          <p:cNvPr id="936" name="Google Shape;936;p30"/>
          <p:cNvSpPr txBox="1"/>
          <p:nvPr/>
        </p:nvSpPr>
        <p:spPr>
          <a:xfrm>
            <a:off x="643379" y="2075318"/>
            <a:ext cx="17001242" cy="8048357"/>
          </a:xfrm>
          <a:prstGeom prst="rect">
            <a:avLst/>
          </a:prstGeom>
          <a:noFill/>
          <a:ln>
            <a:noFill/>
          </a:ln>
        </p:spPr>
        <p:txBody>
          <a:bodyPr spcFirstLastPara="1" wrap="square" lIns="0" tIns="0" rIns="0" bIns="0" anchor="t" anchorCtr="0">
            <a:spAutoFit/>
          </a:bodyPr>
          <a:lstStyle/>
          <a:p>
            <a:pPr marL="457200" marR="0" lvl="0" indent="-374650" algn="l" rtl="0">
              <a:lnSpc>
                <a:spcPct val="100000"/>
              </a:lnSpc>
              <a:spcBef>
                <a:spcPts val="0"/>
              </a:spcBef>
              <a:spcAft>
                <a:spcPts val="0"/>
              </a:spcAft>
              <a:buClr>
                <a:schemeClr val="dk1"/>
              </a:buClr>
              <a:buSzPts val="2300"/>
              <a:buFont typeface="Calibri"/>
              <a:buChar char="●"/>
            </a:pPr>
            <a:r>
              <a:rPr lang="en-US" sz="3500" b="1" i="0" u="none" strike="noStrike" cap="none" dirty="0">
                <a:solidFill>
                  <a:schemeClr val="accent2"/>
                </a:solidFill>
                <a:latin typeface="Calibri"/>
                <a:ea typeface="Calibri"/>
                <a:cs typeface="Calibri"/>
                <a:sym typeface="Calibri"/>
              </a:rPr>
              <a:t>Complete coverage or full census of random sample areas</a:t>
            </a:r>
            <a:r>
              <a:rPr lang="en-US" sz="3500" b="0" i="0" u="none" strike="noStrike" cap="none" dirty="0">
                <a:solidFill>
                  <a:schemeClr val="accent2"/>
                </a:solidFill>
                <a:latin typeface="Calibri"/>
                <a:ea typeface="Calibri"/>
                <a:cs typeface="Calibri"/>
                <a:sym typeface="Calibri"/>
              </a:rPr>
              <a:t>:  where volunteers will walk or drive on all streets within a given area. The full geographic area is shown here with blue lines. </a:t>
            </a:r>
            <a:endParaRPr dirty="0"/>
          </a:p>
          <a:p>
            <a:pPr marL="457200" marR="0" lvl="0" indent="-374650" algn="l" rtl="0">
              <a:lnSpc>
                <a:spcPct val="100000"/>
              </a:lnSpc>
              <a:spcBef>
                <a:spcPts val="0"/>
              </a:spcBef>
              <a:spcAft>
                <a:spcPts val="0"/>
              </a:spcAft>
              <a:buClr>
                <a:schemeClr val="dk1"/>
              </a:buClr>
              <a:buSzPts val="2300"/>
              <a:buFont typeface="Calibri"/>
              <a:buChar char="●"/>
            </a:pPr>
            <a:r>
              <a:rPr lang="en-US" sz="3500" b="0" i="0" u="none" strike="noStrike" cap="none" dirty="0">
                <a:solidFill>
                  <a:schemeClr val="accent2"/>
                </a:solidFill>
                <a:latin typeface="Calibri"/>
                <a:ea typeface="Calibri"/>
                <a:cs typeface="Calibri"/>
                <a:sym typeface="Calibri"/>
              </a:rPr>
              <a:t>You will be provided:</a:t>
            </a:r>
            <a:endParaRPr dirty="0"/>
          </a:p>
          <a:p>
            <a:pPr marL="914400" marR="0" lvl="1" indent="-374650" algn="l" rtl="0">
              <a:lnSpc>
                <a:spcPct val="100000"/>
              </a:lnSpc>
              <a:spcBef>
                <a:spcPts val="0"/>
              </a:spcBef>
              <a:spcAft>
                <a:spcPts val="0"/>
              </a:spcAft>
              <a:buClr>
                <a:schemeClr val="dk1"/>
              </a:buClr>
              <a:buSzPts val="2300"/>
              <a:buFont typeface="Calibri"/>
              <a:buChar char="○"/>
            </a:pPr>
            <a:r>
              <a:rPr lang="en-US" sz="3500" b="0" i="0" u="none" strike="noStrike" cap="none" dirty="0">
                <a:solidFill>
                  <a:schemeClr val="accent2"/>
                </a:solidFill>
                <a:latin typeface="Calibri"/>
                <a:ea typeface="Calibri"/>
                <a:cs typeface="Calibri"/>
                <a:sym typeface="Calibri"/>
              </a:rPr>
              <a:t>Detailed maps AND instructions for which side of the street they will be responsible for.</a:t>
            </a:r>
            <a:endParaRPr dirty="0"/>
          </a:p>
          <a:p>
            <a:pPr marL="914400" marR="0" lvl="1" indent="-374650" algn="l" rtl="0">
              <a:lnSpc>
                <a:spcPct val="100000"/>
              </a:lnSpc>
              <a:spcBef>
                <a:spcPts val="0"/>
              </a:spcBef>
              <a:spcAft>
                <a:spcPts val="0"/>
              </a:spcAft>
              <a:buClr>
                <a:schemeClr val="dk1"/>
              </a:buClr>
              <a:buSzPts val="2300"/>
              <a:buFont typeface="Calibri"/>
              <a:buChar char="○"/>
            </a:pPr>
            <a:r>
              <a:rPr lang="en-US" sz="3500" b="0" i="0" u="none" strike="noStrike" cap="none" dirty="0">
                <a:solidFill>
                  <a:schemeClr val="accent2"/>
                </a:solidFill>
                <a:latin typeface="Calibri"/>
                <a:ea typeface="Calibri"/>
                <a:cs typeface="Calibri"/>
                <a:sym typeface="Calibri"/>
              </a:rPr>
              <a:t>Reminder not to count people outside of their assigned area, as other volunteers will cover those.</a:t>
            </a:r>
            <a:endParaRPr dirty="0"/>
          </a:p>
          <a:p>
            <a:pPr marL="914400" marR="0" lvl="1" indent="-374650" algn="l" rtl="0">
              <a:lnSpc>
                <a:spcPct val="100000"/>
              </a:lnSpc>
              <a:spcBef>
                <a:spcPts val="0"/>
              </a:spcBef>
              <a:spcAft>
                <a:spcPts val="0"/>
              </a:spcAft>
              <a:buClr>
                <a:schemeClr val="dk1"/>
              </a:buClr>
              <a:buSzPts val="2300"/>
              <a:buFont typeface="Calibri"/>
              <a:buChar char="○"/>
            </a:pPr>
            <a:r>
              <a:rPr lang="en-US" sz="3500" b="0" i="0" u="none" strike="noStrike" cap="none" dirty="0">
                <a:solidFill>
                  <a:schemeClr val="accent2"/>
                </a:solidFill>
                <a:latin typeface="Calibri"/>
                <a:ea typeface="Calibri"/>
                <a:cs typeface="Calibri"/>
                <a:sym typeface="Calibri"/>
              </a:rPr>
              <a:t>Instructions to cover whole area (i.e., all streets) either on foot or by car.</a:t>
            </a:r>
            <a:endParaRPr dirty="0"/>
          </a:p>
          <a:p>
            <a:pPr marL="914400" marR="0" lvl="1" indent="-374650" algn="l" rtl="0">
              <a:lnSpc>
                <a:spcPct val="100000"/>
              </a:lnSpc>
              <a:spcBef>
                <a:spcPts val="0"/>
              </a:spcBef>
              <a:spcAft>
                <a:spcPts val="0"/>
              </a:spcAft>
              <a:buClr>
                <a:srgbClr val="FF0000"/>
              </a:buClr>
              <a:buSzPts val="2300"/>
              <a:buFont typeface="Calibri"/>
              <a:buChar char="○"/>
            </a:pPr>
            <a:r>
              <a:rPr lang="en-US" sz="3500" b="0" i="0" u="none" strike="noStrike" cap="none" dirty="0">
                <a:solidFill>
                  <a:schemeClr val="accent2"/>
                </a:solidFill>
                <a:latin typeface="Calibri"/>
                <a:ea typeface="Calibri"/>
                <a:cs typeface="Calibri"/>
                <a:sym typeface="Calibri"/>
              </a:rPr>
              <a:t>Instructions on what information you expect to hear back from them on where they went</a:t>
            </a:r>
            <a:endParaRPr dirty="0"/>
          </a:p>
          <a:p>
            <a:pPr marL="1371600" marR="0" lvl="2" indent="-374650" algn="l" rtl="0">
              <a:lnSpc>
                <a:spcPct val="100000"/>
              </a:lnSpc>
              <a:spcBef>
                <a:spcPts val="0"/>
              </a:spcBef>
              <a:spcAft>
                <a:spcPts val="0"/>
              </a:spcAft>
              <a:buClr>
                <a:srgbClr val="FF0000"/>
              </a:buClr>
              <a:buSzPts val="2300"/>
              <a:buFont typeface="Calibri"/>
              <a:buChar char="■"/>
            </a:pPr>
            <a:r>
              <a:rPr lang="en-US" sz="3500" b="0" i="0" u="none" strike="noStrike" cap="none" dirty="0">
                <a:solidFill>
                  <a:schemeClr val="accent2"/>
                </a:solidFill>
                <a:latin typeface="Calibri"/>
                <a:ea typeface="Calibri"/>
                <a:cs typeface="Calibri"/>
                <a:sym typeface="Calibri"/>
              </a:rPr>
              <a:t> Do you want them to highlight on a paper map the exact route they took?</a:t>
            </a:r>
            <a:endParaRPr dirty="0"/>
          </a:p>
          <a:p>
            <a:pPr marL="1371600" marR="0" lvl="2" indent="-374650" algn="l" rtl="0">
              <a:lnSpc>
                <a:spcPct val="100000"/>
              </a:lnSpc>
              <a:spcBef>
                <a:spcPts val="0"/>
              </a:spcBef>
              <a:spcAft>
                <a:spcPts val="0"/>
              </a:spcAft>
              <a:buClr>
                <a:srgbClr val="FF0000"/>
              </a:buClr>
              <a:buSzPts val="2300"/>
              <a:buFont typeface="Calibri"/>
              <a:buChar char="■"/>
            </a:pPr>
            <a:r>
              <a:rPr lang="en-US" sz="3500" b="0" i="0" u="none" strike="noStrike" cap="none" dirty="0">
                <a:solidFill>
                  <a:schemeClr val="accent2"/>
                </a:solidFill>
                <a:latin typeface="Calibri"/>
                <a:ea typeface="Calibri"/>
                <a:cs typeface="Calibri"/>
                <a:sym typeface="Calibri"/>
              </a:rPr>
              <a:t> Do you want to know if they didn’t make it to any particular location they were supposed to reach? </a:t>
            </a:r>
            <a:endParaRPr dirty="0"/>
          </a:p>
          <a:p>
            <a:pPr marL="1371600" marR="0" lvl="2" indent="-374650" algn="l" rtl="0">
              <a:lnSpc>
                <a:spcPct val="100000"/>
              </a:lnSpc>
              <a:spcBef>
                <a:spcPts val="0"/>
              </a:spcBef>
              <a:spcAft>
                <a:spcPts val="0"/>
              </a:spcAft>
              <a:buClr>
                <a:srgbClr val="FF0000"/>
              </a:buClr>
              <a:buSzPts val="2300"/>
              <a:buFont typeface="Calibri"/>
              <a:buChar char="■"/>
            </a:pPr>
            <a:r>
              <a:rPr lang="en-US" sz="3500" b="0" i="0" u="none" strike="noStrike" cap="none" dirty="0">
                <a:solidFill>
                  <a:schemeClr val="accent2"/>
                </a:solidFill>
                <a:latin typeface="Calibri"/>
                <a:ea typeface="Calibri"/>
                <a:cs typeface="Calibri"/>
                <a:sym typeface="Calibri"/>
              </a:rPr>
              <a:t>Do you want to know if they stopped any extra places?</a:t>
            </a:r>
            <a:endParaRPr dirty="0"/>
          </a:p>
          <a:p>
            <a:pPr marL="0" marR="0" lvl="0" indent="0" algn="l" rtl="0">
              <a:lnSpc>
                <a:spcPct val="100000"/>
              </a:lnSpc>
              <a:spcBef>
                <a:spcPts val="0"/>
              </a:spcBef>
              <a:spcAft>
                <a:spcPts val="0"/>
              </a:spcAft>
              <a:buNone/>
            </a:pPr>
            <a:endParaRPr sz="2100" b="0" i="0" u="none" strike="noStrike" cap="none" dirty="0">
              <a:solidFill>
                <a:schemeClr val="dk1"/>
              </a:solidFill>
              <a:latin typeface="Calibri"/>
              <a:ea typeface="Calibri"/>
              <a:cs typeface="Calibri"/>
              <a:sym typeface="Calibri"/>
            </a:endParaRPr>
          </a:p>
          <a:p>
            <a:pPr marL="171450" marR="0" lvl="0" indent="-95250" algn="l" rtl="0">
              <a:lnSpc>
                <a:spcPct val="100000"/>
              </a:lnSpc>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grpSp>
        <p:nvGrpSpPr>
          <p:cNvPr id="937" name="Google Shape;937;p30"/>
          <p:cNvGrpSpPr/>
          <p:nvPr/>
        </p:nvGrpSpPr>
        <p:grpSpPr>
          <a:xfrm>
            <a:off x="15060598" y="11"/>
            <a:ext cx="3227297" cy="3085741"/>
            <a:chOff x="0" y="0"/>
            <a:chExt cx="849982" cy="812700"/>
          </a:xfrm>
        </p:grpSpPr>
        <p:sp>
          <p:nvSpPr>
            <p:cNvPr id="938" name="Google Shape;938;p3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939" name="Google Shape;939;p3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40" name="Google Shape;940;p30"/>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944"/>
        <p:cNvGrpSpPr/>
        <p:nvPr/>
      </p:nvGrpSpPr>
      <p:grpSpPr>
        <a:xfrm>
          <a:off x="0" y="0"/>
          <a:ext cx="0" cy="0"/>
          <a:chOff x="0" y="0"/>
          <a:chExt cx="0" cy="0"/>
        </a:xfrm>
      </p:grpSpPr>
      <p:grpSp>
        <p:nvGrpSpPr>
          <p:cNvPr id="945" name="Google Shape;945;p31"/>
          <p:cNvGrpSpPr/>
          <p:nvPr/>
        </p:nvGrpSpPr>
        <p:grpSpPr>
          <a:xfrm>
            <a:off x="8940619" y="-23870"/>
            <a:ext cx="9347381" cy="10287066"/>
            <a:chOff x="-71339" y="0"/>
            <a:chExt cx="1138709" cy="2709333"/>
          </a:xfrm>
        </p:grpSpPr>
        <p:sp>
          <p:nvSpPr>
            <p:cNvPr id="946" name="Google Shape;946;p31"/>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sp>
        <p:sp>
          <p:nvSpPr>
            <p:cNvPr id="947" name="Google Shape;947;p31"/>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48" name="Google Shape;948;p31"/>
          <p:cNvSpPr txBox="1"/>
          <p:nvPr/>
        </p:nvSpPr>
        <p:spPr>
          <a:xfrm>
            <a:off x="77271" y="1949627"/>
            <a:ext cx="8570546" cy="8617744"/>
          </a:xfrm>
          <a:prstGeom prst="rect">
            <a:avLst/>
          </a:prstGeom>
          <a:noFill/>
          <a:ln>
            <a:noFill/>
          </a:ln>
        </p:spPr>
        <p:txBody>
          <a:bodyPr spcFirstLastPara="1" wrap="square" lIns="0" tIns="0" rIns="0" bIns="0" anchor="t" anchorCtr="0">
            <a:spAutoFit/>
          </a:bodyPr>
          <a:lstStyle/>
          <a:p>
            <a:pPr marL="457200" marR="0" lvl="0" indent="-349250" algn="l" rtl="0">
              <a:lnSpc>
                <a:spcPct val="100000"/>
              </a:lnSpc>
              <a:spcBef>
                <a:spcPts val="0"/>
              </a:spcBef>
              <a:spcAft>
                <a:spcPts val="0"/>
              </a:spcAft>
              <a:buClr>
                <a:schemeClr val="dk1"/>
              </a:buClr>
              <a:buSzPts val="1900"/>
              <a:buFont typeface="Calibri"/>
              <a:buChar char="●"/>
            </a:pPr>
            <a:r>
              <a:rPr lang="en-US" sz="2800" b="0" i="0" u="none" strike="noStrike" cap="none">
                <a:solidFill>
                  <a:schemeClr val="accent2"/>
                </a:solidFill>
                <a:latin typeface="Calibri"/>
                <a:ea typeface="Calibri"/>
                <a:cs typeface="Calibri"/>
                <a:sym typeface="Calibri"/>
              </a:rPr>
              <a:t>This map of a neighborhood in Washington, D.C. is meant to serve as an example. </a:t>
            </a:r>
            <a:endParaRPr/>
          </a:p>
          <a:p>
            <a:pPr marL="457200" marR="0" lvl="0" indent="-349250" algn="l" rtl="0">
              <a:lnSpc>
                <a:spcPct val="100000"/>
              </a:lnSpc>
              <a:spcBef>
                <a:spcPts val="0"/>
              </a:spcBef>
              <a:spcAft>
                <a:spcPts val="0"/>
              </a:spcAft>
              <a:buClr>
                <a:srgbClr val="FF0000"/>
              </a:buClr>
              <a:buSzPts val="1900"/>
              <a:buFont typeface="Calibri"/>
              <a:buChar char="●"/>
            </a:pPr>
            <a:r>
              <a:rPr lang="en-US" sz="2800" b="0" i="0" u="none" strike="noStrike" cap="none">
                <a:solidFill>
                  <a:schemeClr val="accent2"/>
                </a:solidFill>
                <a:latin typeface="Calibri"/>
                <a:ea typeface="Calibri"/>
                <a:cs typeface="Calibri"/>
                <a:sym typeface="Calibri"/>
              </a:rPr>
              <a:t>When showing volunteers maps of the geographic areas you want them to cover, include:</a:t>
            </a:r>
            <a:endParaRPr/>
          </a:p>
          <a:p>
            <a:pPr marL="914400" marR="0" lvl="1" indent="-349250" algn="l" rtl="0">
              <a:lnSpc>
                <a:spcPct val="100000"/>
              </a:lnSpc>
              <a:spcBef>
                <a:spcPts val="0"/>
              </a:spcBef>
              <a:spcAft>
                <a:spcPts val="0"/>
              </a:spcAft>
              <a:buClr>
                <a:srgbClr val="FF0000"/>
              </a:buClr>
              <a:buSzPts val="1900"/>
              <a:buFont typeface="Calibri"/>
              <a:buChar char="○"/>
            </a:pPr>
            <a:r>
              <a:rPr lang="en-US" sz="2800" b="0" i="0" u="none" strike="noStrike" cap="none">
                <a:solidFill>
                  <a:schemeClr val="accent2"/>
                </a:solidFill>
                <a:latin typeface="Calibri"/>
                <a:ea typeface="Calibri"/>
                <a:cs typeface="Calibri"/>
                <a:sym typeface="Calibri"/>
              </a:rPr>
              <a:t> any areas you want volunteers to avoid (are there safety concerns?), </a:t>
            </a:r>
            <a:endParaRPr/>
          </a:p>
          <a:p>
            <a:pPr marL="914400" marR="0" lvl="1" indent="-349250" algn="l" rtl="0">
              <a:lnSpc>
                <a:spcPct val="100000"/>
              </a:lnSpc>
              <a:spcBef>
                <a:spcPts val="0"/>
              </a:spcBef>
              <a:spcAft>
                <a:spcPts val="0"/>
              </a:spcAft>
              <a:buClr>
                <a:srgbClr val="FF0000"/>
              </a:buClr>
              <a:buSzPts val="1900"/>
              <a:buFont typeface="Calibri"/>
              <a:buChar char="○"/>
            </a:pPr>
            <a:r>
              <a:rPr lang="en-US" sz="2800" b="0" i="0" u="none" strike="noStrike" cap="none">
                <a:solidFill>
                  <a:schemeClr val="accent2"/>
                </a:solidFill>
                <a:latin typeface="Calibri"/>
                <a:ea typeface="Calibri"/>
                <a:cs typeface="Calibri"/>
                <a:sym typeface="Calibri"/>
              </a:rPr>
              <a:t>any known locations you definitely want them to visit (i.e., hotspots), </a:t>
            </a:r>
            <a:endParaRPr/>
          </a:p>
          <a:p>
            <a:pPr marL="914400" marR="0" lvl="1" indent="-349250" algn="l" rtl="0">
              <a:lnSpc>
                <a:spcPct val="100000"/>
              </a:lnSpc>
              <a:spcBef>
                <a:spcPts val="0"/>
              </a:spcBef>
              <a:spcAft>
                <a:spcPts val="0"/>
              </a:spcAft>
              <a:buClr>
                <a:srgbClr val="FF0000"/>
              </a:buClr>
              <a:buSzPts val="1900"/>
              <a:buFont typeface="Calibri"/>
              <a:buChar char="○"/>
            </a:pPr>
            <a:r>
              <a:rPr lang="en-US" sz="2800" b="0" i="0" u="none" strike="noStrike" cap="none">
                <a:solidFill>
                  <a:schemeClr val="accent2"/>
                </a:solidFill>
                <a:latin typeface="Calibri"/>
                <a:ea typeface="Calibri"/>
                <a:cs typeface="Calibri"/>
                <a:sym typeface="Calibri"/>
              </a:rPr>
              <a:t> any specific walking or driving routes you want them to take.</a:t>
            </a:r>
            <a:endParaRPr/>
          </a:p>
          <a:p>
            <a:pPr marL="914400" marR="0" lvl="1" indent="-349250" algn="l" rtl="0">
              <a:lnSpc>
                <a:spcPct val="100000"/>
              </a:lnSpc>
              <a:spcBef>
                <a:spcPts val="0"/>
              </a:spcBef>
              <a:spcAft>
                <a:spcPts val="0"/>
              </a:spcAft>
              <a:buClr>
                <a:srgbClr val="FF0000"/>
              </a:buClr>
              <a:buSzPts val="1900"/>
              <a:buFont typeface="Calibri"/>
              <a:buChar char="○"/>
            </a:pPr>
            <a:r>
              <a:rPr lang="en-US" sz="2800" b="0" i="0" u="none" strike="noStrike" cap="none">
                <a:solidFill>
                  <a:schemeClr val="accent2"/>
                </a:solidFill>
                <a:latin typeface="Calibri"/>
                <a:ea typeface="Calibri"/>
                <a:cs typeface="Calibri"/>
                <a:sym typeface="Calibri"/>
              </a:rPr>
              <a:t>instructions for which side of the street volunteers will be responsible for. (e.g., on this map,  are they responsible for one side and another volunteer team will cover the other? Or are they responsible for both sides of their blue-lined streets?)</a:t>
            </a:r>
            <a:endParaRPr/>
          </a:p>
          <a:p>
            <a:pPr marL="914400" marR="0" lvl="1" indent="-361950" algn="l" rtl="0">
              <a:lnSpc>
                <a:spcPct val="100000"/>
              </a:lnSpc>
              <a:spcBef>
                <a:spcPts val="0"/>
              </a:spcBef>
              <a:spcAft>
                <a:spcPts val="0"/>
              </a:spcAft>
              <a:buClr>
                <a:srgbClr val="FF0000"/>
              </a:buClr>
              <a:buSzPts val="2100"/>
              <a:buFont typeface="Calibri"/>
              <a:buChar char="○"/>
            </a:pPr>
            <a:r>
              <a:rPr lang="en-US" sz="2800" b="0" i="0" u="none" strike="noStrike" cap="none">
                <a:solidFill>
                  <a:schemeClr val="accent2"/>
                </a:solidFill>
                <a:latin typeface="Calibri"/>
                <a:ea typeface="Calibri"/>
                <a:cs typeface="Calibri"/>
                <a:sym typeface="Calibri"/>
              </a:rPr>
              <a:t>Coordinators must be </a:t>
            </a:r>
            <a:r>
              <a:rPr lang="en-US" sz="2800" b="0" i="1" u="none" strike="noStrike" cap="none">
                <a:solidFill>
                  <a:schemeClr val="accent2"/>
                </a:solidFill>
                <a:latin typeface="Calibri"/>
                <a:ea typeface="Calibri"/>
                <a:cs typeface="Calibri"/>
                <a:sym typeface="Calibri"/>
              </a:rPr>
              <a:t>aware of infringing on client’s privacy</a:t>
            </a:r>
            <a:r>
              <a:rPr lang="en-US" sz="2800" b="0" i="0" u="none" strike="noStrike" cap="none">
                <a:solidFill>
                  <a:schemeClr val="accent2"/>
                </a:solidFill>
                <a:latin typeface="Calibri"/>
                <a:ea typeface="Calibri"/>
                <a:cs typeface="Calibri"/>
                <a:sym typeface="Calibri"/>
              </a:rPr>
              <a:t>. When creating and passing out maps, inform volunteers that the location of individuals is </a:t>
            </a:r>
            <a:r>
              <a:rPr lang="en-US" sz="2800" b="0" i="1" u="none" strike="noStrike" cap="none">
                <a:solidFill>
                  <a:schemeClr val="accent2"/>
                </a:solidFill>
                <a:latin typeface="Calibri"/>
                <a:ea typeface="Calibri"/>
                <a:cs typeface="Calibri"/>
                <a:sym typeface="Calibri"/>
              </a:rPr>
              <a:t>confidential and not to be shared. </a:t>
            </a:r>
            <a:endParaRPr sz="2800" b="0" i="0" u="none" strike="noStrike" cap="none">
              <a:solidFill>
                <a:schemeClr val="accent2"/>
              </a:solidFill>
              <a:latin typeface="Arial"/>
              <a:ea typeface="Arial"/>
              <a:cs typeface="Arial"/>
              <a:sym typeface="Arial"/>
            </a:endParaRPr>
          </a:p>
          <a:p>
            <a:pPr marL="914400" marR="0" lvl="0" indent="0" algn="l" rtl="0">
              <a:lnSpc>
                <a:spcPct val="100000"/>
              </a:lnSpc>
              <a:spcBef>
                <a:spcPts val="0"/>
              </a:spcBef>
              <a:spcAft>
                <a:spcPts val="0"/>
              </a:spcAft>
              <a:buNone/>
            </a:pPr>
            <a:r>
              <a:rPr lang="en-US" sz="2700" b="0" i="0" u="none" strike="noStrike" cap="none">
                <a:solidFill>
                  <a:schemeClr val="accent2"/>
                </a:solidFill>
                <a:latin typeface="Calibri"/>
                <a:ea typeface="Calibri"/>
                <a:cs typeface="Calibri"/>
                <a:sym typeface="Calibri"/>
              </a:rPr>
              <a:t> </a:t>
            </a:r>
            <a:endParaRPr sz="2700" b="0" i="0" u="none" strike="noStrike" cap="none">
              <a:solidFill>
                <a:schemeClr val="accent2"/>
              </a:solidFill>
              <a:latin typeface="Arial"/>
              <a:ea typeface="Arial"/>
              <a:cs typeface="Arial"/>
              <a:sym typeface="Arial"/>
            </a:endParaRPr>
          </a:p>
        </p:txBody>
      </p:sp>
      <p:grpSp>
        <p:nvGrpSpPr>
          <p:cNvPr id="949" name="Google Shape;949;p31"/>
          <p:cNvGrpSpPr/>
          <p:nvPr/>
        </p:nvGrpSpPr>
        <p:grpSpPr>
          <a:xfrm flipH="1">
            <a:off x="-2592741" y="9329240"/>
            <a:ext cx="3320618" cy="3315886"/>
            <a:chOff x="17259300" y="9258300"/>
            <a:chExt cx="3320618" cy="3315886"/>
          </a:xfrm>
        </p:grpSpPr>
        <p:grpSp>
          <p:nvGrpSpPr>
            <p:cNvPr id="950" name="Google Shape;950;p31"/>
            <p:cNvGrpSpPr/>
            <p:nvPr/>
          </p:nvGrpSpPr>
          <p:grpSpPr>
            <a:xfrm>
              <a:off x="17494177" y="9488445"/>
              <a:ext cx="3085741" cy="3085741"/>
              <a:chOff x="0" y="0"/>
              <a:chExt cx="812700" cy="812700"/>
            </a:xfrm>
          </p:grpSpPr>
          <p:sp>
            <p:nvSpPr>
              <p:cNvPr id="951" name="Google Shape;951;p3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952" name="Google Shape;952;p3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53" name="Google Shape;953;p31"/>
            <p:cNvGrpSpPr/>
            <p:nvPr/>
          </p:nvGrpSpPr>
          <p:grpSpPr>
            <a:xfrm>
              <a:off x="17259300" y="9258300"/>
              <a:ext cx="1409059" cy="1409059"/>
              <a:chOff x="0" y="0"/>
              <a:chExt cx="812700" cy="812700"/>
            </a:xfrm>
          </p:grpSpPr>
          <p:sp>
            <p:nvSpPr>
              <p:cNvPr id="954" name="Google Shape;954;p3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955" name="Google Shape;955;p3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956" name="Google Shape;956;p31"/>
          <p:cNvGrpSpPr/>
          <p:nvPr/>
        </p:nvGrpSpPr>
        <p:grpSpPr>
          <a:xfrm>
            <a:off x="15060598" y="11"/>
            <a:ext cx="3227297" cy="3085741"/>
            <a:chOff x="0" y="0"/>
            <a:chExt cx="849982" cy="812700"/>
          </a:xfrm>
        </p:grpSpPr>
        <p:sp>
          <p:nvSpPr>
            <p:cNvPr id="957" name="Google Shape;957;p3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958" name="Google Shape;958;p3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59" name="Google Shape;959;p31"/>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
        <p:nvSpPr>
          <p:cNvPr id="960" name="Google Shape;960;p31"/>
          <p:cNvSpPr txBox="1"/>
          <p:nvPr/>
        </p:nvSpPr>
        <p:spPr>
          <a:xfrm>
            <a:off x="140250" y="96031"/>
            <a:ext cx="8893679" cy="162506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400" b="0" i="0" u="none" strike="noStrike" cap="none">
                <a:solidFill>
                  <a:schemeClr val="accent2"/>
                </a:solidFill>
                <a:latin typeface="Arial"/>
                <a:ea typeface="Arial"/>
                <a:cs typeface="Arial"/>
                <a:sym typeface="Arial"/>
              </a:rPr>
              <a:t>Sample Map: </a:t>
            </a:r>
            <a:r>
              <a:rPr lang="en-US" sz="4400" b="1" i="0" u="none" strike="noStrike" cap="none">
                <a:solidFill>
                  <a:schemeClr val="accent2"/>
                </a:solidFill>
                <a:latin typeface="Arial"/>
                <a:ea typeface="Arial"/>
                <a:cs typeface="Arial"/>
                <a:sym typeface="Arial"/>
              </a:rPr>
              <a:t>Complete Coverage </a:t>
            </a:r>
            <a:r>
              <a:rPr lang="en-US" sz="4400" b="0" i="0" u="none" strike="noStrike" cap="none">
                <a:solidFill>
                  <a:schemeClr val="accent2"/>
                </a:solidFill>
                <a:latin typeface="Arial"/>
                <a:ea typeface="Arial"/>
                <a:cs typeface="Arial"/>
                <a:sym typeface="Arial"/>
              </a:rPr>
              <a:t>or </a:t>
            </a:r>
            <a:r>
              <a:rPr lang="en-US" sz="4400" b="1" i="0" u="none" strike="noStrike" cap="none">
                <a:solidFill>
                  <a:schemeClr val="accent2"/>
                </a:solidFill>
                <a:latin typeface="Arial"/>
                <a:ea typeface="Arial"/>
                <a:cs typeface="Arial"/>
                <a:sym typeface="Arial"/>
              </a:rPr>
              <a:t>Full Census of Sample Areas</a:t>
            </a:r>
            <a:endParaRPr sz="900" b="0" i="0" u="none" strike="noStrike" cap="none">
              <a:solidFill>
                <a:schemeClr val="accent2"/>
              </a:solidFill>
              <a:latin typeface="Arial"/>
              <a:ea typeface="Arial"/>
              <a:cs typeface="Arial"/>
              <a:sym typeface="Arial"/>
            </a:endParaRPr>
          </a:p>
        </p:txBody>
      </p:sp>
      <p:pic>
        <p:nvPicPr>
          <p:cNvPr id="961" name="Google Shape;961;p31" descr="This is a sample map meant to show how CoCs could show volunteers where to go if they are using a complete coverage or full census of random sample of areas methodology. It shows a series of streets in Washington, DC with a line drawn around a specific area. Volunteers would be expected to visit all streets within this drawn area during their PIT count survey period.&#10;"/>
          <p:cNvPicPr preferRelativeResize="0"/>
          <p:nvPr/>
        </p:nvPicPr>
        <p:blipFill rotWithShape="1">
          <a:blip r:embed="rId3">
            <a:alphaModFix/>
          </a:blip>
          <a:srcRect l="11981" r="29970"/>
          <a:stretch/>
        </p:blipFill>
        <p:spPr>
          <a:xfrm>
            <a:off x="9175591" y="1346471"/>
            <a:ext cx="8883997" cy="824925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965"/>
        <p:cNvGrpSpPr/>
        <p:nvPr/>
      </p:nvGrpSpPr>
      <p:grpSpPr>
        <a:xfrm>
          <a:off x="0" y="0"/>
          <a:ext cx="0" cy="0"/>
          <a:chOff x="0" y="0"/>
          <a:chExt cx="0" cy="0"/>
        </a:xfrm>
      </p:grpSpPr>
      <p:grpSp>
        <p:nvGrpSpPr>
          <p:cNvPr id="966" name="Google Shape;966;p32"/>
          <p:cNvGrpSpPr/>
          <p:nvPr/>
        </p:nvGrpSpPr>
        <p:grpSpPr>
          <a:xfrm>
            <a:off x="5147312" y="-37"/>
            <a:ext cx="13140588" cy="10287066"/>
            <a:chOff x="-71339" y="0"/>
            <a:chExt cx="1138709" cy="2709333"/>
          </a:xfrm>
        </p:grpSpPr>
        <p:sp>
          <p:nvSpPr>
            <p:cNvPr id="967" name="Google Shape;967;p32"/>
            <p:cNvSpPr/>
            <p:nvPr/>
          </p:nvSpPr>
          <p:spPr>
            <a:xfrm>
              <a:off x="-71339"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2B76C0"/>
            </a:solidFill>
            <a:ln>
              <a:noFill/>
            </a:ln>
          </p:spPr>
        </p:sp>
        <p:sp>
          <p:nvSpPr>
            <p:cNvPr id="968" name="Google Shape;968;p32"/>
            <p:cNvSpPr txBox="1"/>
            <p:nvPr/>
          </p:nvSpPr>
          <p:spPr>
            <a:xfrm>
              <a:off x="0" y="0"/>
              <a:ext cx="812700" cy="812700"/>
            </a:xfrm>
            <a:prstGeom prst="rect">
              <a:avLst/>
            </a:prstGeom>
            <a:solidFill>
              <a:srgbClr val="2B76C0"/>
            </a:solid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69" name="Google Shape;969;p32"/>
          <p:cNvSpPr txBox="1"/>
          <p:nvPr/>
        </p:nvSpPr>
        <p:spPr>
          <a:xfrm>
            <a:off x="5820500" y="1436412"/>
            <a:ext cx="12034551" cy="7051674"/>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5400" b="0" i="0" u="none" strike="noStrike" cap="none">
                <a:solidFill>
                  <a:schemeClr val="lt1"/>
                </a:solidFill>
                <a:latin typeface="Arial"/>
                <a:ea typeface="Arial"/>
                <a:cs typeface="Arial"/>
                <a:sym typeface="Arial"/>
              </a:rPr>
              <a:t>It is not always possible to determine if someone is experiencing homelessness based solely on how they look. </a:t>
            </a:r>
            <a:endParaRPr/>
          </a:p>
          <a:p>
            <a:pPr marL="0" marR="0" lvl="0" indent="0" algn="l" rtl="0">
              <a:lnSpc>
                <a:spcPct val="90000"/>
              </a:lnSpc>
              <a:spcBef>
                <a:spcPts val="0"/>
              </a:spcBef>
              <a:spcAft>
                <a:spcPts val="0"/>
              </a:spcAft>
              <a:buNone/>
            </a:pPr>
            <a:endParaRPr sz="5400" b="0" i="0" u="none" strike="noStrike" cap="none">
              <a:solidFill>
                <a:schemeClr val="lt1"/>
              </a:solidFill>
              <a:latin typeface="Arial"/>
              <a:ea typeface="Arial"/>
              <a:cs typeface="Arial"/>
              <a:sym typeface="Arial"/>
            </a:endParaRPr>
          </a:p>
          <a:p>
            <a:pPr marL="0" marR="0" lvl="0" indent="0" algn="l" rtl="0">
              <a:lnSpc>
                <a:spcPct val="90000"/>
              </a:lnSpc>
              <a:spcBef>
                <a:spcPts val="1000"/>
              </a:spcBef>
              <a:spcAft>
                <a:spcPts val="0"/>
              </a:spcAft>
              <a:buNone/>
            </a:pPr>
            <a:r>
              <a:rPr lang="en-US" sz="5400" b="0" i="0" u="none" strike="noStrike" cap="none">
                <a:solidFill>
                  <a:schemeClr val="lt1"/>
                </a:solidFill>
                <a:latin typeface="Arial"/>
                <a:ea typeface="Arial"/>
                <a:cs typeface="Arial"/>
                <a:sym typeface="Arial"/>
              </a:rPr>
              <a:t>Consider:</a:t>
            </a:r>
            <a:endParaRPr/>
          </a:p>
          <a:p>
            <a:pPr marL="457200" marR="0" lvl="1" indent="0" algn="l" rtl="0">
              <a:lnSpc>
                <a:spcPct val="90000"/>
              </a:lnSpc>
              <a:spcBef>
                <a:spcPts val="500"/>
              </a:spcBef>
              <a:spcAft>
                <a:spcPts val="0"/>
              </a:spcAft>
              <a:buNone/>
            </a:pPr>
            <a:r>
              <a:rPr lang="en-US" sz="5400" b="0" i="1" u="none" strike="noStrike" cap="none">
                <a:solidFill>
                  <a:schemeClr val="lt1"/>
                </a:solidFill>
                <a:latin typeface="Arial"/>
                <a:ea typeface="Arial"/>
                <a:cs typeface="Arial"/>
                <a:sym typeface="Arial"/>
              </a:rPr>
              <a:t>- Where do you see the person?</a:t>
            </a:r>
            <a:endParaRPr sz="5400" b="0" i="0" u="none" strike="noStrike" cap="none">
              <a:solidFill>
                <a:schemeClr val="lt1"/>
              </a:solidFill>
              <a:latin typeface="Arial"/>
              <a:ea typeface="Arial"/>
              <a:cs typeface="Arial"/>
              <a:sym typeface="Arial"/>
            </a:endParaRPr>
          </a:p>
          <a:p>
            <a:pPr marL="457200" marR="0" lvl="1" indent="0" algn="l" rtl="0">
              <a:lnSpc>
                <a:spcPct val="90000"/>
              </a:lnSpc>
              <a:spcBef>
                <a:spcPts val="500"/>
              </a:spcBef>
              <a:spcAft>
                <a:spcPts val="0"/>
              </a:spcAft>
              <a:buNone/>
            </a:pPr>
            <a:r>
              <a:rPr lang="en-US" sz="5400" b="0" i="1" u="none" strike="noStrike" cap="none">
                <a:solidFill>
                  <a:schemeClr val="lt1"/>
                </a:solidFill>
                <a:latin typeface="Arial"/>
                <a:ea typeface="Arial"/>
                <a:cs typeface="Arial"/>
                <a:sym typeface="Arial"/>
              </a:rPr>
              <a:t>- What is the person doing?</a:t>
            </a:r>
            <a:endParaRPr sz="5400" b="0" i="0" u="none" strike="noStrike" cap="none">
              <a:solidFill>
                <a:schemeClr val="lt1"/>
              </a:solidFill>
              <a:latin typeface="Arial"/>
              <a:ea typeface="Arial"/>
              <a:cs typeface="Arial"/>
              <a:sym typeface="Arial"/>
            </a:endParaRPr>
          </a:p>
          <a:p>
            <a:pPr marL="457200" marR="0" lvl="1" indent="0" algn="l" rtl="0">
              <a:lnSpc>
                <a:spcPct val="90000"/>
              </a:lnSpc>
              <a:spcBef>
                <a:spcPts val="500"/>
              </a:spcBef>
              <a:spcAft>
                <a:spcPts val="0"/>
              </a:spcAft>
              <a:buNone/>
            </a:pPr>
            <a:r>
              <a:rPr lang="en-US" sz="5400" b="0" i="1" u="none" strike="noStrike" cap="none">
                <a:solidFill>
                  <a:schemeClr val="lt1"/>
                </a:solidFill>
                <a:latin typeface="Arial"/>
                <a:ea typeface="Arial"/>
                <a:cs typeface="Arial"/>
                <a:sym typeface="Arial"/>
              </a:rPr>
              <a:t>- What time is it?</a:t>
            </a:r>
            <a:endParaRPr/>
          </a:p>
        </p:txBody>
      </p:sp>
      <p:grpSp>
        <p:nvGrpSpPr>
          <p:cNvPr id="970" name="Google Shape;970;p32"/>
          <p:cNvGrpSpPr/>
          <p:nvPr/>
        </p:nvGrpSpPr>
        <p:grpSpPr>
          <a:xfrm flipH="1">
            <a:off x="-2252500" y="9307975"/>
            <a:ext cx="3320618" cy="3315886"/>
            <a:chOff x="17259300" y="9258300"/>
            <a:chExt cx="3320618" cy="3315886"/>
          </a:xfrm>
        </p:grpSpPr>
        <p:grpSp>
          <p:nvGrpSpPr>
            <p:cNvPr id="971" name="Google Shape;971;p32"/>
            <p:cNvGrpSpPr/>
            <p:nvPr/>
          </p:nvGrpSpPr>
          <p:grpSpPr>
            <a:xfrm>
              <a:off x="17494177" y="9488445"/>
              <a:ext cx="3085741" cy="3085741"/>
              <a:chOff x="0" y="0"/>
              <a:chExt cx="812700" cy="812700"/>
            </a:xfrm>
          </p:grpSpPr>
          <p:sp>
            <p:nvSpPr>
              <p:cNvPr id="972" name="Google Shape;972;p3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973" name="Google Shape;973;p3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74" name="Google Shape;974;p32"/>
            <p:cNvGrpSpPr/>
            <p:nvPr/>
          </p:nvGrpSpPr>
          <p:grpSpPr>
            <a:xfrm>
              <a:off x="17259300" y="9258300"/>
              <a:ext cx="1409059" cy="1409059"/>
              <a:chOff x="0" y="0"/>
              <a:chExt cx="812700" cy="812700"/>
            </a:xfrm>
          </p:grpSpPr>
          <p:sp>
            <p:nvSpPr>
              <p:cNvPr id="975" name="Google Shape;975;p3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976" name="Google Shape;976;p3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977" name="Google Shape;977;p32"/>
          <p:cNvGrpSpPr/>
          <p:nvPr/>
        </p:nvGrpSpPr>
        <p:grpSpPr>
          <a:xfrm>
            <a:off x="15060598" y="11"/>
            <a:ext cx="3227297" cy="3085741"/>
            <a:chOff x="0" y="0"/>
            <a:chExt cx="849982" cy="812700"/>
          </a:xfrm>
        </p:grpSpPr>
        <p:sp>
          <p:nvSpPr>
            <p:cNvPr id="978" name="Google Shape;978;p3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979" name="Google Shape;979;p3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80" name="Google Shape;980;p32"/>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
        <p:nvSpPr>
          <p:cNvPr id="981" name="Google Shape;981;p32"/>
          <p:cNvSpPr/>
          <p:nvPr/>
        </p:nvSpPr>
        <p:spPr>
          <a:xfrm>
            <a:off x="193832" y="3319086"/>
            <a:ext cx="4616886" cy="4114800"/>
          </a:xfrm>
          <a:custGeom>
            <a:avLst/>
            <a:gdLst/>
            <a:ahLst/>
            <a:cxnLst/>
            <a:rect l="l" t="t" r="r" b="b"/>
            <a:pathLst>
              <a:path w="4616886" h="4114800" extrusionOk="0">
                <a:moveTo>
                  <a:pt x="0" y="0"/>
                </a:moveTo>
                <a:lnTo>
                  <a:pt x="4616887" y="0"/>
                </a:lnTo>
                <a:lnTo>
                  <a:pt x="4616887" y="4114800"/>
                </a:lnTo>
                <a:lnTo>
                  <a:pt x="0" y="4114800"/>
                </a:lnTo>
                <a:lnTo>
                  <a:pt x="0" y="0"/>
                </a:lnTo>
                <a:close/>
              </a:path>
            </a:pathLst>
          </a:custGeom>
          <a:blipFill rotWithShape="1">
            <a:blip r:embed="rId3">
              <a:alphaModFix/>
            </a:blip>
            <a:stretch>
              <a:fillRect/>
            </a:stretch>
          </a:blipFill>
          <a:ln>
            <a:noFill/>
          </a:ln>
        </p:spPr>
      </p:sp>
      <p:sp>
        <p:nvSpPr>
          <p:cNvPr id="982" name="Google Shape;982;p32"/>
          <p:cNvSpPr txBox="1"/>
          <p:nvPr/>
        </p:nvSpPr>
        <p:spPr>
          <a:xfrm>
            <a:off x="432949" y="193925"/>
            <a:ext cx="5407200" cy="265919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Who to Interview?</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grpSp>
        <p:nvGrpSpPr>
          <p:cNvPr id="124" name="Google Shape;124;p3"/>
          <p:cNvGrpSpPr/>
          <p:nvPr/>
        </p:nvGrpSpPr>
        <p:grpSpPr>
          <a:xfrm>
            <a:off x="4138973" y="5578654"/>
            <a:ext cx="3227297" cy="3086120"/>
            <a:chOff x="0" y="0"/>
            <a:chExt cx="849982" cy="812800"/>
          </a:xfrm>
        </p:grpSpPr>
        <p:sp>
          <p:nvSpPr>
            <p:cNvPr id="125" name="Google Shape;125;p3"/>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26" name="Google Shape;126;p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7" name="Google Shape;127;p3"/>
          <p:cNvGrpSpPr/>
          <p:nvPr/>
        </p:nvGrpSpPr>
        <p:grpSpPr>
          <a:xfrm>
            <a:off x="4138973" y="3911761"/>
            <a:ext cx="3227297" cy="3086120"/>
            <a:chOff x="0" y="0"/>
            <a:chExt cx="849982" cy="812800"/>
          </a:xfrm>
        </p:grpSpPr>
        <p:sp>
          <p:nvSpPr>
            <p:cNvPr id="128" name="Google Shape;128;p3"/>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29" name="Google Shape;129;p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0" name="Google Shape;130;p3"/>
          <p:cNvGrpSpPr/>
          <p:nvPr/>
        </p:nvGrpSpPr>
        <p:grpSpPr>
          <a:xfrm>
            <a:off x="4138973" y="2249611"/>
            <a:ext cx="3227297" cy="3086120"/>
            <a:chOff x="0" y="0"/>
            <a:chExt cx="849982" cy="812800"/>
          </a:xfrm>
        </p:grpSpPr>
        <p:sp>
          <p:nvSpPr>
            <p:cNvPr id="131" name="Google Shape;131;p3"/>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32" name="Google Shape;132;p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3" name="Google Shape;133;p3"/>
          <p:cNvGrpSpPr/>
          <p:nvPr/>
        </p:nvGrpSpPr>
        <p:grpSpPr>
          <a:xfrm>
            <a:off x="4138973" y="568411"/>
            <a:ext cx="3227297" cy="3086120"/>
            <a:chOff x="0" y="0"/>
            <a:chExt cx="849982" cy="812800"/>
          </a:xfrm>
        </p:grpSpPr>
        <p:sp>
          <p:nvSpPr>
            <p:cNvPr id="134" name="Google Shape;134;p3"/>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35" name="Google Shape;135;p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6" name="Google Shape;136;p3"/>
          <p:cNvGrpSpPr/>
          <p:nvPr/>
        </p:nvGrpSpPr>
        <p:grpSpPr>
          <a:xfrm>
            <a:off x="-82477" y="-230145"/>
            <a:ext cx="3086120" cy="3086120"/>
            <a:chOff x="0" y="0"/>
            <a:chExt cx="812800" cy="812800"/>
          </a:xfrm>
        </p:grpSpPr>
        <p:sp>
          <p:nvSpPr>
            <p:cNvPr id="137" name="Google Shape;137;p3"/>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sp>
        <p:sp>
          <p:nvSpPr>
            <p:cNvPr id="138" name="Google Shape;138;p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9" name="Google Shape;139;p3"/>
          <p:cNvGrpSpPr/>
          <p:nvPr/>
        </p:nvGrpSpPr>
        <p:grpSpPr>
          <a:xfrm>
            <a:off x="530072" y="397175"/>
            <a:ext cx="1409233" cy="1409233"/>
            <a:chOff x="0" y="0"/>
            <a:chExt cx="812800" cy="812800"/>
          </a:xfrm>
        </p:grpSpPr>
        <p:sp>
          <p:nvSpPr>
            <p:cNvPr id="140" name="Google Shape;140;p3"/>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sp>
        <p:sp>
          <p:nvSpPr>
            <p:cNvPr id="141" name="Google Shape;141;p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2" name="Google Shape;142;p3"/>
          <p:cNvGrpSpPr/>
          <p:nvPr/>
        </p:nvGrpSpPr>
        <p:grpSpPr>
          <a:xfrm>
            <a:off x="17494177" y="-209424"/>
            <a:ext cx="3086120" cy="3086120"/>
            <a:chOff x="0" y="0"/>
            <a:chExt cx="812800" cy="812800"/>
          </a:xfrm>
        </p:grpSpPr>
        <p:sp>
          <p:nvSpPr>
            <p:cNvPr id="143" name="Google Shape;143;p3"/>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sp>
        <p:sp>
          <p:nvSpPr>
            <p:cNvPr id="144" name="Google Shape;144;p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5" name="Google Shape;145;p3"/>
          <p:cNvGrpSpPr/>
          <p:nvPr/>
        </p:nvGrpSpPr>
        <p:grpSpPr>
          <a:xfrm>
            <a:off x="17259300" y="568409"/>
            <a:ext cx="1409261" cy="1409259"/>
            <a:chOff x="0" y="0"/>
            <a:chExt cx="812800" cy="812800"/>
          </a:xfrm>
        </p:grpSpPr>
        <p:sp>
          <p:nvSpPr>
            <p:cNvPr id="146" name="Google Shape;146;p3"/>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sp>
        <p:sp>
          <p:nvSpPr>
            <p:cNvPr id="147" name="Google Shape;147;p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8" name="Google Shape;148;p3"/>
          <p:cNvSpPr/>
          <p:nvPr/>
        </p:nvSpPr>
        <p:spPr>
          <a:xfrm>
            <a:off x="9362500" y="2753100"/>
            <a:ext cx="7762942" cy="6400114"/>
          </a:xfrm>
          <a:custGeom>
            <a:avLst/>
            <a:gdLst/>
            <a:ahLst/>
            <a:cxnLst/>
            <a:rect l="l" t="t" r="r" b="b"/>
            <a:pathLst>
              <a:path w="6161065" h="4749621" extrusionOk="0">
                <a:moveTo>
                  <a:pt x="0" y="0"/>
                </a:moveTo>
                <a:lnTo>
                  <a:pt x="6161066" y="0"/>
                </a:lnTo>
                <a:lnTo>
                  <a:pt x="6161066" y="4749621"/>
                </a:lnTo>
                <a:lnTo>
                  <a:pt x="0" y="4749621"/>
                </a:lnTo>
                <a:lnTo>
                  <a:pt x="0" y="0"/>
                </a:lnTo>
                <a:close/>
              </a:path>
            </a:pathLst>
          </a:custGeom>
          <a:blipFill rotWithShape="1">
            <a:blip r:embed="rId3">
              <a:alphaModFix/>
            </a:blip>
            <a:stretch>
              <a:fillRect/>
            </a:stretch>
          </a:blipFill>
          <a:ln>
            <a:noFill/>
          </a:ln>
        </p:spPr>
      </p:sp>
      <p:sp>
        <p:nvSpPr>
          <p:cNvPr id="149" name="Google Shape;149;p3"/>
          <p:cNvSpPr txBox="1"/>
          <p:nvPr/>
        </p:nvSpPr>
        <p:spPr>
          <a:xfrm>
            <a:off x="4440454" y="547703"/>
            <a:ext cx="10965600" cy="1108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Agenda</a:t>
            </a:r>
            <a:endParaRPr sz="1400" b="0" i="0" u="none" strike="noStrike" cap="none">
              <a:solidFill>
                <a:srgbClr val="000000"/>
              </a:solidFill>
              <a:latin typeface="Arial"/>
              <a:ea typeface="Arial"/>
              <a:cs typeface="Arial"/>
              <a:sym typeface="Arial"/>
            </a:endParaRPr>
          </a:p>
        </p:txBody>
      </p:sp>
      <p:sp>
        <p:nvSpPr>
          <p:cNvPr id="150" name="Google Shape;150;p3"/>
          <p:cNvSpPr txBox="1"/>
          <p:nvPr/>
        </p:nvSpPr>
        <p:spPr>
          <a:xfrm>
            <a:off x="2422697" y="5583528"/>
            <a:ext cx="1411800" cy="9852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6400"/>
              <a:buFont typeface="Arial"/>
              <a:buNone/>
            </a:pPr>
            <a:r>
              <a:rPr lang="en-US" sz="6400">
                <a:solidFill>
                  <a:srgbClr val="462D78"/>
                </a:solidFill>
              </a:rPr>
              <a:t>55</a:t>
            </a:r>
            <a:endParaRPr sz="1400" b="0" i="0" u="none" strike="noStrike" cap="none">
              <a:solidFill>
                <a:srgbClr val="000000"/>
              </a:solidFill>
              <a:latin typeface="Arial"/>
              <a:ea typeface="Arial"/>
              <a:cs typeface="Arial"/>
              <a:sym typeface="Arial"/>
            </a:endParaRPr>
          </a:p>
        </p:txBody>
      </p:sp>
      <p:sp>
        <p:nvSpPr>
          <p:cNvPr id="151" name="Google Shape;151;p3"/>
          <p:cNvSpPr txBox="1"/>
          <p:nvPr/>
        </p:nvSpPr>
        <p:spPr>
          <a:xfrm>
            <a:off x="2422697" y="3916635"/>
            <a:ext cx="1411800" cy="9852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6400"/>
              <a:buFont typeface="Arial"/>
              <a:buNone/>
            </a:pPr>
            <a:r>
              <a:rPr lang="en-US" sz="6400">
                <a:solidFill>
                  <a:srgbClr val="462D78"/>
                </a:solidFill>
              </a:rPr>
              <a:t>47</a:t>
            </a:r>
            <a:endParaRPr sz="1400" b="0" i="0" u="none" strike="noStrike" cap="none">
              <a:solidFill>
                <a:srgbClr val="000000"/>
              </a:solidFill>
              <a:latin typeface="Arial"/>
              <a:ea typeface="Arial"/>
              <a:cs typeface="Arial"/>
              <a:sym typeface="Arial"/>
            </a:endParaRPr>
          </a:p>
        </p:txBody>
      </p:sp>
      <p:sp>
        <p:nvSpPr>
          <p:cNvPr id="152" name="Google Shape;152;p3"/>
          <p:cNvSpPr txBox="1"/>
          <p:nvPr/>
        </p:nvSpPr>
        <p:spPr>
          <a:xfrm>
            <a:off x="2422697" y="2254485"/>
            <a:ext cx="1411800" cy="9852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6400"/>
              <a:buFont typeface="Arial"/>
              <a:buNone/>
            </a:pPr>
            <a:r>
              <a:rPr lang="en-US" sz="6400">
                <a:solidFill>
                  <a:srgbClr val="462D78"/>
                </a:solidFill>
              </a:rPr>
              <a:t>21</a:t>
            </a:r>
            <a:endParaRPr sz="1400" b="0" i="0" u="none" strike="noStrike" cap="none">
              <a:solidFill>
                <a:srgbClr val="000000"/>
              </a:solidFill>
              <a:latin typeface="Arial"/>
              <a:ea typeface="Arial"/>
              <a:cs typeface="Arial"/>
              <a:sym typeface="Arial"/>
            </a:endParaRPr>
          </a:p>
        </p:txBody>
      </p:sp>
      <p:sp>
        <p:nvSpPr>
          <p:cNvPr id="153" name="Google Shape;153;p3"/>
          <p:cNvSpPr txBox="1"/>
          <p:nvPr/>
        </p:nvSpPr>
        <p:spPr>
          <a:xfrm>
            <a:off x="2422697" y="573285"/>
            <a:ext cx="1411800" cy="9852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6400"/>
              <a:buFont typeface="Arial"/>
              <a:buNone/>
            </a:pPr>
            <a:r>
              <a:rPr lang="en-US" sz="6400" b="0" i="0" u="none" strike="noStrike" cap="none">
                <a:solidFill>
                  <a:srgbClr val="462D78"/>
                </a:solidFill>
                <a:latin typeface="Arial"/>
                <a:ea typeface="Arial"/>
                <a:cs typeface="Arial"/>
                <a:sym typeface="Arial"/>
              </a:rPr>
              <a:t>0</a:t>
            </a:r>
            <a:r>
              <a:rPr lang="en-US" sz="6400">
                <a:solidFill>
                  <a:srgbClr val="462D78"/>
                </a:solidFill>
              </a:rPr>
              <a:t>5</a:t>
            </a:r>
            <a:endParaRPr sz="1400" b="0" i="0" u="none" strike="noStrike" cap="none">
              <a:solidFill>
                <a:srgbClr val="000000"/>
              </a:solidFill>
              <a:latin typeface="Arial"/>
              <a:ea typeface="Arial"/>
              <a:cs typeface="Arial"/>
              <a:sym typeface="Arial"/>
            </a:endParaRPr>
          </a:p>
        </p:txBody>
      </p:sp>
      <p:sp>
        <p:nvSpPr>
          <p:cNvPr id="154" name="Google Shape;154;p3"/>
          <p:cNvSpPr txBox="1"/>
          <p:nvPr/>
        </p:nvSpPr>
        <p:spPr>
          <a:xfrm>
            <a:off x="4138973" y="586895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Coordinators</a:t>
            </a:r>
            <a:endParaRPr sz="1400" b="0" i="0" u="none" strike="noStrike" cap="none">
              <a:solidFill>
                <a:srgbClr val="000000"/>
              </a:solidFill>
              <a:latin typeface="Arial"/>
              <a:ea typeface="Arial"/>
              <a:cs typeface="Arial"/>
              <a:sym typeface="Arial"/>
            </a:endParaRPr>
          </a:p>
        </p:txBody>
      </p:sp>
      <p:sp>
        <p:nvSpPr>
          <p:cNvPr id="155" name="Google Shape;155;p3"/>
          <p:cNvSpPr txBox="1"/>
          <p:nvPr/>
        </p:nvSpPr>
        <p:spPr>
          <a:xfrm>
            <a:off x="4138973" y="421411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 </a:t>
            </a:r>
            <a:endParaRPr sz="1400" b="0" i="0" u="none" strike="noStrike" cap="none">
              <a:solidFill>
                <a:srgbClr val="000000"/>
              </a:solidFill>
              <a:latin typeface="Arial"/>
              <a:ea typeface="Arial"/>
              <a:cs typeface="Arial"/>
              <a:sym typeface="Arial"/>
            </a:endParaRPr>
          </a:p>
        </p:txBody>
      </p:sp>
      <p:sp>
        <p:nvSpPr>
          <p:cNvPr id="156" name="Google Shape;156;p3"/>
          <p:cNvSpPr txBox="1"/>
          <p:nvPr/>
        </p:nvSpPr>
        <p:spPr>
          <a:xfrm>
            <a:off x="4138973" y="2559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Count</a:t>
            </a:r>
            <a:endParaRPr sz="1400" b="0" i="0" u="none" strike="noStrike" cap="none">
              <a:solidFill>
                <a:srgbClr val="000000"/>
              </a:solidFill>
              <a:latin typeface="Arial"/>
              <a:ea typeface="Arial"/>
              <a:cs typeface="Arial"/>
              <a:sym typeface="Arial"/>
            </a:endParaRPr>
          </a:p>
        </p:txBody>
      </p:sp>
      <p:sp>
        <p:nvSpPr>
          <p:cNvPr id="157" name="Google Shape;157;p3"/>
          <p:cNvSpPr txBox="1"/>
          <p:nvPr/>
        </p:nvSpPr>
        <p:spPr>
          <a:xfrm>
            <a:off x="4138973" y="8781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nvGrpSpPr>
          <p:cNvPr id="158" name="Google Shape;158;p3"/>
          <p:cNvGrpSpPr/>
          <p:nvPr/>
        </p:nvGrpSpPr>
        <p:grpSpPr>
          <a:xfrm>
            <a:off x="4157673" y="7245679"/>
            <a:ext cx="3227297" cy="3085741"/>
            <a:chOff x="0" y="0"/>
            <a:chExt cx="849982" cy="812700"/>
          </a:xfrm>
        </p:grpSpPr>
        <p:sp>
          <p:nvSpPr>
            <p:cNvPr id="159" name="Google Shape;159;p3"/>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60" name="Google Shape;160;p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1" name="Google Shape;161;p3"/>
          <p:cNvSpPr txBox="1"/>
          <p:nvPr/>
        </p:nvSpPr>
        <p:spPr>
          <a:xfrm>
            <a:off x="2593797" y="7250553"/>
            <a:ext cx="1411800" cy="9852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6400"/>
              <a:buFont typeface="Arial"/>
              <a:buNone/>
            </a:pPr>
            <a:r>
              <a:rPr lang="en-US" sz="6400">
                <a:solidFill>
                  <a:srgbClr val="462D78"/>
                </a:solidFill>
              </a:rPr>
              <a:t>62</a:t>
            </a:r>
            <a:endParaRPr sz="1400" b="0" i="0" u="none" strike="noStrike" cap="none">
              <a:solidFill>
                <a:srgbClr val="000000"/>
              </a:solidFill>
              <a:latin typeface="Arial"/>
              <a:ea typeface="Arial"/>
              <a:cs typeface="Arial"/>
              <a:sym typeface="Arial"/>
            </a:endParaRPr>
          </a:p>
        </p:txBody>
      </p:sp>
      <p:sp>
        <p:nvSpPr>
          <p:cNvPr id="162" name="Google Shape;162;p3"/>
          <p:cNvSpPr txBox="1"/>
          <p:nvPr/>
        </p:nvSpPr>
        <p:spPr>
          <a:xfrm>
            <a:off x="4157623" y="752377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Survey</a:t>
            </a:r>
            <a:endParaRPr sz="1400" b="0" i="0" u="none" strike="noStrike" cap="none">
              <a:solidFill>
                <a:srgbClr val="000000"/>
              </a:solidFill>
              <a:latin typeface="Arial"/>
              <a:ea typeface="Arial"/>
              <a:cs typeface="Arial"/>
              <a:sym typeface="Arial"/>
            </a:endParaRPr>
          </a:p>
        </p:txBody>
      </p:sp>
      <p:sp>
        <p:nvSpPr>
          <p:cNvPr id="163" name="Google Shape;163;p3"/>
          <p:cNvSpPr txBox="1"/>
          <p:nvPr/>
        </p:nvSpPr>
        <p:spPr>
          <a:xfrm>
            <a:off x="2593797" y="8664778"/>
            <a:ext cx="1411800" cy="9852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Clr>
                <a:srgbClr val="000000"/>
              </a:buClr>
              <a:buSzPts val="6400"/>
              <a:buFont typeface="Arial"/>
              <a:buNone/>
            </a:pPr>
            <a:r>
              <a:rPr lang="en-US" sz="6400">
                <a:solidFill>
                  <a:srgbClr val="462D78"/>
                </a:solidFill>
              </a:rPr>
              <a:t>73</a:t>
            </a:r>
            <a:endParaRPr sz="1400" b="0" i="0" u="none" strike="noStrike" cap="none">
              <a:solidFill>
                <a:srgbClr val="000000"/>
              </a:solidFill>
              <a:latin typeface="Arial"/>
              <a:ea typeface="Arial"/>
              <a:cs typeface="Arial"/>
              <a:sym typeface="Arial"/>
            </a:endParaRPr>
          </a:p>
        </p:txBody>
      </p:sp>
      <p:grpSp>
        <p:nvGrpSpPr>
          <p:cNvPr id="164" name="Google Shape;164;p3"/>
          <p:cNvGrpSpPr/>
          <p:nvPr/>
        </p:nvGrpSpPr>
        <p:grpSpPr>
          <a:xfrm>
            <a:off x="4157673" y="8664779"/>
            <a:ext cx="3227297" cy="3085741"/>
            <a:chOff x="0" y="0"/>
            <a:chExt cx="849982" cy="812700"/>
          </a:xfrm>
        </p:grpSpPr>
        <p:sp>
          <p:nvSpPr>
            <p:cNvPr id="165" name="Google Shape;165;p3"/>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66" name="Google Shape;166;p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7" name="Google Shape;167;p3"/>
          <p:cNvSpPr txBox="1"/>
          <p:nvPr/>
        </p:nvSpPr>
        <p:spPr>
          <a:xfrm>
            <a:off x="4138923" y="897272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986"/>
        <p:cNvGrpSpPr/>
        <p:nvPr/>
      </p:nvGrpSpPr>
      <p:grpSpPr>
        <a:xfrm>
          <a:off x="0" y="0"/>
          <a:ext cx="0" cy="0"/>
          <a:chOff x="0" y="0"/>
          <a:chExt cx="0" cy="0"/>
        </a:xfrm>
      </p:grpSpPr>
      <p:grpSp>
        <p:nvGrpSpPr>
          <p:cNvPr id="987" name="Google Shape;987;p7"/>
          <p:cNvGrpSpPr/>
          <p:nvPr/>
        </p:nvGrpSpPr>
        <p:grpSpPr>
          <a:xfrm>
            <a:off x="1026056" y="1204070"/>
            <a:ext cx="16235887" cy="6095114"/>
            <a:chOff x="0" y="0"/>
            <a:chExt cx="860160" cy="812800"/>
          </a:xfrm>
        </p:grpSpPr>
        <p:sp>
          <p:nvSpPr>
            <p:cNvPr id="988" name="Google Shape;988;p7"/>
            <p:cNvSpPr/>
            <p:nvPr/>
          </p:nvSpPr>
          <p:spPr>
            <a:xfrm>
              <a:off x="0" y="0"/>
              <a:ext cx="860160" cy="234201"/>
            </a:xfrm>
            <a:custGeom>
              <a:avLst/>
              <a:gdLst/>
              <a:ahLst/>
              <a:cxnLst/>
              <a:rect l="l" t="t" r="r" b="b"/>
              <a:pathLst>
                <a:path w="860160" h="234201" extrusionOk="0">
                  <a:moveTo>
                    <a:pt x="0" y="0"/>
                  </a:moveTo>
                  <a:lnTo>
                    <a:pt x="860160" y="0"/>
                  </a:lnTo>
                  <a:lnTo>
                    <a:pt x="860160" y="234201"/>
                  </a:lnTo>
                  <a:lnTo>
                    <a:pt x="0" y="234201"/>
                  </a:lnTo>
                  <a:close/>
                </a:path>
              </a:pathLst>
            </a:custGeom>
            <a:solidFill>
              <a:srgbClr val="462D78"/>
            </a:solidFill>
            <a:ln>
              <a:noFill/>
            </a:ln>
          </p:spPr>
        </p:sp>
        <p:sp>
          <p:nvSpPr>
            <p:cNvPr id="989" name="Google Shape;989;p7"/>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90" name="Google Shape;990;p7"/>
          <p:cNvSpPr txBox="1"/>
          <p:nvPr/>
        </p:nvSpPr>
        <p:spPr>
          <a:xfrm>
            <a:off x="942671" y="3586830"/>
            <a:ext cx="16230600" cy="132959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Who to Interview?</a:t>
            </a:r>
            <a:endParaRPr sz="1400" b="0" i="0" u="none" strike="noStrike" cap="none">
              <a:solidFill>
                <a:srgbClr val="000000"/>
              </a:solidFill>
              <a:latin typeface="Arial"/>
              <a:ea typeface="Arial"/>
              <a:cs typeface="Arial"/>
              <a:sym typeface="Arial"/>
            </a:endParaRPr>
          </a:p>
        </p:txBody>
      </p:sp>
      <p:sp>
        <p:nvSpPr>
          <p:cNvPr id="991" name="Google Shape;991;p7"/>
          <p:cNvSpPr txBox="1"/>
          <p:nvPr/>
        </p:nvSpPr>
        <p:spPr>
          <a:xfrm>
            <a:off x="1342183" y="1491627"/>
            <a:ext cx="15831088" cy="1329595"/>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4800" b="1" i="0" u="none" strike="noStrike" cap="none">
                <a:solidFill>
                  <a:schemeClr val="lt1"/>
                </a:solidFill>
                <a:latin typeface="Arial"/>
                <a:ea typeface="Arial"/>
                <a:cs typeface="Arial"/>
                <a:sym typeface="Arial"/>
              </a:rPr>
              <a:t>Pitfall:</a:t>
            </a:r>
            <a:r>
              <a:rPr lang="en-US" sz="4800" b="0" i="0" u="none" strike="noStrike" cap="none">
                <a:solidFill>
                  <a:schemeClr val="lt1"/>
                </a:solidFill>
                <a:latin typeface="Arial"/>
                <a:ea typeface="Arial"/>
                <a:cs typeface="Arial"/>
                <a:sym typeface="Arial"/>
              </a:rPr>
              <a:t> Making assumptions about who to interview using stereotypes of what homelessness looks like.</a:t>
            </a:r>
            <a:endParaRPr/>
          </a:p>
        </p:txBody>
      </p:sp>
      <p:grpSp>
        <p:nvGrpSpPr>
          <p:cNvPr id="992" name="Google Shape;992;p7"/>
          <p:cNvGrpSpPr/>
          <p:nvPr/>
        </p:nvGrpSpPr>
        <p:grpSpPr>
          <a:xfrm>
            <a:off x="871109" y="5610037"/>
            <a:ext cx="16235887" cy="11168139"/>
            <a:chOff x="0" y="0"/>
            <a:chExt cx="860160" cy="812800"/>
          </a:xfrm>
        </p:grpSpPr>
        <p:sp>
          <p:nvSpPr>
            <p:cNvPr id="993" name="Google Shape;993;p7"/>
            <p:cNvSpPr/>
            <p:nvPr/>
          </p:nvSpPr>
          <p:spPr>
            <a:xfrm>
              <a:off x="0" y="0"/>
              <a:ext cx="860160" cy="234201"/>
            </a:xfrm>
            <a:custGeom>
              <a:avLst/>
              <a:gdLst/>
              <a:ahLst/>
              <a:cxnLst/>
              <a:rect l="l" t="t" r="r" b="b"/>
              <a:pathLst>
                <a:path w="860160" h="234201" extrusionOk="0">
                  <a:moveTo>
                    <a:pt x="0" y="0"/>
                  </a:moveTo>
                  <a:lnTo>
                    <a:pt x="860160" y="0"/>
                  </a:lnTo>
                  <a:lnTo>
                    <a:pt x="860160" y="234201"/>
                  </a:lnTo>
                  <a:lnTo>
                    <a:pt x="0" y="234201"/>
                  </a:lnTo>
                  <a:close/>
                </a:path>
              </a:pathLst>
            </a:custGeom>
            <a:solidFill>
              <a:srgbClr val="462D78"/>
            </a:solidFill>
            <a:ln>
              <a:noFill/>
            </a:ln>
          </p:spPr>
        </p:sp>
        <p:sp>
          <p:nvSpPr>
            <p:cNvPr id="994" name="Google Shape;994;p7"/>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95" name="Google Shape;995;p7"/>
          <p:cNvSpPr txBox="1"/>
          <p:nvPr/>
        </p:nvSpPr>
        <p:spPr>
          <a:xfrm>
            <a:off x="1120961" y="5733157"/>
            <a:ext cx="15831088" cy="2787430"/>
          </a:xfrm>
          <a:prstGeom prst="rect">
            <a:avLst/>
          </a:prstGeom>
          <a:noFill/>
          <a:ln>
            <a:noFill/>
          </a:ln>
        </p:spPr>
        <p:txBody>
          <a:bodyPr spcFirstLastPara="1" wrap="square" lIns="0" tIns="0" rIns="0" bIns="0" anchor="t" anchorCtr="0">
            <a:spAutoFit/>
          </a:bodyPr>
          <a:lstStyle/>
          <a:p>
            <a:pPr marL="228600" marR="0" lvl="0" indent="-228600" algn="l" rtl="0">
              <a:lnSpc>
                <a:spcPct val="90000"/>
              </a:lnSpc>
              <a:spcBef>
                <a:spcPts val="1000"/>
              </a:spcBef>
              <a:spcAft>
                <a:spcPts val="0"/>
              </a:spcAft>
              <a:buClr>
                <a:schemeClr val="dk1"/>
              </a:buClr>
              <a:buSzPts val="2800"/>
              <a:buFont typeface="Arial"/>
              <a:buChar char="•"/>
            </a:pPr>
            <a:r>
              <a:rPr lang="en-US" sz="4800" b="1" i="0" u="none" strike="noStrike" cap="none">
                <a:solidFill>
                  <a:schemeClr val="lt1"/>
                </a:solidFill>
                <a:latin typeface="Arial"/>
                <a:ea typeface="Arial"/>
                <a:cs typeface="Arial"/>
                <a:sym typeface="Arial"/>
              </a:rPr>
              <a:t>Best practice: </a:t>
            </a:r>
            <a:r>
              <a:rPr lang="en-US" sz="4800" b="0" i="0" u="none" strike="noStrike" cap="none">
                <a:solidFill>
                  <a:schemeClr val="lt1"/>
                </a:solidFill>
                <a:latin typeface="Arial"/>
                <a:ea typeface="Arial"/>
                <a:cs typeface="Arial"/>
                <a:sym typeface="Arial"/>
              </a:rPr>
              <a:t>Approach everyone you see. You can use a soft, non-confrontational introduction that’s easy to reverse course if the person is not experiencing homelessness.</a:t>
            </a:r>
            <a:endParaRPr/>
          </a:p>
        </p:txBody>
      </p:sp>
      <p:grpSp>
        <p:nvGrpSpPr>
          <p:cNvPr id="996" name="Google Shape;996;p7"/>
          <p:cNvGrpSpPr/>
          <p:nvPr/>
        </p:nvGrpSpPr>
        <p:grpSpPr>
          <a:xfrm>
            <a:off x="15134739" y="11"/>
            <a:ext cx="3227297" cy="3085741"/>
            <a:chOff x="0" y="0"/>
            <a:chExt cx="849982" cy="812700"/>
          </a:xfrm>
        </p:grpSpPr>
        <p:sp>
          <p:nvSpPr>
            <p:cNvPr id="997" name="Google Shape;997;p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998" name="Google Shape;998;p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99" name="Google Shape;999;p7"/>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003"/>
        <p:cNvGrpSpPr/>
        <p:nvPr/>
      </p:nvGrpSpPr>
      <p:grpSpPr>
        <a:xfrm>
          <a:off x="0" y="0"/>
          <a:ext cx="0" cy="0"/>
          <a:chOff x="0" y="0"/>
          <a:chExt cx="0" cy="0"/>
        </a:xfrm>
      </p:grpSpPr>
      <p:pic>
        <p:nvPicPr>
          <p:cNvPr id="1004" name="Google Shape;1004;p33"/>
          <p:cNvPicPr preferRelativeResize="0"/>
          <p:nvPr/>
        </p:nvPicPr>
        <p:blipFill rotWithShape="1">
          <a:blip r:embed="rId3">
            <a:alphaModFix/>
          </a:blip>
          <a:srcRect t="3208" b="3206"/>
          <a:stretch/>
        </p:blipFill>
        <p:spPr>
          <a:xfrm>
            <a:off x="500513" y="4397127"/>
            <a:ext cx="7503051" cy="4678169"/>
          </a:xfrm>
          <a:prstGeom prst="rect">
            <a:avLst/>
          </a:prstGeom>
          <a:noFill/>
          <a:ln>
            <a:noFill/>
          </a:ln>
        </p:spPr>
      </p:pic>
      <p:sp>
        <p:nvSpPr>
          <p:cNvPr id="1005" name="Google Shape;1005;p33"/>
          <p:cNvSpPr txBox="1"/>
          <p:nvPr/>
        </p:nvSpPr>
        <p:spPr>
          <a:xfrm>
            <a:off x="443646" y="90206"/>
            <a:ext cx="16230600" cy="265919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Who to Interview?</a:t>
            </a:r>
            <a:endParaRPr/>
          </a:p>
          <a:p>
            <a:pPr marL="0" marR="0" lvl="0" indent="0" algn="ctr"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Example:</a:t>
            </a:r>
            <a:endParaRPr sz="1400" b="0" i="0" u="none" strike="noStrike" cap="none">
              <a:solidFill>
                <a:srgbClr val="000000"/>
              </a:solidFill>
              <a:latin typeface="Arial"/>
              <a:ea typeface="Arial"/>
              <a:cs typeface="Arial"/>
              <a:sym typeface="Arial"/>
            </a:endParaRPr>
          </a:p>
        </p:txBody>
      </p:sp>
      <p:grpSp>
        <p:nvGrpSpPr>
          <p:cNvPr id="1006" name="Google Shape;1006;p33"/>
          <p:cNvGrpSpPr/>
          <p:nvPr/>
        </p:nvGrpSpPr>
        <p:grpSpPr>
          <a:xfrm>
            <a:off x="6771678" y="2968894"/>
            <a:ext cx="14424944" cy="24637071"/>
            <a:chOff x="0" y="0"/>
            <a:chExt cx="860160" cy="812800"/>
          </a:xfrm>
        </p:grpSpPr>
        <p:sp>
          <p:nvSpPr>
            <p:cNvPr id="1007" name="Google Shape;1007;p33"/>
            <p:cNvSpPr/>
            <p:nvPr/>
          </p:nvSpPr>
          <p:spPr>
            <a:xfrm>
              <a:off x="0" y="0"/>
              <a:ext cx="860160" cy="234201"/>
            </a:xfrm>
            <a:custGeom>
              <a:avLst/>
              <a:gdLst/>
              <a:ahLst/>
              <a:cxnLst/>
              <a:rect l="l" t="t" r="r" b="b"/>
              <a:pathLst>
                <a:path w="860160" h="234201" extrusionOk="0">
                  <a:moveTo>
                    <a:pt x="0" y="0"/>
                  </a:moveTo>
                  <a:lnTo>
                    <a:pt x="860160" y="0"/>
                  </a:lnTo>
                  <a:lnTo>
                    <a:pt x="860160" y="234201"/>
                  </a:lnTo>
                  <a:lnTo>
                    <a:pt x="0" y="234201"/>
                  </a:lnTo>
                  <a:close/>
                </a:path>
              </a:pathLst>
            </a:custGeom>
            <a:solidFill>
              <a:srgbClr val="462D78"/>
            </a:solidFill>
            <a:ln>
              <a:noFill/>
            </a:ln>
          </p:spPr>
        </p:sp>
        <p:sp>
          <p:nvSpPr>
            <p:cNvPr id="1008" name="Google Shape;1008;p3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09" name="Google Shape;1009;p33"/>
          <p:cNvGrpSpPr/>
          <p:nvPr/>
        </p:nvGrpSpPr>
        <p:grpSpPr>
          <a:xfrm>
            <a:off x="15060598" y="11"/>
            <a:ext cx="3227297" cy="3085741"/>
            <a:chOff x="0" y="0"/>
            <a:chExt cx="849982" cy="812700"/>
          </a:xfrm>
        </p:grpSpPr>
        <p:sp>
          <p:nvSpPr>
            <p:cNvPr id="1010" name="Google Shape;1010;p33"/>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011" name="Google Shape;1011;p3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12" name="Google Shape;1012;p33"/>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
        <p:nvSpPr>
          <p:cNvPr id="1013" name="Google Shape;1013;p33"/>
          <p:cNvSpPr/>
          <p:nvPr/>
        </p:nvSpPr>
        <p:spPr>
          <a:xfrm>
            <a:off x="4750417" y="3395445"/>
            <a:ext cx="13037070" cy="5253300"/>
          </a:xfrm>
          <a:prstGeom prst="wedgeRoundRectCallout">
            <a:avLst>
              <a:gd name="adj1" fmla="val -40606"/>
              <a:gd name="adj2" fmla="val 69704"/>
              <a:gd name="adj3" fmla="val 0"/>
            </a:avLst>
          </a:prstGeom>
          <a:solidFill>
            <a:schemeClr val="lt2"/>
          </a:solidFill>
          <a:ln w="38100" cap="flat" cmpd="sng">
            <a:solidFill>
              <a:srgbClr val="2B76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2100"/>
              <a:buFont typeface="Arial"/>
              <a:buNone/>
            </a:pPr>
            <a:r>
              <a:rPr lang="en-US" sz="5300" b="0" i="0" u="none" strike="noStrike" cap="none">
                <a:solidFill>
                  <a:schemeClr val="dk1"/>
                </a:solidFill>
                <a:latin typeface="Calibri"/>
                <a:ea typeface="Calibri"/>
                <a:cs typeface="Calibri"/>
                <a:sym typeface="Calibri"/>
              </a:rPr>
              <a:t>	Hi, my name is [name]. We’re out here 	trying to talk to individuals who might not 	have a safe place to sleep tonight. Do you 	have a safe place to sleep tonight? Do you 	know where I might find some people 	around here who don’t?</a:t>
            </a:r>
            <a:endParaRPr sz="4600" b="0" i="0" u="none" strike="noStrike" cap="none">
              <a:solidFill>
                <a:srgbClr val="00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1017"/>
        <p:cNvGrpSpPr/>
        <p:nvPr/>
      </p:nvGrpSpPr>
      <p:grpSpPr>
        <a:xfrm>
          <a:off x="0" y="0"/>
          <a:ext cx="0" cy="0"/>
          <a:chOff x="0" y="0"/>
          <a:chExt cx="0" cy="0"/>
        </a:xfrm>
      </p:grpSpPr>
      <p:sp>
        <p:nvSpPr>
          <p:cNvPr id="1018" name="Google Shape;1018;p34"/>
          <p:cNvSpPr txBox="1"/>
          <p:nvPr/>
        </p:nvSpPr>
        <p:spPr>
          <a:xfrm>
            <a:off x="464546" y="130745"/>
            <a:ext cx="12137005" cy="243759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600" b="1" i="0" u="none" strike="noStrike" cap="none">
                <a:solidFill>
                  <a:schemeClr val="lt1"/>
                </a:solidFill>
                <a:latin typeface="Arial"/>
                <a:ea typeface="Arial"/>
                <a:cs typeface="Arial"/>
                <a:sym typeface="Arial"/>
              </a:rPr>
              <a:t>Should I wake someone who is sleeping?</a:t>
            </a:r>
            <a:endParaRPr sz="1200" b="1" i="0" u="none" strike="noStrike" cap="none">
              <a:solidFill>
                <a:schemeClr val="lt1"/>
              </a:solidFill>
              <a:latin typeface="Arial"/>
              <a:ea typeface="Arial"/>
              <a:cs typeface="Arial"/>
              <a:sym typeface="Arial"/>
            </a:endParaRPr>
          </a:p>
        </p:txBody>
      </p:sp>
      <p:sp>
        <p:nvSpPr>
          <p:cNvPr id="1019" name="Google Shape;1019;p34"/>
          <p:cNvSpPr txBox="1"/>
          <p:nvPr/>
        </p:nvSpPr>
        <p:spPr>
          <a:xfrm>
            <a:off x="8254314" y="2124333"/>
            <a:ext cx="9211474" cy="8341771"/>
          </a:xfrm>
          <a:prstGeom prst="rect">
            <a:avLst/>
          </a:prstGeom>
          <a:noFill/>
          <a:ln>
            <a:noFill/>
          </a:ln>
        </p:spPr>
        <p:txBody>
          <a:bodyPr spcFirstLastPara="1" wrap="square" lIns="0" tIns="0" rIns="0" bIns="0" anchor="t" anchorCtr="0">
            <a:spAutoFit/>
          </a:bodyPr>
          <a:lstStyle/>
          <a:p>
            <a:pPr marL="0" marR="0" lvl="0" indent="0" algn="l" rtl="0">
              <a:lnSpc>
                <a:spcPct val="70000"/>
              </a:lnSpc>
              <a:spcBef>
                <a:spcPts val="1000"/>
              </a:spcBef>
              <a:spcAft>
                <a:spcPts val="0"/>
              </a:spcAft>
              <a:buNone/>
            </a:pPr>
            <a:r>
              <a:rPr lang="en-US" sz="4800" b="1" i="0" u="none" strike="noStrike" cap="none">
                <a:solidFill>
                  <a:schemeClr val="lt1"/>
                </a:solidFill>
                <a:latin typeface="Arial"/>
                <a:ea typeface="Arial"/>
                <a:cs typeface="Arial"/>
                <a:sym typeface="Arial"/>
              </a:rPr>
              <a:t>You can, but remember: your safety comes first</a:t>
            </a:r>
            <a:r>
              <a:rPr lang="en-US" sz="4800" b="0" i="0" u="none" strike="noStrike" cap="none">
                <a:solidFill>
                  <a:schemeClr val="lt1"/>
                </a:solidFill>
                <a:latin typeface="Arial"/>
                <a:ea typeface="Arial"/>
                <a:cs typeface="Arial"/>
                <a:sym typeface="Arial"/>
              </a:rPr>
              <a:t>. </a:t>
            </a:r>
            <a:endParaRPr/>
          </a:p>
          <a:p>
            <a:pPr marL="0" marR="0" lvl="0" indent="0" algn="l" rtl="0">
              <a:lnSpc>
                <a:spcPct val="70000"/>
              </a:lnSpc>
              <a:spcBef>
                <a:spcPts val="1000"/>
              </a:spcBef>
              <a:spcAft>
                <a:spcPts val="0"/>
              </a:spcAft>
              <a:buNone/>
            </a:pPr>
            <a:r>
              <a:rPr lang="en-US" sz="4400" b="0" i="0" u="none" strike="noStrike" cap="none">
                <a:solidFill>
                  <a:schemeClr val="lt1"/>
                </a:solidFill>
                <a:latin typeface="Arial"/>
                <a:ea typeface="Arial"/>
                <a:cs typeface="Arial"/>
                <a:sym typeface="Arial"/>
              </a:rPr>
              <a:t>Take in your surroundings before you attempt to wake someone.</a:t>
            </a:r>
            <a:r>
              <a:rPr lang="en-US" sz="4800" b="0" i="0" u="none" strike="noStrike" cap="none">
                <a:solidFill>
                  <a:schemeClr val="lt1"/>
                </a:solidFill>
                <a:latin typeface="Arial"/>
                <a:ea typeface="Arial"/>
                <a:cs typeface="Arial"/>
                <a:sym typeface="Arial"/>
              </a:rPr>
              <a:t> </a:t>
            </a:r>
            <a:endParaRPr/>
          </a:p>
          <a:p>
            <a:pPr marL="0" marR="0" lvl="0" indent="0" algn="l" rtl="0">
              <a:lnSpc>
                <a:spcPct val="70000"/>
              </a:lnSpc>
              <a:spcBef>
                <a:spcPts val="1000"/>
              </a:spcBef>
              <a:spcAft>
                <a:spcPts val="0"/>
              </a:spcAft>
              <a:buNone/>
            </a:pPr>
            <a:endParaRPr sz="4800" b="0" i="0" u="none" strike="noStrike" cap="none">
              <a:solidFill>
                <a:schemeClr val="lt1"/>
              </a:solidFill>
              <a:latin typeface="Arial"/>
              <a:ea typeface="Arial"/>
              <a:cs typeface="Arial"/>
              <a:sym typeface="Arial"/>
            </a:endParaRPr>
          </a:p>
          <a:p>
            <a:pPr marL="25400" marR="0" lvl="0" indent="0" algn="l" rtl="0">
              <a:lnSpc>
                <a:spcPct val="70000"/>
              </a:lnSpc>
              <a:spcBef>
                <a:spcPts val="1000"/>
              </a:spcBef>
              <a:spcAft>
                <a:spcPts val="0"/>
              </a:spcAft>
              <a:buNone/>
            </a:pPr>
            <a:r>
              <a:rPr lang="en-US" sz="4400" b="0" i="0" u="none" strike="noStrike" cap="none">
                <a:solidFill>
                  <a:schemeClr val="lt1"/>
                </a:solidFill>
                <a:latin typeface="Arial"/>
                <a:ea typeface="Arial"/>
                <a:cs typeface="Arial"/>
                <a:sym typeface="Arial"/>
              </a:rPr>
              <a:t>If you choose to do so; follow these practices:</a:t>
            </a:r>
            <a:endParaRPr/>
          </a:p>
          <a:p>
            <a:pPr marL="25400" marR="0" lvl="0" indent="0" algn="l" rtl="0">
              <a:lnSpc>
                <a:spcPct val="70000"/>
              </a:lnSpc>
              <a:spcBef>
                <a:spcPts val="1000"/>
              </a:spcBef>
              <a:spcAft>
                <a:spcPts val="0"/>
              </a:spcAft>
              <a:buNone/>
            </a:pPr>
            <a:endParaRPr sz="4400" b="0" i="0" u="none" strike="noStrike" cap="none">
              <a:solidFill>
                <a:schemeClr val="lt1"/>
              </a:solidFill>
              <a:latin typeface="Arial"/>
              <a:ea typeface="Arial"/>
              <a:cs typeface="Arial"/>
              <a:sym typeface="Arial"/>
            </a:endParaRPr>
          </a:p>
          <a:p>
            <a:pPr marL="596900" marR="0" lvl="0" indent="-571500" algn="l" rtl="0">
              <a:lnSpc>
                <a:spcPct val="70000"/>
              </a:lnSpc>
              <a:spcBef>
                <a:spcPts val="1000"/>
              </a:spcBef>
              <a:spcAft>
                <a:spcPts val="0"/>
              </a:spcAft>
              <a:buClr>
                <a:srgbClr val="000000"/>
              </a:buClr>
              <a:buSzPts val="3100"/>
              <a:buFont typeface="Arial"/>
              <a:buChar char="-"/>
            </a:pPr>
            <a:r>
              <a:rPr lang="en-US" sz="4400" b="0" i="0" u="none" strike="noStrike" cap="none">
                <a:solidFill>
                  <a:schemeClr val="lt1"/>
                </a:solidFill>
                <a:latin typeface="Arial"/>
                <a:ea typeface="Arial"/>
                <a:cs typeface="Arial"/>
                <a:sym typeface="Arial"/>
              </a:rPr>
              <a:t>-Do not touch them.</a:t>
            </a:r>
            <a:endParaRPr/>
          </a:p>
          <a:p>
            <a:pPr marL="596900" marR="0" lvl="0" indent="-571500" algn="l" rtl="0">
              <a:lnSpc>
                <a:spcPct val="70000"/>
              </a:lnSpc>
              <a:spcBef>
                <a:spcPts val="1000"/>
              </a:spcBef>
              <a:spcAft>
                <a:spcPts val="0"/>
              </a:spcAft>
              <a:buClr>
                <a:srgbClr val="000000"/>
              </a:buClr>
              <a:buSzPts val="3100"/>
              <a:buFont typeface="Arial"/>
              <a:buChar char="-"/>
            </a:pPr>
            <a:r>
              <a:rPr lang="en-US" sz="4400" b="0" i="0" u="none" strike="noStrike" cap="none">
                <a:solidFill>
                  <a:schemeClr val="lt1"/>
                </a:solidFill>
                <a:latin typeface="Arial"/>
                <a:ea typeface="Arial"/>
                <a:cs typeface="Arial"/>
                <a:sym typeface="Arial"/>
              </a:rPr>
              <a:t>- Use your voice to wake them.</a:t>
            </a:r>
            <a:endParaRPr/>
          </a:p>
          <a:p>
            <a:pPr marL="938531" marR="0" lvl="3" indent="-571499" algn="l" rtl="0">
              <a:lnSpc>
                <a:spcPct val="70000"/>
              </a:lnSpc>
              <a:spcBef>
                <a:spcPts val="500"/>
              </a:spcBef>
              <a:spcAft>
                <a:spcPts val="0"/>
              </a:spcAft>
              <a:buClr>
                <a:srgbClr val="000000"/>
              </a:buClr>
              <a:buSzPts val="3100"/>
              <a:buFont typeface="Arial"/>
              <a:buChar char="-"/>
            </a:pPr>
            <a:r>
              <a:rPr lang="en-US" sz="4400" b="0" i="0" u="none" strike="noStrike" cap="none">
                <a:solidFill>
                  <a:schemeClr val="lt1"/>
                </a:solidFill>
                <a:latin typeface="Arial"/>
                <a:ea typeface="Arial"/>
                <a:cs typeface="Arial"/>
                <a:sym typeface="Arial"/>
              </a:rPr>
              <a:t>      - Speak slowly and calmly. </a:t>
            </a:r>
            <a:endParaRPr/>
          </a:p>
          <a:p>
            <a:pPr marL="946150" marR="0" lvl="2" indent="0" algn="l" rtl="0">
              <a:lnSpc>
                <a:spcPct val="70000"/>
              </a:lnSpc>
              <a:spcBef>
                <a:spcPts val="500"/>
              </a:spcBef>
              <a:spcAft>
                <a:spcPts val="0"/>
              </a:spcAft>
              <a:buNone/>
            </a:pPr>
            <a:r>
              <a:rPr lang="en-US" sz="4400" b="0" i="0" u="none" strike="noStrike" cap="none">
                <a:solidFill>
                  <a:schemeClr val="lt1"/>
                </a:solidFill>
                <a:latin typeface="Arial"/>
                <a:ea typeface="Arial"/>
                <a:cs typeface="Arial"/>
                <a:sym typeface="Arial"/>
              </a:rPr>
              <a:t>      - Remember that they may 	be disoriented when waking 	up.</a:t>
            </a:r>
            <a:endParaRPr/>
          </a:p>
          <a:p>
            <a:pPr marL="0" marR="0" lvl="0" indent="0" algn="l" rtl="0">
              <a:lnSpc>
                <a:spcPct val="100000"/>
              </a:lnSpc>
              <a:spcBef>
                <a:spcPts val="0"/>
              </a:spcBef>
              <a:spcAft>
                <a:spcPts val="0"/>
              </a:spcAft>
              <a:buNone/>
            </a:pPr>
            <a:endParaRPr sz="2100" b="0" i="0" u="none" strike="noStrike" cap="none">
              <a:solidFill>
                <a:schemeClr val="dk1"/>
              </a:solidFill>
              <a:latin typeface="Calibri"/>
              <a:ea typeface="Calibri"/>
              <a:cs typeface="Calibri"/>
              <a:sym typeface="Calibri"/>
            </a:endParaRPr>
          </a:p>
          <a:p>
            <a:pPr marL="171450" marR="0" lvl="0" indent="-95250" algn="l" rtl="0">
              <a:lnSpc>
                <a:spcPct val="100000"/>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nvGrpSpPr>
          <p:cNvPr id="1020" name="Google Shape;1020;p34"/>
          <p:cNvGrpSpPr/>
          <p:nvPr/>
        </p:nvGrpSpPr>
        <p:grpSpPr>
          <a:xfrm>
            <a:off x="15060598" y="11"/>
            <a:ext cx="3227297" cy="3085741"/>
            <a:chOff x="0" y="0"/>
            <a:chExt cx="849982" cy="812700"/>
          </a:xfrm>
        </p:grpSpPr>
        <p:sp>
          <p:nvSpPr>
            <p:cNvPr id="1021" name="Google Shape;1021;p34"/>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022" name="Google Shape;1022;p3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23" name="Google Shape;1023;p34"/>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pic>
        <p:nvPicPr>
          <p:cNvPr id="1024" name="Google Shape;1024;p34"/>
          <p:cNvPicPr preferRelativeResize="0"/>
          <p:nvPr/>
        </p:nvPicPr>
        <p:blipFill rotWithShape="1">
          <a:blip r:embed="rId3">
            <a:alphaModFix/>
          </a:blip>
          <a:srcRect/>
          <a:stretch/>
        </p:blipFill>
        <p:spPr>
          <a:xfrm>
            <a:off x="822212" y="3435632"/>
            <a:ext cx="6608568" cy="494562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1028"/>
        <p:cNvGrpSpPr/>
        <p:nvPr/>
      </p:nvGrpSpPr>
      <p:grpSpPr>
        <a:xfrm>
          <a:off x="0" y="0"/>
          <a:ext cx="0" cy="0"/>
          <a:chOff x="0" y="0"/>
          <a:chExt cx="0" cy="0"/>
        </a:xfrm>
      </p:grpSpPr>
      <p:sp>
        <p:nvSpPr>
          <p:cNvPr id="1029" name="Google Shape;1029;p35"/>
          <p:cNvSpPr txBox="1"/>
          <p:nvPr/>
        </p:nvSpPr>
        <p:spPr>
          <a:xfrm>
            <a:off x="464546" y="130745"/>
            <a:ext cx="12137005" cy="243759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600" b="1" i="0" u="none" strike="noStrike" cap="none">
                <a:solidFill>
                  <a:schemeClr val="lt1"/>
                </a:solidFill>
                <a:latin typeface="Arial"/>
                <a:ea typeface="Arial"/>
                <a:cs typeface="Arial"/>
                <a:sym typeface="Arial"/>
              </a:rPr>
              <a:t>Should I wake someone who is sleeping?</a:t>
            </a:r>
            <a:endParaRPr sz="1200" b="1" i="0" u="none" strike="noStrike" cap="none">
              <a:solidFill>
                <a:schemeClr val="lt1"/>
              </a:solidFill>
              <a:latin typeface="Arial"/>
              <a:ea typeface="Arial"/>
              <a:cs typeface="Arial"/>
              <a:sym typeface="Arial"/>
            </a:endParaRPr>
          </a:p>
        </p:txBody>
      </p:sp>
      <p:sp>
        <p:nvSpPr>
          <p:cNvPr id="1030" name="Google Shape;1030;p35"/>
          <p:cNvSpPr txBox="1"/>
          <p:nvPr/>
        </p:nvSpPr>
        <p:spPr>
          <a:xfrm>
            <a:off x="7748678" y="1939647"/>
            <a:ext cx="9705745" cy="8861913"/>
          </a:xfrm>
          <a:prstGeom prst="rect">
            <a:avLst/>
          </a:prstGeom>
          <a:noFill/>
          <a:ln>
            <a:noFill/>
          </a:ln>
        </p:spPr>
        <p:txBody>
          <a:bodyPr spcFirstLastPara="1" wrap="square" lIns="0" tIns="0" rIns="0" bIns="0" anchor="t" anchorCtr="0">
            <a:spAutoFit/>
          </a:bodyPr>
          <a:lstStyle/>
          <a:p>
            <a:pPr marL="0" marR="0" lvl="0" indent="0" algn="l" rtl="0">
              <a:lnSpc>
                <a:spcPct val="70000"/>
              </a:lnSpc>
              <a:spcBef>
                <a:spcPts val="1000"/>
              </a:spcBef>
              <a:spcAft>
                <a:spcPts val="0"/>
              </a:spcAft>
              <a:buNone/>
            </a:pPr>
            <a:r>
              <a:rPr lang="en-US" sz="4800" b="1" i="0" u="none" strike="noStrike" cap="none">
                <a:solidFill>
                  <a:schemeClr val="lt1"/>
                </a:solidFill>
                <a:latin typeface="Arial"/>
                <a:ea typeface="Arial"/>
                <a:cs typeface="Arial"/>
                <a:sym typeface="Arial"/>
              </a:rPr>
              <a:t>You can, but remember: your safety comes first</a:t>
            </a:r>
            <a:r>
              <a:rPr lang="en-US" sz="4800" b="0" i="0" u="none" strike="noStrike" cap="none">
                <a:solidFill>
                  <a:schemeClr val="lt1"/>
                </a:solidFill>
                <a:latin typeface="Arial"/>
                <a:ea typeface="Arial"/>
                <a:cs typeface="Arial"/>
                <a:sym typeface="Arial"/>
              </a:rPr>
              <a:t>. </a:t>
            </a:r>
            <a:endParaRPr/>
          </a:p>
          <a:p>
            <a:pPr marL="0" marR="0" lvl="0" indent="0" algn="l" rtl="0">
              <a:lnSpc>
                <a:spcPct val="70000"/>
              </a:lnSpc>
              <a:spcBef>
                <a:spcPts val="1000"/>
              </a:spcBef>
              <a:spcAft>
                <a:spcPts val="0"/>
              </a:spcAft>
              <a:buNone/>
            </a:pPr>
            <a:endParaRPr sz="4800" b="0" i="0" u="none" strike="noStrike" cap="none">
              <a:solidFill>
                <a:schemeClr val="lt1"/>
              </a:solidFill>
              <a:latin typeface="Arial"/>
              <a:ea typeface="Arial"/>
              <a:cs typeface="Arial"/>
              <a:sym typeface="Arial"/>
            </a:endParaRPr>
          </a:p>
          <a:p>
            <a:pPr marL="367032" marR="0" lvl="1" indent="0" algn="l" rtl="0">
              <a:lnSpc>
                <a:spcPct val="70000"/>
              </a:lnSpc>
              <a:spcBef>
                <a:spcPts val="500"/>
              </a:spcBef>
              <a:spcAft>
                <a:spcPts val="0"/>
              </a:spcAft>
              <a:buNone/>
            </a:pPr>
            <a:r>
              <a:rPr lang="en-US" sz="4400" b="0" i="0" u="none" strike="noStrike" cap="none">
                <a:solidFill>
                  <a:schemeClr val="lt1"/>
                </a:solidFill>
                <a:latin typeface="Arial"/>
                <a:ea typeface="Arial"/>
                <a:cs typeface="Arial"/>
                <a:sym typeface="Arial"/>
              </a:rPr>
              <a:t>- Do not force them to answer your questions. </a:t>
            </a:r>
            <a:endParaRPr/>
          </a:p>
          <a:p>
            <a:pPr marL="946150" marR="0" lvl="2" indent="0" algn="l" rtl="0">
              <a:lnSpc>
                <a:spcPct val="70000"/>
              </a:lnSpc>
              <a:spcBef>
                <a:spcPts val="500"/>
              </a:spcBef>
              <a:spcAft>
                <a:spcPts val="0"/>
              </a:spcAft>
              <a:buNone/>
            </a:pPr>
            <a:r>
              <a:rPr lang="en-US" sz="4400" b="0" i="0" u="none" strike="noStrike" cap="none">
                <a:solidFill>
                  <a:schemeClr val="lt1"/>
                </a:solidFill>
                <a:latin typeface="Arial"/>
                <a:ea typeface="Arial"/>
                <a:cs typeface="Arial"/>
                <a:sym typeface="Arial"/>
              </a:rPr>
              <a:t>- If they do not respond, but appear to be breathing, leave them be.</a:t>
            </a:r>
            <a:endParaRPr/>
          </a:p>
          <a:p>
            <a:pPr marL="938531" marR="0" lvl="1" indent="-571500" algn="l" rtl="0">
              <a:lnSpc>
                <a:spcPct val="70000"/>
              </a:lnSpc>
              <a:spcBef>
                <a:spcPts val="500"/>
              </a:spcBef>
              <a:spcAft>
                <a:spcPts val="0"/>
              </a:spcAft>
              <a:buClr>
                <a:srgbClr val="000000"/>
              </a:buClr>
              <a:buSzPts val="3100"/>
              <a:buFont typeface="Arial"/>
              <a:buChar char="-"/>
            </a:pPr>
            <a:r>
              <a:rPr lang="en-US" sz="4400" b="0" i="0" u="none" strike="noStrike" cap="none">
                <a:solidFill>
                  <a:schemeClr val="lt1"/>
                </a:solidFill>
                <a:latin typeface="Arial"/>
                <a:ea typeface="Arial"/>
                <a:cs typeface="Arial"/>
                <a:sym typeface="Arial"/>
              </a:rPr>
              <a:t>Always, thank them for their time, apologize for waking them, and complete the appropriate form.</a:t>
            </a:r>
            <a:endParaRPr/>
          </a:p>
          <a:p>
            <a:pPr marL="938531" marR="0" lvl="1" indent="-374650" algn="l" rtl="0">
              <a:lnSpc>
                <a:spcPct val="70000"/>
              </a:lnSpc>
              <a:spcBef>
                <a:spcPts val="500"/>
              </a:spcBef>
              <a:spcAft>
                <a:spcPts val="0"/>
              </a:spcAft>
              <a:buClr>
                <a:srgbClr val="000000"/>
              </a:buClr>
              <a:buSzPts val="3100"/>
              <a:buFont typeface="Arial"/>
              <a:buNone/>
            </a:pPr>
            <a:endParaRPr sz="4400" b="0" i="0" u="none" strike="noStrike" cap="none">
              <a:solidFill>
                <a:schemeClr val="lt1"/>
              </a:solidFill>
              <a:latin typeface="Arial"/>
              <a:ea typeface="Arial"/>
              <a:cs typeface="Arial"/>
              <a:sym typeface="Arial"/>
            </a:endParaRPr>
          </a:p>
          <a:p>
            <a:pPr marL="25400" marR="0" lvl="0" indent="0" algn="l" rtl="0">
              <a:lnSpc>
                <a:spcPct val="70000"/>
              </a:lnSpc>
              <a:spcBef>
                <a:spcPts val="1000"/>
              </a:spcBef>
              <a:spcAft>
                <a:spcPts val="0"/>
              </a:spcAft>
              <a:buNone/>
            </a:pPr>
            <a:r>
              <a:rPr lang="en-US" sz="4400" b="0" i="1" u="none" strike="noStrike" cap="none">
                <a:solidFill>
                  <a:schemeClr val="lt1"/>
                </a:solidFill>
                <a:latin typeface="Arial"/>
                <a:ea typeface="Arial"/>
                <a:cs typeface="Arial"/>
                <a:sym typeface="Arial"/>
              </a:rPr>
              <a:t>If someone appears to be sleeping in a dangerous situation, follow your  emergency protocol to alert the appropriate people. Do not wake them on your own.</a:t>
            </a:r>
            <a:endParaRPr/>
          </a:p>
          <a:p>
            <a:pPr marL="0" marR="0" lvl="0" indent="0" algn="l" rtl="0">
              <a:lnSpc>
                <a:spcPct val="100000"/>
              </a:lnSpc>
              <a:spcBef>
                <a:spcPts val="0"/>
              </a:spcBef>
              <a:spcAft>
                <a:spcPts val="0"/>
              </a:spcAft>
              <a:buNone/>
            </a:pPr>
            <a:endParaRPr sz="2100" b="0" i="0" u="none" strike="noStrike" cap="none">
              <a:solidFill>
                <a:schemeClr val="dk1"/>
              </a:solidFill>
              <a:latin typeface="Calibri"/>
              <a:ea typeface="Calibri"/>
              <a:cs typeface="Calibri"/>
              <a:sym typeface="Calibri"/>
            </a:endParaRPr>
          </a:p>
          <a:p>
            <a:pPr marL="171450" marR="0" lvl="0" indent="-95250" algn="l" rtl="0">
              <a:lnSpc>
                <a:spcPct val="100000"/>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grpSp>
        <p:nvGrpSpPr>
          <p:cNvPr id="1031" name="Google Shape;1031;p35"/>
          <p:cNvGrpSpPr/>
          <p:nvPr/>
        </p:nvGrpSpPr>
        <p:grpSpPr>
          <a:xfrm>
            <a:off x="15060598" y="11"/>
            <a:ext cx="3227297" cy="3085741"/>
            <a:chOff x="0" y="0"/>
            <a:chExt cx="849982" cy="812700"/>
          </a:xfrm>
        </p:grpSpPr>
        <p:sp>
          <p:nvSpPr>
            <p:cNvPr id="1032" name="Google Shape;1032;p35"/>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033" name="Google Shape;1033;p3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34" name="Google Shape;1034;p35"/>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pic>
        <p:nvPicPr>
          <p:cNvPr id="1035" name="Google Shape;1035;p35"/>
          <p:cNvPicPr preferRelativeResize="0"/>
          <p:nvPr/>
        </p:nvPicPr>
        <p:blipFill rotWithShape="1">
          <a:blip r:embed="rId3">
            <a:alphaModFix/>
          </a:blip>
          <a:srcRect/>
          <a:stretch/>
        </p:blipFill>
        <p:spPr>
          <a:xfrm>
            <a:off x="470924" y="3287351"/>
            <a:ext cx="6608568" cy="494562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039"/>
        <p:cNvGrpSpPr/>
        <p:nvPr/>
      </p:nvGrpSpPr>
      <p:grpSpPr>
        <a:xfrm>
          <a:off x="0" y="0"/>
          <a:ext cx="0" cy="0"/>
          <a:chOff x="0" y="0"/>
          <a:chExt cx="0" cy="0"/>
        </a:xfrm>
      </p:grpSpPr>
      <p:grpSp>
        <p:nvGrpSpPr>
          <p:cNvPr id="1040" name="Google Shape;1040;p36"/>
          <p:cNvGrpSpPr/>
          <p:nvPr/>
        </p:nvGrpSpPr>
        <p:grpSpPr>
          <a:xfrm>
            <a:off x="15060598" y="11"/>
            <a:ext cx="3227297" cy="3085741"/>
            <a:chOff x="0" y="0"/>
            <a:chExt cx="849982" cy="812700"/>
          </a:xfrm>
        </p:grpSpPr>
        <p:sp>
          <p:nvSpPr>
            <p:cNvPr id="1041" name="Google Shape;1041;p36"/>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042" name="Google Shape;1042;p36"/>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43" name="Google Shape;1043;p36"/>
          <p:cNvSpPr txBox="1"/>
          <p:nvPr/>
        </p:nvSpPr>
        <p:spPr>
          <a:xfrm>
            <a:off x="678366" y="4616467"/>
            <a:ext cx="3523824" cy="5318379"/>
          </a:xfrm>
          <a:prstGeom prst="rect">
            <a:avLst/>
          </a:prstGeom>
          <a:noFill/>
          <a:ln w="38100"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1" i="0" u="none" strike="noStrike" cap="none">
                <a:solidFill>
                  <a:srgbClr val="462D78"/>
                </a:solidFill>
                <a:latin typeface="Arial"/>
                <a:ea typeface="Arial"/>
                <a:cs typeface="Arial"/>
                <a:sym typeface="Arial"/>
              </a:rPr>
              <a:t>Your Safety is # 1 Priority</a:t>
            </a:r>
            <a:endParaRPr sz="1400" b="1" i="0" u="none" strike="noStrike" cap="none">
              <a:solidFill>
                <a:srgbClr val="000000"/>
              </a:solidFill>
              <a:latin typeface="Arial"/>
              <a:ea typeface="Arial"/>
              <a:cs typeface="Arial"/>
              <a:sym typeface="Arial"/>
            </a:endParaRPr>
          </a:p>
        </p:txBody>
      </p:sp>
      <p:sp>
        <p:nvSpPr>
          <p:cNvPr id="1044" name="Google Shape;1044;p36"/>
          <p:cNvSpPr txBox="1"/>
          <p:nvPr/>
        </p:nvSpPr>
        <p:spPr>
          <a:xfrm>
            <a:off x="1054813" y="1745436"/>
            <a:ext cx="3044269" cy="2068259"/>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800" b="0" i="0" u="none" strike="noStrike" cap="none">
                <a:solidFill>
                  <a:srgbClr val="3F3151"/>
                </a:solidFill>
                <a:latin typeface="Arial"/>
                <a:ea typeface="Arial"/>
                <a:cs typeface="Arial"/>
                <a:sym typeface="Arial"/>
              </a:rPr>
              <a:t>You should ALWAYS be with at least one other person.</a:t>
            </a:r>
            <a:endParaRPr/>
          </a:p>
        </p:txBody>
      </p:sp>
      <p:grpSp>
        <p:nvGrpSpPr>
          <p:cNvPr id="1045" name="Google Shape;1045;p36"/>
          <p:cNvGrpSpPr/>
          <p:nvPr/>
        </p:nvGrpSpPr>
        <p:grpSpPr>
          <a:xfrm>
            <a:off x="1022018" y="732942"/>
            <a:ext cx="3064675" cy="853338"/>
            <a:chOff x="426784" y="1092474"/>
            <a:chExt cx="2909478" cy="816616"/>
          </a:xfrm>
        </p:grpSpPr>
        <p:sp>
          <p:nvSpPr>
            <p:cNvPr id="1046" name="Google Shape;1046;p36"/>
            <p:cNvSpPr/>
            <p:nvPr/>
          </p:nvSpPr>
          <p:spPr>
            <a:xfrm>
              <a:off x="459578" y="1092474"/>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47" name="Google Shape;1047;p36"/>
            <p:cNvSpPr txBox="1"/>
            <p:nvPr/>
          </p:nvSpPr>
          <p:spPr>
            <a:xfrm>
              <a:off x="426784" y="1261622"/>
              <a:ext cx="2890105" cy="494814"/>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E5E6EE"/>
                  </a:solidFill>
                  <a:latin typeface="Arial"/>
                  <a:ea typeface="Arial"/>
                  <a:cs typeface="Arial"/>
                  <a:sym typeface="Arial"/>
                </a:rPr>
                <a:t>Safety in Numbers</a:t>
              </a:r>
              <a:endParaRPr sz="1600" b="0" i="0" u="none" strike="noStrike" cap="none">
                <a:solidFill>
                  <a:srgbClr val="000000"/>
                </a:solidFill>
                <a:latin typeface="Arial"/>
                <a:ea typeface="Arial"/>
                <a:cs typeface="Arial"/>
                <a:sym typeface="Arial"/>
              </a:endParaRPr>
            </a:p>
          </p:txBody>
        </p:sp>
      </p:grpSp>
      <p:grpSp>
        <p:nvGrpSpPr>
          <p:cNvPr id="1048" name="Google Shape;1048;p36"/>
          <p:cNvGrpSpPr/>
          <p:nvPr/>
        </p:nvGrpSpPr>
        <p:grpSpPr>
          <a:xfrm>
            <a:off x="4170251" y="744078"/>
            <a:ext cx="3383101" cy="853338"/>
            <a:chOff x="4353810" y="1217039"/>
            <a:chExt cx="3211778" cy="816616"/>
          </a:xfrm>
        </p:grpSpPr>
        <p:sp>
          <p:nvSpPr>
            <p:cNvPr id="1049" name="Google Shape;1049;p36"/>
            <p:cNvSpPr/>
            <p:nvPr/>
          </p:nvSpPr>
          <p:spPr>
            <a:xfrm>
              <a:off x="4556356" y="1217039"/>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50" name="Google Shape;1050;p36"/>
            <p:cNvSpPr txBox="1"/>
            <p:nvPr/>
          </p:nvSpPr>
          <p:spPr>
            <a:xfrm>
              <a:off x="4353810" y="1374534"/>
              <a:ext cx="3211778" cy="494814"/>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E5E6EE"/>
                  </a:solidFill>
                  <a:latin typeface="Arial"/>
                  <a:ea typeface="Arial"/>
                  <a:cs typeface="Arial"/>
                  <a:sym typeface="Arial"/>
                </a:rPr>
                <a:t>Keep Your Distance</a:t>
              </a:r>
              <a:endParaRPr sz="1600" b="0" i="0" u="none" strike="noStrike" cap="none">
                <a:solidFill>
                  <a:srgbClr val="000000"/>
                </a:solidFill>
                <a:latin typeface="Arial"/>
                <a:ea typeface="Arial"/>
                <a:cs typeface="Arial"/>
                <a:sym typeface="Arial"/>
              </a:endParaRPr>
            </a:p>
          </p:txBody>
        </p:sp>
      </p:grpSp>
      <p:grpSp>
        <p:nvGrpSpPr>
          <p:cNvPr id="1051" name="Google Shape;1051;p36"/>
          <p:cNvGrpSpPr/>
          <p:nvPr/>
        </p:nvGrpSpPr>
        <p:grpSpPr>
          <a:xfrm>
            <a:off x="7704941" y="744078"/>
            <a:ext cx="3044269" cy="853338"/>
            <a:chOff x="7704941" y="1228175"/>
            <a:chExt cx="2890105" cy="816616"/>
          </a:xfrm>
        </p:grpSpPr>
        <p:sp>
          <p:nvSpPr>
            <p:cNvPr id="1052" name="Google Shape;1052;p36"/>
            <p:cNvSpPr/>
            <p:nvPr/>
          </p:nvSpPr>
          <p:spPr>
            <a:xfrm>
              <a:off x="7718362" y="1228175"/>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53" name="Google Shape;1053;p36"/>
            <p:cNvSpPr txBox="1"/>
            <p:nvPr/>
          </p:nvSpPr>
          <p:spPr>
            <a:xfrm>
              <a:off x="7704941" y="1402118"/>
              <a:ext cx="2890105" cy="494814"/>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E5E6EE"/>
                  </a:solidFill>
                  <a:latin typeface="Arial"/>
                  <a:ea typeface="Arial"/>
                  <a:cs typeface="Arial"/>
                  <a:sym typeface="Arial"/>
                </a:rPr>
                <a:t>Be Aware</a:t>
              </a:r>
              <a:endParaRPr sz="1600" b="0" i="0" u="none" strike="noStrike" cap="none">
                <a:solidFill>
                  <a:srgbClr val="000000"/>
                </a:solidFill>
                <a:latin typeface="Arial"/>
                <a:ea typeface="Arial"/>
                <a:cs typeface="Arial"/>
                <a:sym typeface="Arial"/>
              </a:endParaRPr>
            </a:p>
          </p:txBody>
        </p:sp>
      </p:grpSp>
      <p:grpSp>
        <p:nvGrpSpPr>
          <p:cNvPr id="1054" name="Google Shape;1054;p36"/>
          <p:cNvGrpSpPr/>
          <p:nvPr/>
        </p:nvGrpSpPr>
        <p:grpSpPr>
          <a:xfrm>
            <a:off x="11015010" y="715381"/>
            <a:ext cx="3044269" cy="853338"/>
            <a:chOff x="7704941" y="1228175"/>
            <a:chExt cx="2890105" cy="816616"/>
          </a:xfrm>
        </p:grpSpPr>
        <p:sp>
          <p:nvSpPr>
            <p:cNvPr id="1055" name="Google Shape;1055;p36"/>
            <p:cNvSpPr/>
            <p:nvPr/>
          </p:nvSpPr>
          <p:spPr>
            <a:xfrm>
              <a:off x="7718362" y="1228175"/>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56" name="Google Shape;1056;p36"/>
            <p:cNvSpPr txBox="1"/>
            <p:nvPr/>
          </p:nvSpPr>
          <p:spPr>
            <a:xfrm>
              <a:off x="7704941" y="1402118"/>
              <a:ext cx="2890105" cy="494814"/>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E5E6EE"/>
                  </a:solidFill>
                  <a:latin typeface="Arial"/>
                  <a:ea typeface="Arial"/>
                  <a:cs typeface="Arial"/>
                  <a:sym typeface="Arial"/>
                </a:rPr>
                <a:t>Stay in the Light</a:t>
              </a:r>
              <a:endParaRPr sz="1600" b="0" i="0" u="none" strike="noStrike" cap="none">
                <a:solidFill>
                  <a:srgbClr val="000000"/>
                </a:solidFill>
                <a:latin typeface="Arial"/>
                <a:ea typeface="Arial"/>
                <a:cs typeface="Arial"/>
                <a:sym typeface="Arial"/>
              </a:endParaRPr>
            </a:p>
          </p:txBody>
        </p:sp>
      </p:grpSp>
      <p:grpSp>
        <p:nvGrpSpPr>
          <p:cNvPr id="1057" name="Google Shape;1057;p36"/>
          <p:cNvGrpSpPr/>
          <p:nvPr/>
        </p:nvGrpSpPr>
        <p:grpSpPr>
          <a:xfrm>
            <a:off x="14375876" y="715381"/>
            <a:ext cx="3044269" cy="853338"/>
            <a:chOff x="7704941" y="1228175"/>
            <a:chExt cx="2890105" cy="816616"/>
          </a:xfrm>
        </p:grpSpPr>
        <p:sp>
          <p:nvSpPr>
            <p:cNvPr id="1058" name="Google Shape;1058;p36"/>
            <p:cNvSpPr/>
            <p:nvPr/>
          </p:nvSpPr>
          <p:spPr>
            <a:xfrm>
              <a:off x="7718362" y="1228175"/>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59" name="Google Shape;1059;p36"/>
            <p:cNvSpPr txBox="1"/>
            <p:nvPr/>
          </p:nvSpPr>
          <p:spPr>
            <a:xfrm>
              <a:off x="7704941" y="1402118"/>
              <a:ext cx="2890105" cy="494814"/>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E5E6EE"/>
                  </a:solidFill>
                  <a:latin typeface="Arial"/>
                  <a:ea typeface="Arial"/>
                  <a:cs typeface="Arial"/>
                  <a:sym typeface="Arial"/>
                </a:rPr>
                <a:t>Stay on your Feet</a:t>
              </a:r>
              <a:endParaRPr sz="1600" b="0" i="0" u="none" strike="noStrike" cap="none">
                <a:solidFill>
                  <a:srgbClr val="000000"/>
                </a:solidFill>
                <a:latin typeface="Arial"/>
                <a:ea typeface="Arial"/>
                <a:cs typeface="Arial"/>
                <a:sym typeface="Arial"/>
              </a:endParaRPr>
            </a:p>
          </p:txBody>
        </p:sp>
      </p:grpSp>
      <p:sp>
        <p:nvSpPr>
          <p:cNvPr id="1060" name="Google Shape;1060;p36"/>
          <p:cNvSpPr txBox="1"/>
          <p:nvPr/>
        </p:nvSpPr>
        <p:spPr>
          <a:xfrm>
            <a:off x="4382885" y="1745436"/>
            <a:ext cx="3044269" cy="3102388"/>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800" b="0" i="0" u="none" strike="noStrike" cap="none">
                <a:solidFill>
                  <a:srgbClr val="3F3151"/>
                </a:solidFill>
                <a:latin typeface="Arial"/>
                <a:ea typeface="Arial"/>
                <a:cs typeface="Arial"/>
                <a:sym typeface="Arial"/>
              </a:rPr>
              <a:t>Keep an appropriate conversational distance from those you are interviewing.</a:t>
            </a:r>
            <a:endParaRPr/>
          </a:p>
        </p:txBody>
      </p:sp>
      <p:sp>
        <p:nvSpPr>
          <p:cNvPr id="1061" name="Google Shape;1061;p36"/>
          <p:cNvSpPr txBox="1"/>
          <p:nvPr/>
        </p:nvSpPr>
        <p:spPr>
          <a:xfrm>
            <a:off x="7685367" y="1757689"/>
            <a:ext cx="3044269" cy="2585323"/>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800" b="0" i="0" u="none" strike="noStrike" cap="none">
                <a:solidFill>
                  <a:srgbClr val="3F3151"/>
                </a:solidFill>
                <a:latin typeface="Arial"/>
                <a:ea typeface="Arial"/>
                <a:cs typeface="Arial"/>
                <a:sym typeface="Arial"/>
              </a:rPr>
              <a:t>Maintain awareness around you – where other people are, exits, etc.</a:t>
            </a:r>
            <a:endParaRPr/>
          </a:p>
        </p:txBody>
      </p:sp>
      <p:sp>
        <p:nvSpPr>
          <p:cNvPr id="1062" name="Google Shape;1062;p36"/>
          <p:cNvSpPr txBox="1"/>
          <p:nvPr/>
        </p:nvSpPr>
        <p:spPr>
          <a:xfrm>
            <a:off x="11034243" y="1757688"/>
            <a:ext cx="3044269" cy="3102388"/>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800" b="0" i="0" u="none" strike="noStrike" cap="none">
                <a:solidFill>
                  <a:srgbClr val="3F3151"/>
                </a:solidFill>
                <a:latin typeface="Arial"/>
                <a:ea typeface="Arial"/>
                <a:cs typeface="Arial"/>
                <a:sym typeface="Arial"/>
              </a:rPr>
              <a:t>Stay in places that are lit. If you use a flashlight, do so respectfully (i.e., don’t shine it in anyone’s face).</a:t>
            </a:r>
            <a:endParaRPr/>
          </a:p>
        </p:txBody>
      </p:sp>
      <p:sp>
        <p:nvSpPr>
          <p:cNvPr id="1063" name="Google Shape;1063;p36"/>
          <p:cNvSpPr txBox="1"/>
          <p:nvPr/>
        </p:nvSpPr>
        <p:spPr>
          <a:xfrm>
            <a:off x="14383119" y="1727585"/>
            <a:ext cx="3044269" cy="4136517"/>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800" b="0" i="0" u="none" strike="noStrike" cap="none">
                <a:solidFill>
                  <a:srgbClr val="3F3151"/>
                </a:solidFill>
                <a:latin typeface="Arial"/>
                <a:ea typeface="Arial"/>
                <a:cs typeface="Arial"/>
                <a:sym typeface="Arial"/>
              </a:rPr>
              <a:t>Remain standing. It’s okay to squat down to speak with someone who is sitting or lying on the ground, but always maintain your balance.</a:t>
            </a:r>
            <a:endParaRPr/>
          </a:p>
        </p:txBody>
      </p:sp>
      <p:grpSp>
        <p:nvGrpSpPr>
          <p:cNvPr id="1064" name="Google Shape;1064;p36"/>
          <p:cNvGrpSpPr/>
          <p:nvPr/>
        </p:nvGrpSpPr>
        <p:grpSpPr>
          <a:xfrm>
            <a:off x="4339668" y="5651637"/>
            <a:ext cx="3077064" cy="3080753"/>
            <a:chOff x="1028699" y="4518193"/>
            <a:chExt cx="3077064" cy="3080753"/>
          </a:xfrm>
        </p:grpSpPr>
        <p:sp>
          <p:nvSpPr>
            <p:cNvPr id="1065" name="Google Shape;1065;p36"/>
            <p:cNvSpPr txBox="1"/>
            <p:nvPr/>
          </p:nvSpPr>
          <p:spPr>
            <a:xfrm>
              <a:off x="1061494" y="5530687"/>
              <a:ext cx="3044269" cy="2068259"/>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800" b="0" i="0" u="none" strike="noStrike" cap="none">
                  <a:solidFill>
                    <a:srgbClr val="3F3151"/>
                  </a:solidFill>
                  <a:latin typeface="Arial"/>
                  <a:ea typeface="Arial"/>
                  <a:cs typeface="Arial"/>
                  <a:sym typeface="Arial"/>
                </a:rPr>
                <a:t>Do not transport anyone other than volunteers in your personal vehicle</a:t>
              </a:r>
              <a:endParaRPr/>
            </a:p>
          </p:txBody>
        </p:sp>
        <p:grpSp>
          <p:nvGrpSpPr>
            <p:cNvPr id="1066" name="Google Shape;1066;p36"/>
            <p:cNvGrpSpPr/>
            <p:nvPr/>
          </p:nvGrpSpPr>
          <p:grpSpPr>
            <a:xfrm>
              <a:off x="1028699" y="4518193"/>
              <a:ext cx="3064675" cy="853338"/>
              <a:chOff x="426784" y="1092474"/>
              <a:chExt cx="2909478" cy="816616"/>
            </a:xfrm>
          </p:grpSpPr>
          <p:sp>
            <p:nvSpPr>
              <p:cNvPr id="1067" name="Google Shape;1067;p36"/>
              <p:cNvSpPr/>
              <p:nvPr/>
            </p:nvSpPr>
            <p:spPr>
              <a:xfrm>
                <a:off x="459578" y="1092474"/>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68" name="Google Shape;1068;p36"/>
              <p:cNvSpPr txBox="1"/>
              <p:nvPr/>
            </p:nvSpPr>
            <p:spPr>
              <a:xfrm>
                <a:off x="426784" y="1261622"/>
                <a:ext cx="2890105" cy="494814"/>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E5E6EE"/>
                    </a:solidFill>
                    <a:latin typeface="Arial"/>
                    <a:ea typeface="Arial"/>
                    <a:cs typeface="Arial"/>
                    <a:sym typeface="Arial"/>
                  </a:rPr>
                  <a:t>No Transporting</a:t>
                </a:r>
                <a:endParaRPr sz="1600" b="0" i="0" u="none" strike="noStrike" cap="none">
                  <a:solidFill>
                    <a:srgbClr val="000000"/>
                  </a:solidFill>
                  <a:latin typeface="Arial"/>
                  <a:ea typeface="Arial"/>
                  <a:cs typeface="Arial"/>
                  <a:sym typeface="Arial"/>
                </a:endParaRPr>
              </a:p>
            </p:txBody>
          </p:sp>
        </p:grpSp>
      </p:grpSp>
      <p:grpSp>
        <p:nvGrpSpPr>
          <p:cNvPr id="1069" name="Google Shape;1069;p36"/>
          <p:cNvGrpSpPr/>
          <p:nvPr/>
        </p:nvGrpSpPr>
        <p:grpSpPr>
          <a:xfrm>
            <a:off x="7672146" y="5622171"/>
            <a:ext cx="3077064" cy="4631945"/>
            <a:chOff x="4317528" y="4520920"/>
            <a:chExt cx="3077064" cy="4631945"/>
          </a:xfrm>
        </p:grpSpPr>
        <p:sp>
          <p:nvSpPr>
            <p:cNvPr id="1070" name="Google Shape;1070;p36"/>
            <p:cNvSpPr txBox="1"/>
            <p:nvPr/>
          </p:nvSpPr>
          <p:spPr>
            <a:xfrm>
              <a:off x="4350323" y="5533413"/>
              <a:ext cx="3044269" cy="3619452"/>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800" b="0" i="0" u="none" strike="noStrike" cap="none">
                  <a:solidFill>
                    <a:srgbClr val="3F3151"/>
                  </a:solidFill>
                  <a:latin typeface="Arial"/>
                  <a:ea typeface="Arial"/>
                  <a:cs typeface="Arial"/>
                  <a:sym typeface="Arial"/>
                </a:rPr>
                <a:t>Prioritize your own safety.</a:t>
              </a:r>
              <a:endParaRPr/>
            </a:p>
            <a:p>
              <a:pPr marL="0" marR="0" lvl="0" indent="0" algn="ctr" rtl="0">
                <a:lnSpc>
                  <a:spcPct val="119958"/>
                </a:lnSpc>
                <a:spcBef>
                  <a:spcPts val="0"/>
                </a:spcBef>
                <a:spcAft>
                  <a:spcPts val="0"/>
                </a:spcAft>
                <a:buNone/>
              </a:pPr>
              <a:r>
                <a:rPr lang="en-US" sz="2800" b="0" i="0" u="none" strike="noStrike" cap="none">
                  <a:solidFill>
                    <a:srgbClr val="3F3151"/>
                  </a:solidFill>
                  <a:latin typeface="Arial"/>
                  <a:ea typeface="Arial"/>
                  <a:cs typeface="Arial"/>
                  <a:sym typeface="Arial"/>
                </a:rPr>
                <a:t> If you don’t feel safe with someone or going somewhere, don’t go.</a:t>
              </a:r>
              <a:endParaRPr/>
            </a:p>
          </p:txBody>
        </p:sp>
        <p:grpSp>
          <p:nvGrpSpPr>
            <p:cNvPr id="1071" name="Google Shape;1071;p36"/>
            <p:cNvGrpSpPr/>
            <p:nvPr/>
          </p:nvGrpSpPr>
          <p:grpSpPr>
            <a:xfrm>
              <a:off x="4317528" y="4520920"/>
              <a:ext cx="3064675" cy="853338"/>
              <a:chOff x="426784" y="1092474"/>
              <a:chExt cx="2909478" cy="816616"/>
            </a:xfrm>
          </p:grpSpPr>
          <p:sp>
            <p:nvSpPr>
              <p:cNvPr id="1072" name="Google Shape;1072;p36"/>
              <p:cNvSpPr/>
              <p:nvPr/>
            </p:nvSpPr>
            <p:spPr>
              <a:xfrm>
                <a:off x="459578" y="1092474"/>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73" name="Google Shape;1073;p36"/>
              <p:cNvSpPr txBox="1"/>
              <p:nvPr/>
            </p:nvSpPr>
            <p:spPr>
              <a:xfrm>
                <a:off x="426784" y="1261622"/>
                <a:ext cx="2890105" cy="494814"/>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rgbClr val="E5E6EE"/>
                    </a:solidFill>
                    <a:latin typeface="Arial"/>
                    <a:ea typeface="Arial"/>
                    <a:cs typeface="Arial"/>
                    <a:sym typeface="Arial"/>
                  </a:rPr>
                  <a:t>Prioritize </a:t>
                </a:r>
                <a:r>
                  <a:rPr lang="en-US" sz="2800" b="1" i="0" u="none" strike="noStrike" cap="none">
                    <a:solidFill>
                      <a:srgbClr val="E5E6EE"/>
                    </a:solidFill>
                    <a:latin typeface="Arial"/>
                    <a:ea typeface="Arial"/>
                    <a:cs typeface="Arial"/>
                    <a:sym typeface="Arial"/>
                  </a:rPr>
                  <a:t>YOU</a:t>
                </a:r>
                <a:endParaRPr sz="1600" b="0" i="0" u="none" strike="noStrike" cap="none">
                  <a:solidFill>
                    <a:srgbClr val="000000"/>
                  </a:solidFill>
                  <a:latin typeface="Arial"/>
                  <a:ea typeface="Arial"/>
                  <a:cs typeface="Arial"/>
                  <a:sym typeface="Arial"/>
                </a:endParaRPr>
              </a:p>
            </p:txBody>
          </p:sp>
        </p:grpSp>
      </p:grpSp>
      <p:grpSp>
        <p:nvGrpSpPr>
          <p:cNvPr id="1074" name="Google Shape;1074;p36"/>
          <p:cNvGrpSpPr/>
          <p:nvPr/>
        </p:nvGrpSpPr>
        <p:grpSpPr>
          <a:xfrm>
            <a:off x="10983547" y="5639300"/>
            <a:ext cx="3078812" cy="3126284"/>
            <a:chOff x="7666153" y="4501255"/>
            <a:chExt cx="2922899" cy="2991751"/>
          </a:xfrm>
        </p:grpSpPr>
        <p:sp>
          <p:nvSpPr>
            <p:cNvPr id="1075" name="Google Shape;1075;p36"/>
            <p:cNvSpPr txBox="1"/>
            <p:nvPr/>
          </p:nvSpPr>
          <p:spPr>
            <a:xfrm>
              <a:off x="7698947" y="5513750"/>
              <a:ext cx="2890105" cy="1979256"/>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800" b="0" i="0" u="none" strike="noStrike" cap="none">
                  <a:solidFill>
                    <a:schemeClr val="accent2"/>
                  </a:solidFill>
                  <a:latin typeface="Arial"/>
                  <a:ea typeface="Arial"/>
                  <a:cs typeface="Arial"/>
                  <a:sym typeface="Arial"/>
                </a:rPr>
                <a:t>Locally-specific instructions for who to call in case of emergency</a:t>
              </a:r>
              <a:endParaRPr/>
            </a:p>
          </p:txBody>
        </p:sp>
        <p:grpSp>
          <p:nvGrpSpPr>
            <p:cNvPr id="1076" name="Google Shape;1076;p36"/>
            <p:cNvGrpSpPr/>
            <p:nvPr/>
          </p:nvGrpSpPr>
          <p:grpSpPr>
            <a:xfrm>
              <a:off x="7666153" y="4501255"/>
              <a:ext cx="2909477" cy="816616"/>
              <a:chOff x="426784" y="1092473"/>
              <a:chExt cx="2909477" cy="816616"/>
            </a:xfrm>
          </p:grpSpPr>
          <p:sp>
            <p:nvSpPr>
              <p:cNvPr id="1077" name="Google Shape;1077;p36"/>
              <p:cNvSpPr/>
              <p:nvPr/>
            </p:nvSpPr>
            <p:spPr>
              <a:xfrm>
                <a:off x="459577" y="1092473"/>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78" name="Google Shape;1078;p36"/>
              <p:cNvSpPr txBox="1"/>
              <p:nvPr/>
            </p:nvSpPr>
            <p:spPr>
              <a:xfrm>
                <a:off x="426784" y="1261622"/>
                <a:ext cx="2890105" cy="494814"/>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chemeClr val="accent2"/>
                    </a:solidFill>
                    <a:latin typeface="Arial"/>
                    <a:ea typeface="Arial"/>
                    <a:cs typeface="Arial"/>
                    <a:sym typeface="Arial"/>
                  </a:rPr>
                  <a:t>Local Emergency</a:t>
                </a:r>
                <a:endParaRPr sz="1600" b="0" i="0" u="none" strike="noStrike" cap="none">
                  <a:solidFill>
                    <a:schemeClr val="accent2"/>
                  </a:solidFill>
                  <a:latin typeface="Arial"/>
                  <a:ea typeface="Arial"/>
                  <a:cs typeface="Arial"/>
                  <a:sym typeface="Arial"/>
                </a:endParaRPr>
              </a:p>
            </p:txBody>
          </p:sp>
        </p:grpSp>
      </p:grpSp>
      <p:grpSp>
        <p:nvGrpSpPr>
          <p:cNvPr id="1079" name="Google Shape;1079;p36"/>
          <p:cNvGrpSpPr/>
          <p:nvPr/>
        </p:nvGrpSpPr>
        <p:grpSpPr>
          <a:xfrm>
            <a:off x="14390013" y="6259504"/>
            <a:ext cx="3044271" cy="2090917"/>
            <a:chOff x="14219087" y="6482440"/>
            <a:chExt cx="2890107" cy="2000939"/>
          </a:xfrm>
        </p:grpSpPr>
        <p:sp>
          <p:nvSpPr>
            <p:cNvPr id="1080" name="Google Shape;1080;p36"/>
            <p:cNvSpPr txBox="1"/>
            <p:nvPr/>
          </p:nvSpPr>
          <p:spPr>
            <a:xfrm>
              <a:off x="14219087" y="7493751"/>
              <a:ext cx="2890105" cy="989628"/>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800" b="0" i="0" u="none" strike="noStrike" cap="none">
                  <a:solidFill>
                    <a:schemeClr val="accent2"/>
                  </a:solidFill>
                  <a:latin typeface="Arial"/>
                  <a:ea typeface="Arial"/>
                  <a:cs typeface="Arial"/>
                  <a:sym typeface="Arial"/>
                </a:rPr>
                <a:t>Locally-specific precautions.</a:t>
              </a:r>
              <a:endParaRPr/>
            </a:p>
          </p:txBody>
        </p:sp>
        <p:grpSp>
          <p:nvGrpSpPr>
            <p:cNvPr id="1081" name="Google Shape;1081;p36"/>
            <p:cNvGrpSpPr/>
            <p:nvPr/>
          </p:nvGrpSpPr>
          <p:grpSpPr>
            <a:xfrm>
              <a:off x="14219089" y="6482440"/>
              <a:ext cx="2890105" cy="816616"/>
              <a:chOff x="3631096" y="2453547"/>
              <a:chExt cx="2890105" cy="816616"/>
            </a:xfrm>
          </p:grpSpPr>
          <p:sp>
            <p:nvSpPr>
              <p:cNvPr id="1082" name="Google Shape;1082;p36"/>
              <p:cNvSpPr/>
              <p:nvPr/>
            </p:nvSpPr>
            <p:spPr>
              <a:xfrm>
                <a:off x="3644516" y="2453547"/>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83" name="Google Shape;1083;p36"/>
              <p:cNvSpPr txBox="1"/>
              <p:nvPr/>
            </p:nvSpPr>
            <p:spPr>
              <a:xfrm>
                <a:off x="3631096" y="2523219"/>
                <a:ext cx="2890105" cy="494815"/>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800"/>
                  <a:buFont typeface="Arial"/>
                  <a:buNone/>
                </a:pPr>
                <a:r>
                  <a:rPr lang="en-US" sz="2800" b="0" i="0" u="none" strike="noStrike" cap="none">
                    <a:solidFill>
                      <a:schemeClr val="accent2"/>
                    </a:solidFill>
                    <a:latin typeface="Arial"/>
                    <a:ea typeface="Arial"/>
                    <a:cs typeface="Arial"/>
                    <a:sym typeface="Arial"/>
                  </a:rPr>
                  <a:t>Local Precautions</a:t>
                </a:r>
                <a:endParaRPr sz="1600" b="0" i="0" u="none" strike="noStrike" cap="none">
                  <a:solidFill>
                    <a:schemeClr val="accent2"/>
                  </a:solidFill>
                  <a:latin typeface="Arial"/>
                  <a:ea typeface="Arial"/>
                  <a:cs typeface="Arial"/>
                  <a:sym typeface="Arial"/>
                </a:endParaRPr>
              </a:p>
            </p:txBody>
          </p:sp>
        </p:grpSp>
      </p:grpSp>
      <p:sp>
        <p:nvSpPr>
          <p:cNvPr id="1084" name="Google Shape;1084;p36"/>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088"/>
        <p:cNvGrpSpPr/>
        <p:nvPr/>
      </p:nvGrpSpPr>
      <p:grpSpPr>
        <a:xfrm>
          <a:off x="0" y="0"/>
          <a:ext cx="0" cy="0"/>
          <a:chOff x="0" y="0"/>
          <a:chExt cx="0" cy="0"/>
        </a:xfrm>
      </p:grpSpPr>
      <p:sp>
        <p:nvSpPr>
          <p:cNvPr id="1089" name="Google Shape;1089;p37"/>
          <p:cNvSpPr txBox="1"/>
          <p:nvPr/>
        </p:nvSpPr>
        <p:spPr>
          <a:xfrm>
            <a:off x="2687822" y="366444"/>
            <a:ext cx="11891270" cy="1107996"/>
          </a:xfrm>
          <a:prstGeom prst="rect">
            <a:avLst/>
          </a:prstGeom>
          <a:noFill/>
          <a:ln w="38100"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6000"/>
              <a:buFont typeface="Arial"/>
              <a:buNone/>
            </a:pPr>
            <a:r>
              <a:rPr lang="en-US" sz="6000" b="1" i="0" u="none" strike="noStrike" cap="none">
                <a:solidFill>
                  <a:srgbClr val="462D78"/>
                </a:solidFill>
                <a:latin typeface="Arial"/>
                <a:ea typeface="Arial"/>
                <a:cs typeface="Arial"/>
                <a:sym typeface="Arial"/>
              </a:rPr>
              <a:t>Safety of those you Interview</a:t>
            </a:r>
            <a:endParaRPr sz="1100" b="1" i="0" u="none" strike="noStrike" cap="none">
              <a:solidFill>
                <a:srgbClr val="000000"/>
              </a:solidFill>
              <a:latin typeface="Arial"/>
              <a:ea typeface="Arial"/>
              <a:cs typeface="Arial"/>
              <a:sym typeface="Arial"/>
            </a:endParaRPr>
          </a:p>
        </p:txBody>
      </p:sp>
      <p:sp>
        <p:nvSpPr>
          <p:cNvPr id="1090" name="Google Shape;1090;p37"/>
          <p:cNvSpPr txBox="1"/>
          <p:nvPr/>
        </p:nvSpPr>
        <p:spPr>
          <a:xfrm>
            <a:off x="1027345" y="3555373"/>
            <a:ext cx="7606112" cy="4727448"/>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None/>
            </a:pPr>
            <a:r>
              <a:rPr lang="en-US" sz="4000" b="1" i="0" u="none" strike="noStrike" cap="none">
                <a:solidFill>
                  <a:srgbClr val="3F3151"/>
                </a:solidFill>
                <a:latin typeface="Arial"/>
                <a:ea typeface="Arial"/>
                <a:cs typeface="Arial"/>
                <a:sym typeface="Arial"/>
              </a:rPr>
              <a:t>Notice if:</a:t>
            </a:r>
            <a:endParaRPr/>
          </a:p>
          <a:p>
            <a:pPr marL="457200" marR="0" lvl="2" indent="-457200" algn="l" rtl="0">
              <a:lnSpc>
                <a:spcPct val="119958"/>
              </a:lnSpc>
              <a:spcBef>
                <a:spcPts val="0"/>
              </a:spcBef>
              <a:spcAft>
                <a:spcPts val="0"/>
              </a:spcAft>
              <a:buClr>
                <a:srgbClr val="000000"/>
              </a:buClr>
              <a:buSzPts val="3600"/>
              <a:buFont typeface="Arial"/>
              <a:buChar char="•"/>
            </a:pPr>
            <a:r>
              <a:rPr lang="en-US" sz="3600" b="0" i="0" u="none" strike="noStrike" cap="none">
                <a:solidFill>
                  <a:srgbClr val="3F3151"/>
                </a:solidFill>
                <a:latin typeface="Arial"/>
                <a:ea typeface="Arial"/>
                <a:cs typeface="Arial"/>
                <a:sym typeface="Arial"/>
              </a:rPr>
              <a:t>They have layers under and on them to keep them warm enough</a:t>
            </a:r>
            <a:endParaRPr/>
          </a:p>
          <a:p>
            <a:pPr marL="457200" marR="0" lvl="0" indent="-457200" algn="l" rtl="0">
              <a:lnSpc>
                <a:spcPct val="119958"/>
              </a:lnSpc>
              <a:spcBef>
                <a:spcPts val="0"/>
              </a:spcBef>
              <a:spcAft>
                <a:spcPts val="0"/>
              </a:spcAft>
              <a:buClr>
                <a:srgbClr val="000000"/>
              </a:buClr>
              <a:buSzPts val="3600"/>
              <a:buFont typeface="Arial"/>
              <a:buChar char="•"/>
            </a:pPr>
            <a:r>
              <a:rPr lang="en-US" sz="3600" b="0" i="0" u="none" strike="noStrike" cap="none">
                <a:solidFill>
                  <a:srgbClr val="3F3151"/>
                </a:solidFill>
                <a:latin typeface="Arial"/>
                <a:ea typeface="Arial"/>
                <a:cs typeface="Arial"/>
                <a:sym typeface="Arial"/>
              </a:rPr>
              <a:t>They’re dry (hypothermia concerns)</a:t>
            </a:r>
            <a:endParaRPr/>
          </a:p>
          <a:p>
            <a:pPr marL="457200" marR="0" lvl="0" indent="-457200" algn="l" rtl="0">
              <a:lnSpc>
                <a:spcPct val="119958"/>
              </a:lnSpc>
              <a:spcBef>
                <a:spcPts val="0"/>
              </a:spcBef>
              <a:spcAft>
                <a:spcPts val="0"/>
              </a:spcAft>
              <a:buClr>
                <a:srgbClr val="000000"/>
              </a:buClr>
              <a:buSzPts val="3600"/>
              <a:buFont typeface="Arial"/>
              <a:buChar char="•"/>
            </a:pPr>
            <a:r>
              <a:rPr lang="en-US" sz="3600" b="0" i="0" u="none" strike="noStrike" cap="none">
                <a:solidFill>
                  <a:srgbClr val="3F3151"/>
                </a:solidFill>
                <a:latin typeface="Arial"/>
                <a:ea typeface="Arial"/>
                <a:cs typeface="Arial"/>
                <a:sym typeface="Arial"/>
              </a:rPr>
              <a:t>You can see the rise and fall of their breathing</a:t>
            </a:r>
            <a:endParaRPr/>
          </a:p>
        </p:txBody>
      </p:sp>
      <p:grpSp>
        <p:nvGrpSpPr>
          <p:cNvPr id="1091" name="Google Shape;1091;p37"/>
          <p:cNvGrpSpPr/>
          <p:nvPr/>
        </p:nvGrpSpPr>
        <p:grpSpPr>
          <a:xfrm>
            <a:off x="852133" y="2403432"/>
            <a:ext cx="15544759" cy="853338"/>
            <a:chOff x="426784" y="1092474"/>
            <a:chExt cx="2909478" cy="816616"/>
          </a:xfrm>
        </p:grpSpPr>
        <p:sp>
          <p:nvSpPr>
            <p:cNvPr id="1092" name="Google Shape;1092;p37"/>
            <p:cNvSpPr/>
            <p:nvPr/>
          </p:nvSpPr>
          <p:spPr>
            <a:xfrm>
              <a:off x="459578" y="1092474"/>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p:txBody>
        </p:sp>
        <p:sp>
          <p:nvSpPr>
            <p:cNvPr id="1093" name="Google Shape;1093;p37"/>
            <p:cNvSpPr txBox="1"/>
            <p:nvPr/>
          </p:nvSpPr>
          <p:spPr>
            <a:xfrm>
              <a:off x="426784" y="1261622"/>
              <a:ext cx="2890105" cy="636189"/>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3600" b="0" i="0" u="none" strike="noStrike" cap="none">
                  <a:solidFill>
                    <a:srgbClr val="E5E6EE"/>
                  </a:solidFill>
                  <a:latin typeface="Arial"/>
                  <a:ea typeface="Arial"/>
                  <a:cs typeface="Arial"/>
                  <a:sym typeface="Arial"/>
                </a:rPr>
                <a:t>Health &amp; Safety Concerns (especially if it’s cold outside)</a:t>
              </a:r>
              <a:endParaRPr/>
            </a:p>
          </p:txBody>
        </p:sp>
      </p:grpSp>
      <p:grpSp>
        <p:nvGrpSpPr>
          <p:cNvPr id="1094" name="Google Shape;1094;p37"/>
          <p:cNvGrpSpPr/>
          <p:nvPr/>
        </p:nvGrpSpPr>
        <p:grpSpPr>
          <a:xfrm>
            <a:off x="1213161" y="8581424"/>
            <a:ext cx="15861677" cy="2127786"/>
            <a:chOff x="535817" y="1106182"/>
            <a:chExt cx="2658229" cy="1220331"/>
          </a:xfrm>
        </p:grpSpPr>
        <p:sp>
          <p:nvSpPr>
            <p:cNvPr id="1095" name="Google Shape;1095;p37"/>
            <p:cNvSpPr/>
            <p:nvPr/>
          </p:nvSpPr>
          <p:spPr>
            <a:xfrm>
              <a:off x="535817" y="1106182"/>
              <a:ext cx="2658229" cy="1220331"/>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96" name="Google Shape;1096;p37"/>
            <p:cNvSpPr txBox="1"/>
            <p:nvPr/>
          </p:nvSpPr>
          <p:spPr>
            <a:xfrm>
              <a:off x="601792" y="1335072"/>
              <a:ext cx="2592254" cy="381275"/>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3600" b="1" i="0" u="none" strike="noStrike" cap="none">
                  <a:solidFill>
                    <a:srgbClr val="E5E6EE"/>
                  </a:solidFill>
                  <a:latin typeface="Arial"/>
                  <a:ea typeface="Arial"/>
                  <a:cs typeface="Arial"/>
                  <a:sym typeface="Arial"/>
                </a:rPr>
                <a:t>ALWAYS call 9-1-1- if you are or someone else is at risk of danger</a:t>
              </a:r>
              <a:endParaRPr/>
            </a:p>
          </p:txBody>
        </p:sp>
      </p:grpSp>
      <p:sp>
        <p:nvSpPr>
          <p:cNvPr id="1097" name="Google Shape;1097;p37"/>
          <p:cNvSpPr txBox="1"/>
          <p:nvPr/>
        </p:nvSpPr>
        <p:spPr>
          <a:xfrm>
            <a:off x="9156262" y="3551196"/>
            <a:ext cx="7606112" cy="3693319"/>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None/>
            </a:pPr>
            <a:r>
              <a:rPr lang="en-US" sz="4000" b="1" i="0" u="none" strike="noStrike" cap="none">
                <a:solidFill>
                  <a:schemeClr val="accent2"/>
                </a:solidFill>
                <a:latin typeface="Arial"/>
                <a:ea typeface="Arial"/>
                <a:cs typeface="Arial"/>
                <a:sym typeface="Arial"/>
              </a:rPr>
              <a:t>Add your local protocol for what to do in your community if an individual is in distress, seeking immediate shelter, needs more layers, etc</a:t>
            </a:r>
            <a:r>
              <a:rPr lang="en-US" sz="4000" b="1" i="0" u="none" strike="noStrike" cap="none">
                <a:solidFill>
                  <a:srgbClr val="3F3151"/>
                </a:solidFill>
                <a:latin typeface="Arial"/>
                <a:ea typeface="Arial"/>
                <a:cs typeface="Arial"/>
                <a:sym typeface="Arial"/>
              </a:rPr>
              <a:t>.</a:t>
            </a:r>
            <a:endParaRPr/>
          </a:p>
        </p:txBody>
      </p:sp>
      <p:grpSp>
        <p:nvGrpSpPr>
          <p:cNvPr id="1098" name="Google Shape;1098;p37"/>
          <p:cNvGrpSpPr/>
          <p:nvPr/>
        </p:nvGrpSpPr>
        <p:grpSpPr>
          <a:xfrm>
            <a:off x="15060598" y="11"/>
            <a:ext cx="3227297" cy="3085741"/>
            <a:chOff x="0" y="0"/>
            <a:chExt cx="849982" cy="812700"/>
          </a:xfrm>
        </p:grpSpPr>
        <p:sp>
          <p:nvSpPr>
            <p:cNvPr id="1099" name="Google Shape;1099;p3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100" name="Google Shape;1100;p3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01" name="Google Shape;1101;p37"/>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105"/>
        <p:cNvGrpSpPr/>
        <p:nvPr/>
      </p:nvGrpSpPr>
      <p:grpSpPr>
        <a:xfrm>
          <a:off x="0" y="0"/>
          <a:ext cx="0" cy="0"/>
          <a:chOff x="0" y="0"/>
          <a:chExt cx="0" cy="0"/>
        </a:xfrm>
      </p:grpSpPr>
      <p:sp>
        <p:nvSpPr>
          <p:cNvPr id="1106" name="Google Shape;1106;p38"/>
          <p:cNvSpPr txBox="1"/>
          <p:nvPr/>
        </p:nvSpPr>
        <p:spPr>
          <a:xfrm>
            <a:off x="2687822" y="366444"/>
            <a:ext cx="11891270" cy="1107996"/>
          </a:xfrm>
          <a:prstGeom prst="rect">
            <a:avLst/>
          </a:prstGeom>
          <a:noFill/>
          <a:ln w="38100"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000" b="1" i="0" u="none" strike="noStrike" cap="none">
                <a:solidFill>
                  <a:srgbClr val="462D78"/>
                </a:solidFill>
                <a:latin typeface="Arial"/>
                <a:ea typeface="Arial"/>
                <a:cs typeface="Arial"/>
                <a:sym typeface="Arial"/>
              </a:rPr>
              <a:t>Privacy and Confidentiality</a:t>
            </a:r>
            <a:endParaRPr sz="1100" b="1" i="0" u="none" strike="noStrike" cap="none">
              <a:solidFill>
                <a:srgbClr val="000000"/>
              </a:solidFill>
              <a:latin typeface="Arial"/>
              <a:ea typeface="Arial"/>
              <a:cs typeface="Arial"/>
              <a:sym typeface="Arial"/>
            </a:endParaRPr>
          </a:p>
        </p:txBody>
      </p:sp>
      <p:sp>
        <p:nvSpPr>
          <p:cNvPr id="1107" name="Google Shape;1107;p38"/>
          <p:cNvSpPr txBox="1"/>
          <p:nvPr/>
        </p:nvSpPr>
        <p:spPr>
          <a:xfrm>
            <a:off x="1027345" y="3555373"/>
            <a:ext cx="7606112" cy="3693319"/>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None/>
            </a:pPr>
            <a:r>
              <a:rPr lang="en-US" sz="4000" b="1" i="0" u="none" strike="noStrike" cap="none">
                <a:solidFill>
                  <a:srgbClr val="3F3151"/>
                </a:solidFill>
                <a:latin typeface="Arial"/>
                <a:ea typeface="Arial"/>
                <a:cs typeface="Arial"/>
                <a:sym typeface="Arial"/>
              </a:rPr>
              <a:t>All information obtained during the Count is confidential and is to only be used for the purpose of counting unsheltered persons. </a:t>
            </a:r>
            <a:endParaRPr/>
          </a:p>
        </p:txBody>
      </p:sp>
      <p:grpSp>
        <p:nvGrpSpPr>
          <p:cNvPr id="1108" name="Google Shape;1108;p38"/>
          <p:cNvGrpSpPr/>
          <p:nvPr/>
        </p:nvGrpSpPr>
        <p:grpSpPr>
          <a:xfrm>
            <a:off x="852133" y="2403432"/>
            <a:ext cx="15544759" cy="853338"/>
            <a:chOff x="426784" y="1092474"/>
            <a:chExt cx="2909478" cy="816616"/>
          </a:xfrm>
        </p:grpSpPr>
        <p:sp>
          <p:nvSpPr>
            <p:cNvPr id="1109" name="Google Shape;1109;p38"/>
            <p:cNvSpPr/>
            <p:nvPr/>
          </p:nvSpPr>
          <p:spPr>
            <a:xfrm>
              <a:off x="459578" y="1092474"/>
              <a:ext cx="2876684" cy="816616"/>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p:txBody>
        </p:sp>
        <p:sp>
          <p:nvSpPr>
            <p:cNvPr id="1110" name="Google Shape;1110;p38"/>
            <p:cNvSpPr txBox="1"/>
            <p:nvPr/>
          </p:nvSpPr>
          <p:spPr>
            <a:xfrm>
              <a:off x="426784" y="1261622"/>
              <a:ext cx="2890105" cy="636189"/>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3600" b="1" i="0" u="none" strike="noStrike" cap="none">
                  <a:solidFill>
                    <a:srgbClr val="E5E6EE"/>
                  </a:solidFill>
                  <a:latin typeface="Arial"/>
                  <a:ea typeface="Arial"/>
                  <a:cs typeface="Arial"/>
                  <a:sym typeface="Arial"/>
                </a:rPr>
                <a:t>You will be dealing with individuals in vulnerable positions. </a:t>
              </a:r>
              <a:endParaRPr/>
            </a:p>
          </p:txBody>
        </p:sp>
      </p:grpSp>
      <p:grpSp>
        <p:nvGrpSpPr>
          <p:cNvPr id="1111" name="Google Shape;1111;p38"/>
          <p:cNvGrpSpPr/>
          <p:nvPr/>
        </p:nvGrpSpPr>
        <p:grpSpPr>
          <a:xfrm>
            <a:off x="1213161" y="8581424"/>
            <a:ext cx="15861951" cy="2127786"/>
            <a:chOff x="535817" y="1106182"/>
            <a:chExt cx="2658275" cy="1220331"/>
          </a:xfrm>
        </p:grpSpPr>
        <p:sp>
          <p:nvSpPr>
            <p:cNvPr id="1112" name="Google Shape;1112;p38"/>
            <p:cNvSpPr/>
            <p:nvPr/>
          </p:nvSpPr>
          <p:spPr>
            <a:xfrm>
              <a:off x="535817" y="1106182"/>
              <a:ext cx="2658229" cy="1220331"/>
            </a:xfrm>
            <a:prstGeom prst="rect">
              <a:avLst/>
            </a:prstGeom>
            <a:solidFill>
              <a:srgbClr val="3F31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113" name="Google Shape;1113;p38"/>
            <p:cNvSpPr txBox="1"/>
            <p:nvPr/>
          </p:nvSpPr>
          <p:spPr>
            <a:xfrm>
              <a:off x="601792" y="1335072"/>
              <a:ext cx="2592300" cy="3177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3600" b="1" i="0" u="none" strike="noStrike" cap="none">
                  <a:solidFill>
                    <a:srgbClr val="E5E6EE"/>
                  </a:solidFill>
                  <a:latin typeface="Arial"/>
                  <a:ea typeface="Arial"/>
                  <a:cs typeface="Arial"/>
                  <a:sym typeface="Arial"/>
                </a:rPr>
                <a:t>Confidentiality Volunteer Form or Online Link </a:t>
              </a:r>
              <a:endParaRPr/>
            </a:p>
          </p:txBody>
        </p:sp>
      </p:grpSp>
      <p:sp>
        <p:nvSpPr>
          <p:cNvPr id="1114" name="Google Shape;1114;p38"/>
          <p:cNvSpPr txBox="1"/>
          <p:nvPr/>
        </p:nvSpPr>
        <p:spPr>
          <a:xfrm>
            <a:off x="9156262" y="3551196"/>
            <a:ext cx="7606112" cy="3693319"/>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None/>
            </a:pPr>
            <a:r>
              <a:rPr lang="en-US" sz="4000" b="1" i="0" u="none" strike="noStrike" cap="none">
                <a:solidFill>
                  <a:srgbClr val="3F3151"/>
                </a:solidFill>
                <a:latin typeface="Arial"/>
                <a:ea typeface="Arial"/>
                <a:cs typeface="Arial"/>
                <a:sym typeface="Arial"/>
              </a:rPr>
              <a:t>All PIT Count volunteers must sign the ‘Volunteer Release and Confidentiality Agreement’ or complete a digital version via link provided below</a:t>
            </a:r>
            <a:endParaRPr/>
          </a:p>
        </p:txBody>
      </p:sp>
      <p:grpSp>
        <p:nvGrpSpPr>
          <p:cNvPr id="1115" name="Google Shape;1115;p38"/>
          <p:cNvGrpSpPr/>
          <p:nvPr/>
        </p:nvGrpSpPr>
        <p:grpSpPr>
          <a:xfrm>
            <a:off x="15060598" y="-68431"/>
            <a:ext cx="3227297" cy="3085741"/>
            <a:chOff x="0" y="0"/>
            <a:chExt cx="849982" cy="812700"/>
          </a:xfrm>
        </p:grpSpPr>
        <p:sp>
          <p:nvSpPr>
            <p:cNvPr id="1116" name="Google Shape;1116;p38"/>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117" name="Google Shape;1117;p3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18" name="Google Shape;1118;p38"/>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Based Count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B76C0"/>
        </a:solidFill>
        <a:effectLst/>
      </p:bgPr>
    </p:bg>
    <p:spTree>
      <p:nvGrpSpPr>
        <p:cNvPr id="1" name="Shape 1122"/>
        <p:cNvGrpSpPr/>
        <p:nvPr/>
      </p:nvGrpSpPr>
      <p:grpSpPr>
        <a:xfrm>
          <a:off x="0" y="0"/>
          <a:ext cx="0" cy="0"/>
          <a:chOff x="0" y="0"/>
          <a:chExt cx="0" cy="0"/>
        </a:xfrm>
      </p:grpSpPr>
      <p:grpSp>
        <p:nvGrpSpPr>
          <p:cNvPr id="1123" name="Google Shape;1123;p39"/>
          <p:cNvGrpSpPr/>
          <p:nvPr/>
        </p:nvGrpSpPr>
        <p:grpSpPr>
          <a:xfrm>
            <a:off x="1208423" y="6773279"/>
            <a:ext cx="3227297" cy="3085741"/>
            <a:chOff x="0" y="0"/>
            <a:chExt cx="849982" cy="812700"/>
          </a:xfrm>
        </p:grpSpPr>
        <p:sp>
          <p:nvSpPr>
            <p:cNvPr id="1124" name="Google Shape;1124;p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125" name="Google Shape;1125;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26" name="Google Shape;1126;p39"/>
          <p:cNvGrpSpPr/>
          <p:nvPr/>
        </p:nvGrpSpPr>
        <p:grpSpPr>
          <a:xfrm>
            <a:off x="1208423" y="5106386"/>
            <a:ext cx="3227297" cy="3085741"/>
            <a:chOff x="0" y="0"/>
            <a:chExt cx="849982" cy="812700"/>
          </a:xfrm>
        </p:grpSpPr>
        <p:sp>
          <p:nvSpPr>
            <p:cNvPr id="1127" name="Google Shape;1127;p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128" name="Google Shape;1128;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29" name="Google Shape;1129;p39"/>
          <p:cNvGrpSpPr/>
          <p:nvPr/>
        </p:nvGrpSpPr>
        <p:grpSpPr>
          <a:xfrm>
            <a:off x="1208423" y="3444236"/>
            <a:ext cx="3227297" cy="3085741"/>
            <a:chOff x="0" y="0"/>
            <a:chExt cx="849982" cy="812700"/>
          </a:xfrm>
        </p:grpSpPr>
        <p:sp>
          <p:nvSpPr>
            <p:cNvPr id="1130" name="Google Shape;1130;p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131" name="Google Shape;1131;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32" name="Google Shape;1132;p39"/>
          <p:cNvGrpSpPr/>
          <p:nvPr/>
        </p:nvGrpSpPr>
        <p:grpSpPr>
          <a:xfrm>
            <a:off x="1208423" y="1763036"/>
            <a:ext cx="3227297" cy="3085741"/>
            <a:chOff x="0" y="0"/>
            <a:chExt cx="849982" cy="812700"/>
          </a:xfrm>
        </p:grpSpPr>
        <p:sp>
          <p:nvSpPr>
            <p:cNvPr id="1133" name="Google Shape;1133;p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134" name="Google Shape;1134;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35" name="Google Shape;1135;p39"/>
          <p:cNvGrpSpPr/>
          <p:nvPr/>
        </p:nvGrpSpPr>
        <p:grpSpPr>
          <a:xfrm>
            <a:off x="-82477" y="-230145"/>
            <a:ext cx="3085741" cy="3085741"/>
            <a:chOff x="0" y="0"/>
            <a:chExt cx="812700" cy="812700"/>
          </a:xfrm>
        </p:grpSpPr>
        <p:sp>
          <p:nvSpPr>
            <p:cNvPr id="1136" name="Google Shape;1136;p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sp>
        <p:sp>
          <p:nvSpPr>
            <p:cNvPr id="1137" name="Google Shape;1137;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38" name="Google Shape;1138;p39"/>
          <p:cNvGrpSpPr/>
          <p:nvPr/>
        </p:nvGrpSpPr>
        <p:grpSpPr>
          <a:xfrm>
            <a:off x="530072" y="397176"/>
            <a:ext cx="1409059" cy="1409059"/>
            <a:chOff x="0" y="0"/>
            <a:chExt cx="812700" cy="812700"/>
          </a:xfrm>
        </p:grpSpPr>
        <p:sp>
          <p:nvSpPr>
            <p:cNvPr id="1139" name="Google Shape;1139;p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sp>
        <p:sp>
          <p:nvSpPr>
            <p:cNvPr id="1140" name="Google Shape;1140;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41" name="Google Shape;1141;p39"/>
          <p:cNvGrpSpPr/>
          <p:nvPr/>
        </p:nvGrpSpPr>
        <p:grpSpPr>
          <a:xfrm>
            <a:off x="17303677" y="1"/>
            <a:ext cx="3085741" cy="3085741"/>
            <a:chOff x="0" y="0"/>
            <a:chExt cx="812700" cy="812700"/>
          </a:xfrm>
        </p:grpSpPr>
        <p:sp>
          <p:nvSpPr>
            <p:cNvPr id="1142" name="Google Shape;1142;p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sp>
        <p:sp>
          <p:nvSpPr>
            <p:cNvPr id="1143" name="Google Shape;1143;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44" name="Google Shape;1144;p39"/>
          <p:cNvGrpSpPr/>
          <p:nvPr/>
        </p:nvGrpSpPr>
        <p:grpSpPr>
          <a:xfrm>
            <a:off x="17303675" y="608196"/>
            <a:ext cx="1409059" cy="1409059"/>
            <a:chOff x="0" y="0"/>
            <a:chExt cx="812700" cy="812700"/>
          </a:xfrm>
        </p:grpSpPr>
        <p:sp>
          <p:nvSpPr>
            <p:cNvPr id="1145" name="Google Shape;1145;p39"/>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sp>
        <p:sp>
          <p:nvSpPr>
            <p:cNvPr id="1146" name="Google Shape;1146;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47" name="Google Shape;1147;p39"/>
          <p:cNvSpPr txBox="1"/>
          <p:nvPr/>
        </p:nvSpPr>
        <p:spPr>
          <a:xfrm>
            <a:off x="6865004" y="2874903"/>
            <a:ext cx="10965600" cy="132959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1" i="0" u="none" strike="noStrike" cap="none">
                <a:solidFill>
                  <a:schemeClr val="lt1"/>
                </a:solidFill>
                <a:latin typeface="Arial"/>
                <a:ea typeface="Arial"/>
                <a:cs typeface="Arial"/>
                <a:sym typeface="Arial"/>
              </a:rPr>
              <a:t>Service Based Count</a:t>
            </a:r>
            <a:endParaRPr sz="1400" b="1" i="0" u="none" strike="noStrike" cap="none">
              <a:solidFill>
                <a:schemeClr val="lt1"/>
              </a:solidFill>
              <a:latin typeface="Arial"/>
              <a:ea typeface="Arial"/>
              <a:cs typeface="Arial"/>
              <a:sym typeface="Arial"/>
            </a:endParaRPr>
          </a:p>
        </p:txBody>
      </p:sp>
      <p:sp>
        <p:nvSpPr>
          <p:cNvPr id="1148" name="Google Shape;1148;p39"/>
          <p:cNvSpPr txBox="1"/>
          <p:nvPr/>
        </p:nvSpPr>
        <p:spPr>
          <a:xfrm>
            <a:off x="1208423" y="706357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Survey </a:t>
            </a:r>
            <a:endParaRPr sz="1400" b="0" i="0" u="none" strike="noStrike" cap="none">
              <a:solidFill>
                <a:srgbClr val="000000"/>
              </a:solidFill>
              <a:latin typeface="Arial"/>
              <a:ea typeface="Arial"/>
              <a:cs typeface="Arial"/>
              <a:sym typeface="Arial"/>
            </a:endParaRPr>
          </a:p>
        </p:txBody>
      </p:sp>
      <p:sp>
        <p:nvSpPr>
          <p:cNvPr id="1149" name="Google Shape;1149;p39"/>
          <p:cNvSpPr txBox="1"/>
          <p:nvPr/>
        </p:nvSpPr>
        <p:spPr>
          <a:xfrm>
            <a:off x="1208423" y="5408739"/>
            <a:ext cx="3227400"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1" i="0" u="none" strike="noStrike" cap="none">
                <a:solidFill>
                  <a:srgbClr val="462D78"/>
                </a:solidFill>
                <a:latin typeface="Arial"/>
                <a:ea typeface="Arial"/>
                <a:cs typeface="Arial"/>
                <a:sym typeface="Arial"/>
              </a:rPr>
              <a:t>Service Based Count </a:t>
            </a:r>
            <a:endParaRPr sz="1400" b="1" i="0" u="none" strike="noStrike" cap="none">
              <a:solidFill>
                <a:srgbClr val="000000"/>
              </a:solidFill>
              <a:latin typeface="Arial"/>
              <a:ea typeface="Arial"/>
              <a:cs typeface="Arial"/>
              <a:sym typeface="Arial"/>
            </a:endParaRPr>
          </a:p>
        </p:txBody>
      </p:sp>
      <p:sp>
        <p:nvSpPr>
          <p:cNvPr id="1150" name="Google Shape;1150;p39"/>
          <p:cNvSpPr txBox="1"/>
          <p:nvPr/>
        </p:nvSpPr>
        <p:spPr>
          <a:xfrm>
            <a:off x="1208423" y="3753929"/>
            <a:ext cx="3227400" cy="5539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3000"/>
              <a:buFont typeface="Arial"/>
              <a:buNone/>
            </a:pPr>
            <a:r>
              <a:rPr lang="en-US" sz="3000" b="0" i="0" u="none" strike="noStrike" cap="none">
                <a:solidFill>
                  <a:srgbClr val="462D78"/>
                </a:solidFill>
                <a:latin typeface="Arial"/>
                <a:ea typeface="Arial"/>
                <a:cs typeface="Arial"/>
                <a:sym typeface="Arial"/>
              </a:rPr>
              <a:t>Street Count</a:t>
            </a:r>
            <a:endParaRPr sz="3000" b="0" i="0" u="none" strike="noStrike" cap="none">
              <a:solidFill>
                <a:srgbClr val="000000"/>
              </a:solidFill>
              <a:latin typeface="Arial"/>
              <a:ea typeface="Arial"/>
              <a:cs typeface="Arial"/>
              <a:sym typeface="Arial"/>
            </a:endParaRPr>
          </a:p>
        </p:txBody>
      </p:sp>
      <p:sp>
        <p:nvSpPr>
          <p:cNvPr id="1151" name="Google Shape;1151;p39"/>
          <p:cNvSpPr txBox="1"/>
          <p:nvPr/>
        </p:nvSpPr>
        <p:spPr>
          <a:xfrm>
            <a:off x="1132223" y="207272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2400" b="0" i="0" u="none" strike="noStrike" cap="none">
              <a:solidFill>
                <a:srgbClr val="000000"/>
              </a:solidFill>
              <a:latin typeface="Arial"/>
              <a:ea typeface="Arial"/>
              <a:cs typeface="Arial"/>
              <a:sym typeface="Arial"/>
            </a:endParaRPr>
          </a:p>
        </p:txBody>
      </p:sp>
      <p:grpSp>
        <p:nvGrpSpPr>
          <p:cNvPr id="1152" name="Google Shape;1152;p39"/>
          <p:cNvGrpSpPr/>
          <p:nvPr/>
        </p:nvGrpSpPr>
        <p:grpSpPr>
          <a:xfrm>
            <a:off x="1227123" y="8440304"/>
            <a:ext cx="3227297" cy="3085741"/>
            <a:chOff x="0" y="0"/>
            <a:chExt cx="849982" cy="812700"/>
          </a:xfrm>
        </p:grpSpPr>
        <p:sp>
          <p:nvSpPr>
            <p:cNvPr id="1153" name="Google Shape;1153;p3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154" name="Google Shape;1154;p3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55" name="Google Shape;1155;p39"/>
          <p:cNvSpPr txBox="1"/>
          <p:nvPr/>
        </p:nvSpPr>
        <p:spPr>
          <a:xfrm>
            <a:off x="1227073" y="87184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Resources</a:t>
            </a:r>
            <a:endParaRPr sz="1400" b="0" i="0" u="none" strike="noStrike" cap="none">
              <a:solidFill>
                <a:srgbClr val="000000"/>
              </a:solidFill>
              <a:latin typeface="Arial"/>
              <a:ea typeface="Arial"/>
              <a:cs typeface="Arial"/>
              <a:sym typeface="Arial"/>
            </a:endParaRPr>
          </a:p>
        </p:txBody>
      </p:sp>
      <p:sp>
        <p:nvSpPr>
          <p:cNvPr id="1156" name="Google Shape;1156;p39"/>
          <p:cNvSpPr txBox="1"/>
          <p:nvPr/>
        </p:nvSpPr>
        <p:spPr>
          <a:xfrm>
            <a:off x="9068975" y="4377800"/>
            <a:ext cx="6202800" cy="45429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1000"/>
              </a:spcBef>
              <a:spcAft>
                <a:spcPts val="0"/>
              </a:spcAft>
              <a:buClr>
                <a:srgbClr val="000000"/>
              </a:buClr>
              <a:buSzPts val="4900"/>
              <a:buFont typeface="Arial"/>
              <a:buNone/>
            </a:pPr>
            <a:r>
              <a:rPr lang="en-US" sz="4900" b="1" i="0" u="none" strike="noStrike" cap="none">
                <a:solidFill>
                  <a:srgbClr val="C9DAF8"/>
                </a:solidFill>
                <a:latin typeface="Calibri"/>
                <a:ea typeface="Calibri"/>
                <a:cs typeface="Calibri"/>
                <a:sym typeface="Calibri"/>
              </a:rPr>
              <a:t>When?</a:t>
            </a:r>
            <a:endParaRPr sz="4900" b="1" i="0" u="none" strike="noStrike" cap="none">
              <a:solidFill>
                <a:srgbClr val="C9DAF8"/>
              </a:solidFill>
              <a:latin typeface="Calibri"/>
              <a:ea typeface="Calibri"/>
              <a:cs typeface="Calibri"/>
              <a:sym typeface="Calibri"/>
            </a:endParaRPr>
          </a:p>
          <a:p>
            <a:pPr marL="0" marR="0" lvl="0" indent="0" algn="r" rtl="0">
              <a:lnSpc>
                <a:spcPct val="90000"/>
              </a:lnSpc>
              <a:spcBef>
                <a:spcPts val="1000"/>
              </a:spcBef>
              <a:spcAft>
                <a:spcPts val="0"/>
              </a:spcAft>
              <a:buClr>
                <a:srgbClr val="000000"/>
              </a:buClr>
              <a:buSzPts val="4900"/>
              <a:buFont typeface="Arial"/>
              <a:buNone/>
            </a:pPr>
            <a:r>
              <a:rPr lang="en-US" sz="4900" b="1" i="0" u="none" strike="noStrike" cap="none">
                <a:solidFill>
                  <a:srgbClr val="C9DAF8"/>
                </a:solidFill>
                <a:latin typeface="Calibri"/>
                <a:ea typeface="Calibri"/>
                <a:cs typeface="Calibri"/>
                <a:sym typeface="Calibri"/>
              </a:rPr>
              <a:t>How To</a:t>
            </a:r>
            <a:endParaRPr sz="4900" b="1" i="0" u="none" strike="noStrike" cap="none">
              <a:solidFill>
                <a:srgbClr val="C9DAF8"/>
              </a:solidFill>
              <a:latin typeface="Calibri"/>
              <a:ea typeface="Calibri"/>
              <a:cs typeface="Calibri"/>
              <a:sym typeface="Calibri"/>
            </a:endParaRPr>
          </a:p>
          <a:p>
            <a:pPr marL="0" marR="0" lvl="0" indent="0" algn="r" rtl="0">
              <a:lnSpc>
                <a:spcPct val="90000"/>
              </a:lnSpc>
              <a:spcBef>
                <a:spcPts val="1000"/>
              </a:spcBef>
              <a:spcAft>
                <a:spcPts val="0"/>
              </a:spcAft>
              <a:buClr>
                <a:srgbClr val="000000"/>
              </a:buClr>
              <a:buSzPts val="4900"/>
              <a:buFont typeface="Arial"/>
              <a:buNone/>
            </a:pPr>
            <a:r>
              <a:rPr lang="en-US" sz="4900" b="1" i="0" u="none" strike="noStrike" cap="none">
                <a:solidFill>
                  <a:srgbClr val="C9DAF8"/>
                </a:solidFill>
                <a:latin typeface="Calibri"/>
                <a:ea typeface="Calibri"/>
                <a:cs typeface="Calibri"/>
                <a:sym typeface="Calibri"/>
              </a:rPr>
              <a:t>Using the Priority List</a:t>
            </a:r>
            <a:endParaRPr sz="4900" b="1" i="0" u="none" strike="noStrike" cap="none">
              <a:solidFill>
                <a:srgbClr val="C9DAF8"/>
              </a:solidFill>
              <a:latin typeface="Calibri"/>
              <a:ea typeface="Calibri"/>
              <a:cs typeface="Calibri"/>
              <a:sym typeface="Calibri"/>
            </a:endParaRPr>
          </a:p>
        </p:txBody>
      </p:sp>
      <p:sp>
        <p:nvSpPr>
          <p:cNvPr id="1157" name="Google Shape;1157;p39"/>
          <p:cNvSpPr/>
          <p:nvPr/>
        </p:nvSpPr>
        <p:spPr>
          <a:xfrm>
            <a:off x="257767" y="5408739"/>
            <a:ext cx="809100" cy="461700"/>
          </a:xfrm>
          <a:prstGeom prst="rightArrow">
            <a:avLst>
              <a:gd name="adj1" fmla="val 50000"/>
              <a:gd name="adj2" fmla="val 50000"/>
            </a:avLst>
          </a:prstGeom>
          <a:solidFill>
            <a:srgbClr val="2D175F"/>
          </a:solidFill>
          <a:ln w="9525" cap="flat" cmpd="sng">
            <a:solidFill>
              <a:srgbClr val="2D175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161"/>
        <p:cNvGrpSpPr/>
        <p:nvPr/>
      </p:nvGrpSpPr>
      <p:grpSpPr>
        <a:xfrm>
          <a:off x="0" y="0"/>
          <a:ext cx="0" cy="0"/>
          <a:chOff x="0" y="0"/>
          <a:chExt cx="0" cy="0"/>
        </a:xfrm>
      </p:grpSpPr>
      <p:grpSp>
        <p:nvGrpSpPr>
          <p:cNvPr id="1162" name="Google Shape;1162;p40"/>
          <p:cNvGrpSpPr/>
          <p:nvPr/>
        </p:nvGrpSpPr>
        <p:grpSpPr>
          <a:xfrm>
            <a:off x="10079446" y="3759154"/>
            <a:ext cx="3086098" cy="3086104"/>
            <a:chOff x="0" y="0"/>
            <a:chExt cx="812800" cy="812800"/>
          </a:xfrm>
        </p:grpSpPr>
        <p:sp>
          <p:nvSpPr>
            <p:cNvPr id="1163" name="Google Shape;1163;p40"/>
            <p:cNvSpPr/>
            <p:nvPr/>
          </p:nvSpPr>
          <p:spPr>
            <a:xfrm>
              <a:off x="0" y="0"/>
              <a:ext cx="801011" cy="157596"/>
            </a:xfrm>
            <a:custGeom>
              <a:avLst/>
              <a:gdLst/>
              <a:ahLst/>
              <a:cxnLst/>
              <a:rect l="l" t="t" r="r" b="b"/>
              <a:pathLst>
                <a:path w="801011" h="157596" extrusionOk="0">
                  <a:moveTo>
                    <a:pt x="0" y="0"/>
                  </a:moveTo>
                  <a:lnTo>
                    <a:pt x="801011" y="0"/>
                  </a:lnTo>
                  <a:lnTo>
                    <a:pt x="801011" y="157596"/>
                  </a:lnTo>
                  <a:lnTo>
                    <a:pt x="0" y="157596"/>
                  </a:lnTo>
                  <a:close/>
                </a:path>
              </a:pathLst>
            </a:custGeom>
            <a:solidFill>
              <a:srgbClr val="462D78"/>
            </a:solidFill>
            <a:ln>
              <a:noFill/>
            </a:ln>
          </p:spPr>
        </p:sp>
        <p:sp>
          <p:nvSpPr>
            <p:cNvPr id="1164" name="Google Shape;1164;p40"/>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65" name="Google Shape;1165;p40"/>
          <p:cNvGrpSpPr/>
          <p:nvPr/>
        </p:nvGrpSpPr>
        <p:grpSpPr>
          <a:xfrm>
            <a:off x="10079446" y="6771460"/>
            <a:ext cx="3086098" cy="3086104"/>
            <a:chOff x="0" y="0"/>
            <a:chExt cx="812800" cy="812800"/>
          </a:xfrm>
        </p:grpSpPr>
        <p:sp>
          <p:nvSpPr>
            <p:cNvPr id="1166" name="Google Shape;1166;p40"/>
            <p:cNvSpPr/>
            <p:nvPr/>
          </p:nvSpPr>
          <p:spPr>
            <a:xfrm>
              <a:off x="0" y="0"/>
              <a:ext cx="801011" cy="157596"/>
            </a:xfrm>
            <a:custGeom>
              <a:avLst/>
              <a:gdLst/>
              <a:ahLst/>
              <a:cxnLst/>
              <a:rect l="l" t="t" r="r" b="b"/>
              <a:pathLst>
                <a:path w="801011" h="157596" extrusionOk="0">
                  <a:moveTo>
                    <a:pt x="0" y="0"/>
                  </a:moveTo>
                  <a:lnTo>
                    <a:pt x="801011" y="0"/>
                  </a:lnTo>
                  <a:lnTo>
                    <a:pt x="801011" y="157596"/>
                  </a:lnTo>
                  <a:lnTo>
                    <a:pt x="0" y="157596"/>
                  </a:lnTo>
                  <a:close/>
                </a:path>
              </a:pathLst>
            </a:custGeom>
            <a:solidFill>
              <a:srgbClr val="462D78"/>
            </a:solidFill>
            <a:ln>
              <a:noFill/>
            </a:ln>
          </p:spPr>
        </p:sp>
        <p:sp>
          <p:nvSpPr>
            <p:cNvPr id="1167" name="Google Shape;1167;p40"/>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68" name="Google Shape;1168;p40"/>
          <p:cNvGrpSpPr/>
          <p:nvPr/>
        </p:nvGrpSpPr>
        <p:grpSpPr>
          <a:xfrm>
            <a:off x="9891378" y="3759154"/>
            <a:ext cx="3086136" cy="3086104"/>
            <a:chOff x="0" y="0"/>
            <a:chExt cx="812800" cy="812800"/>
          </a:xfrm>
        </p:grpSpPr>
        <p:sp>
          <p:nvSpPr>
            <p:cNvPr id="1169" name="Google Shape;1169;p40"/>
            <p:cNvSpPr/>
            <p:nvPr/>
          </p:nvSpPr>
          <p:spPr>
            <a:xfrm>
              <a:off x="0" y="0"/>
              <a:ext cx="49532" cy="157596"/>
            </a:xfrm>
            <a:custGeom>
              <a:avLst/>
              <a:gdLst/>
              <a:ahLst/>
              <a:cxnLst/>
              <a:rect l="l" t="t" r="r" b="b"/>
              <a:pathLst>
                <a:path w="49532" h="157596" extrusionOk="0">
                  <a:moveTo>
                    <a:pt x="0" y="0"/>
                  </a:moveTo>
                  <a:lnTo>
                    <a:pt x="49532" y="0"/>
                  </a:lnTo>
                  <a:lnTo>
                    <a:pt x="49532" y="157596"/>
                  </a:lnTo>
                  <a:lnTo>
                    <a:pt x="0" y="157596"/>
                  </a:lnTo>
                  <a:close/>
                </a:path>
              </a:pathLst>
            </a:custGeom>
            <a:solidFill>
              <a:srgbClr val="462D78"/>
            </a:solidFill>
            <a:ln>
              <a:noFill/>
            </a:ln>
          </p:spPr>
        </p:sp>
        <p:sp>
          <p:nvSpPr>
            <p:cNvPr id="1170" name="Google Shape;1170;p40"/>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171" name="Google Shape;1171;p40"/>
          <p:cNvGrpSpPr/>
          <p:nvPr/>
        </p:nvGrpSpPr>
        <p:grpSpPr>
          <a:xfrm>
            <a:off x="9891378" y="6769870"/>
            <a:ext cx="3086136" cy="3086104"/>
            <a:chOff x="0" y="0"/>
            <a:chExt cx="812800" cy="812800"/>
          </a:xfrm>
        </p:grpSpPr>
        <p:sp>
          <p:nvSpPr>
            <p:cNvPr id="1172" name="Google Shape;1172;p40"/>
            <p:cNvSpPr/>
            <p:nvPr/>
          </p:nvSpPr>
          <p:spPr>
            <a:xfrm>
              <a:off x="0" y="0"/>
              <a:ext cx="49532" cy="157596"/>
            </a:xfrm>
            <a:custGeom>
              <a:avLst/>
              <a:gdLst/>
              <a:ahLst/>
              <a:cxnLst/>
              <a:rect l="l" t="t" r="r" b="b"/>
              <a:pathLst>
                <a:path w="49532" h="157596" extrusionOk="0">
                  <a:moveTo>
                    <a:pt x="0" y="0"/>
                  </a:moveTo>
                  <a:lnTo>
                    <a:pt x="49532" y="0"/>
                  </a:lnTo>
                  <a:lnTo>
                    <a:pt x="49532" y="157596"/>
                  </a:lnTo>
                  <a:lnTo>
                    <a:pt x="0" y="157596"/>
                  </a:lnTo>
                  <a:close/>
                </a:path>
              </a:pathLst>
            </a:custGeom>
            <a:solidFill>
              <a:srgbClr val="462D78"/>
            </a:solidFill>
            <a:ln>
              <a:noFill/>
            </a:ln>
          </p:spPr>
        </p:sp>
        <p:sp>
          <p:nvSpPr>
            <p:cNvPr id="1173" name="Google Shape;1173;p40"/>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74" name="Google Shape;1174;p40"/>
          <p:cNvSpPr txBox="1"/>
          <p:nvPr/>
        </p:nvSpPr>
        <p:spPr>
          <a:xfrm>
            <a:off x="9891378" y="1035004"/>
            <a:ext cx="7679130" cy="265919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What is “Service Based Count” ? </a:t>
            </a:r>
            <a:endParaRPr sz="1400" b="0" i="0" u="none" strike="noStrike" cap="none">
              <a:solidFill>
                <a:srgbClr val="000000"/>
              </a:solidFill>
              <a:latin typeface="Arial"/>
              <a:ea typeface="Arial"/>
              <a:cs typeface="Arial"/>
              <a:sym typeface="Arial"/>
            </a:endParaRPr>
          </a:p>
        </p:txBody>
      </p:sp>
      <p:sp>
        <p:nvSpPr>
          <p:cNvPr id="1175" name="Google Shape;1175;p40"/>
          <p:cNvSpPr txBox="1"/>
          <p:nvPr/>
        </p:nvSpPr>
        <p:spPr>
          <a:xfrm>
            <a:off x="9891379" y="4420844"/>
            <a:ext cx="8208552" cy="232679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100" b="0" i="0" u="none" strike="noStrike" cap="none">
                <a:solidFill>
                  <a:srgbClr val="462D78"/>
                </a:solidFill>
                <a:latin typeface="Arial"/>
                <a:ea typeface="Arial"/>
                <a:cs typeface="Arial"/>
                <a:sym typeface="Arial"/>
              </a:rPr>
              <a:t>The Service Based Count takes place after the night of the count closes. The “Street” Count focuses on the night of the designated count from 5 pm to 7 am. After 7 am and 7 days after the night of the count is the time period of the Service Based Counting. Interviews and surveys continue, focusing on where the client was on the night of the PITC. </a:t>
            </a:r>
            <a:endParaRPr sz="1400" b="0" i="0" u="none" strike="noStrike" cap="none">
              <a:solidFill>
                <a:srgbClr val="000000"/>
              </a:solidFill>
              <a:latin typeface="Arial"/>
              <a:ea typeface="Arial"/>
              <a:cs typeface="Arial"/>
              <a:sym typeface="Arial"/>
            </a:endParaRPr>
          </a:p>
        </p:txBody>
      </p:sp>
      <p:sp>
        <p:nvSpPr>
          <p:cNvPr id="1176" name="Google Shape;1176;p40"/>
          <p:cNvSpPr txBox="1"/>
          <p:nvPr/>
        </p:nvSpPr>
        <p:spPr>
          <a:xfrm>
            <a:off x="9891378" y="7677708"/>
            <a:ext cx="7367922" cy="1551194"/>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100" b="0" i="0" u="none" strike="noStrike" cap="none">
                <a:solidFill>
                  <a:srgbClr val="462D78"/>
                </a:solidFill>
                <a:latin typeface="Arial"/>
                <a:ea typeface="Arial"/>
                <a:cs typeface="Arial"/>
                <a:sym typeface="Arial"/>
              </a:rPr>
              <a:t>Often the Service Based Count is executed through events. From Project Homeless Connect to simple coffee and doughnuts, organizations invite clients to events to gain services, resources and complete the PITC survey </a:t>
            </a:r>
            <a:endParaRPr sz="1400" b="0" i="0" u="none" strike="noStrike" cap="none">
              <a:solidFill>
                <a:srgbClr val="000000"/>
              </a:solidFill>
              <a:latin typeface="Arial"/>
              <a:ea typeface="Arial"/>
              <a:cs typeface="Arial"/>
              <a:sym typeface="Arial"/>
            </a:endParaRPr>
          </a:p>
        </p:txBody>
      </p:sp>
      <p:sp>
        <p:nvSpPr>
          <p:cNvPr id="1177" name="Google Shape;1177;p40"/>
          <p:cNvSpPr txBox="1"/>
          <p:nvPr/>
        </p:nvSpPr>
        <p:spPr>
          <a:xfrm>
            <a:off x="10079446" y="3877422"/>
            <a:ext cx="3041337"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E5E6EE"/>
                </a:solidFill>
                <a:latin typeface="Arial"/>
                <a:ea typeface="Arial"/>
                <a:cs typeface="Arial"/>
                <a:sym typeface="Arial"/>
              </a:rPr>
              <a:t>It’s a Time Period </a:t>
            </a:r>
            <a:endParaRPr sz="1400" b="0" i="0" u="none" strike="noStrike" cap="none">
              <a:solidFill>
                <a:srgbClr val="000000"/>
              </a:solidFill>
              <a:latin typeface="Arial"/>
              <a:ea typeface="Arial"/>
              <a:cs typeface="Arial"/>
              <a:sym typeface="Arial"/>
            </a:endParaRPr>
          </a:p>
        </p:txBody>
      </p:sp>
      <p:sp>
        <p:nvSpPr>
          <p:cNvPr id="1178" name="Google Shape;1178;p40"/>
          <p:cNvSpPr txBox="1"/>
          <p:nvPr/>
        </p:nvSpPr>
        <p:spPr>
          <a:xfrm>
            <a:off x="10079446" y="6889727"/>
            <a:ext cx="3041337"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E5E6EE"/>
                </a:solidFill>
                <a:latin typeface="Arial"/>
                <a:ea typeface="Arial"/>
                <a:cs typeface="Arial"/>
                <a:sym typeface="Arial"/>
              </a:rPr>
              <a:t>It is Events</a:t>
            </a:r>
            <a:endParaRPr sz="1400" b="0" i="0" u="none" strike="noStrike" cap="none">
              <a:solidFill>
                <a:srgbClr val="000000"/>
              </a:solidFill>
              <a:latin typeface="Arial"/>
              <a:ea typeface="Arial"/>
              <a:cs typeface="Arial"/>
              <a:sym typeface="Arial"/>
            </a:endParaRPr>
          </a:p>
        </p:txBody>
      </p:sp>
      <p:sp>
        <p:nvSpPr>
          <p:cNvPr id="1179" name="Google Shape;1179;p40"/>
          <p:cNvSpPr/>
          <p:nvPr/>
        </p:nvSpPr>
        <p:spPr>
          <a:xfrm>
            <a:off x="591337" y="2584866"/>
            <a:ext cx="8731308" cy="5998746"/>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sp>
      <p:grpSp>
        <p:nvGrpSpPr>
          <p:cNvPr id="1180" name="Google Shape;1180;p40"/>
          <p:cNvGrpSpPr/>
          <p:nvPr/>
        </p:nvGrpSpPr>
        <p:grpSpPr>
          <a:xfrm>
            <a:off x="15060598" y="11"/>
            <a:ext cx="3227297" cy="3085741"/>
            <a:chOff x="0" y="0"/>
            <a:chExt cx="849982" cy="812700"/>
          </a:xfrm>
        </p:grpSpPr>
        <p:sp>
          <p:nvSpPr>
            <p:cNvPr id="1181" name="Google Shape;1181;p4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182" name="Google Shape;1182;p4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83" name="Google Shape;1183;p40"/>
          <p:cNvSpPr txBox="1"/>
          <p:nvPr/>
        </p:nvSpPr>
        <p:spPr>
          <a:xfrm>
            <a:off x="15060598" y="309704"/>
            <a:ext cx="3227400"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187"/>
        <p:cNvGrpSpPr/>
        <p:nvPr/>
      </p:nvGrpSpPr>
      <p:grpSpPr>
        <a:xfrm>
          <a:off x="0" y="0"/>
          <a:ext cx="0" cy="0"/>
          <a:chOff x="0" y="0"/>
          <a:chExt cx="0" cy="0"/>
        </a:xfrm>
      </p:grpSpPr>
      <p:sp>
        <p:nvSpPr>
          <p:cNvPr id="1188" name="Google Shape;1188;p41"/>
          <p:cNvSpPr txBox="1"/>
          <p:nvPr/>
        </p:nvSpPr>
        <p:spPr>
          <a:xfrm>
            <a:off x="9891378" y="1035004"/>
            <a:ext cx="7679130"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The Rundown: </a:t>
            </a:r>
            <a:endParaRPr sz="1400" b="0" i="0" u="none" strike="noStrike" cap="none">
              <a:solidFill>
                <a:srgbClr val="000000"/>
              </a:solidFill>
              <a:latin typeface="Arial"/>
              <a:ea typeface="Arial"/>
              <a:cs typeface="Arial"/>
              <a:sym typeface="Arial"/>
            </a:endParaRPr>
          </a:p>
        </p:txBody>
      </p:sp>
      <p:sp>
        <p:nvSpPr>
          <p:cNvPr id="1189" name="Google Shape;1189;p41"/>
          <p:cNvSpPr txBox="1"/>
          <p:nvPr/>
        </p:nvSpPr>
        <p:spPr>
          <a:xfrm>
            <a:off x="9626667" y="2584866"/>
            <a:ext cx="8208552" cy="5687711"/>
          </a:xfrm>
          <a:prstGeom prst="rect">
            <a:avLst/>
          </a:prstGeom>
          <a:noFill/>
          <a:ln>
            <a:noFill/>
          </a:ln>
        </p:spPr>
        <p:txBody>
          <a:bodyPr spcFirstLastPara="1" wrap="square" lIns="0" tIns="0" rIns="0" bIns="0" anchor="t" anchorCtr="0">
            <a:spAutoFit/>
          </a:bodyPr>
          <a:lstStyle/>
          <a:p>
            <a:pPr marL="457200" marR="0" lvl="0" indent="-457200" algn="l" rtl="0">
              <a:lnSpc>
                <a:spcPct val="120000"/>
              </a:lnSpc>
              <a:spcBef>
                <a:spcPts val="0"/>
              </a:spcBef>
              <a:spcAft>
                <a:spcPts val="0"/>
              </a:spcAft>
              <a:buClr>
                <a:srgbClr val="000000"/>
              </a:buClr>
              <a:buSzPts val="2800"/>
              <a:buFont typeface="Arial"/>
              <a:buChar char="•"/>
            </a:pPr>
            <a:r>
              <a:rPr lang="en-US" sz="2800" b="0" i="0" u="none" strike="noStrike" cap="none">
                <a:solidFill>
                  <a:srgbClr val="462D78"/>
                </a:solidFill>
                <a:latin typeface="Arial"/>
                <a:ea typeface="Arial"/>
                <a:cs typeface="Arial"/>
                <a:sym typeface="Arial"/>
              </a:rPr>
              <a:t>Often utilized by organizations that do not provide overnight beds but may work with people experiencing homelessness</a:t>
            </a:r>
            <a:endParaRPr/>
          </a:p>
          <a:p>
            <a:pPr marL="457200" marR="0" lvl="0" indent="-457200" algn="l" rtl="0">
              <a:lnSpc>
                <a:spcPct val="120000"/>
              </a:lnSpc>
              <a:spcBef>
                <a:spcPts val="0"/>
              </a:spcBef>
              <a:spcAft>
                <a:spcPts val="0"/>
              </a:spcAft>
              <a:buClr>
                <a:srgbClr val="000000"/>
              </a:buClr>
              <a:buSzPts val="2800"/>
              <a:buFont typeface="Arial"/>
              <a:buChar char="•"/>
            </a:pPr>
            <a:r>
              <a:rPr lang="en-US" sz="2800" b="0" i="0" u="none" strike="noStrike" cap="none">
                <a:solidFill>
                  <a:srgbClr val="462D78"/>
                </a:solidFill>
                <a:latin typeface="Arial"/>
                <a:ea typeface="Arial"/>
                <a:cs typeface="Arial"/>
                <a:sym typeface="Arial"/>
              </a:rPr>
              <a:t>Service based count is unlikely to count persons who are unable or unwilling to access services</a:t>
            </a:r>
            <a:endParaRPr/>
          </a:p>
          <a:p>
            <a:pPr marL="457200" marR="0" lvl="0" indent="-457200" algn="l" rtl="0">
              <a:lnSpc>
                <a:spcPct val="120000"/>
              </a:lnSpc>
              <a:spcBef>
                <a:spcPts val="0"/>
              </a:spcBef>
              <a:spcAft>
                <a:spcPts val="0"/>
              </a:spcAft>
              <a:buClr>
                <a:srgbClr val="000000"/>
              </a:buClr>
              <a:buSzPts val="2800"/>
              <a:buFont typeface="Arial"/>
              <a:buChar char="•"/>
            </a:pPr>
            <a:r>
              <a:rPr lang="en-US" sz="2800" b="0" i="0" u="none" strike="noStrike" cap="none">
                <a:solidFill>
                  <a:srgbClr val="462D78"/>
                </a:solidFill>
                <a:latin typeface="Arial"/>
                <a:ea typeface="Arial"/>
                <a:cs typeface="Arial"/>
                <a:sym typeface="Arial"/>
              </a:rPr>
              <a:t>May only be conducted in 7 days following the count</a:t>
            </a:r>
            <a:endParaRPr/>
          </a:p>
          <a:p>
            <a:pPr marL="457200" marR="0" lvl="0" indent="-457200" algn="l" rtl="0">
              <a:lnSpc>
                <a:spcPct val="120000"/>
              </a:lnSpc>
              <a:spcBef>
                <a:spcPts val="0"/>
              </a:spcBef>
              <a:spcAft>
                <a:spcPts val="0"/>
              </a:spcAft>
              <a:buClr>
                <a:srgbClr val="000000"/>
              </a:buClr>
              <a:buSzPts val="2800"/>
              <a:buFont typeface="Arial"/>
              <a:buChar char="•"/>
            </a:pPr>
            <a:r>
              <a:rPr lang="en-US" sz="2800" b="0" i="0" u="none" strike="noStrike" cap="none">
                <a:solidFill>
                  <a:srgbClr val="462D78"/>
                </a:solidFill>
                <a:latin typeface="Arial"/>
                <a:ea typeface="Arial"/>
                <a:cs typeface="Arial"/>
                <a:sym typeface="Arial"/>
              </a:rPr>
              <a:t>Must include an interview that confirms the person was homeless o</a:t>
            </a:r>
            <a:r>
              <a:rPr lang="en-US" sz="2800" b="0" i="1" u="none" strike="noStrike" cap="none">
                <a:solidFill>
                  <a:srgbClr val="462D78"/>
                </a:solidFill>
                <a:latin typeface="Arial"/>
                <a:ea typeface="Arial"/>
                <a:cs typeface="Arial"/>
                <a:sym typeface="Arial"/>
              </a:rPr>
              <a:t>n the night of the count</a:t>
            </a:r>
            <a:endParaRPr/>
          </a:p>
          <a:p>
            <a:pPr marL="457200" marR="0" lvl="0" indent="-457200" algn="l" rtl="0">
              <a:lnSpc>
                <a:spcPct val="120000"/>
              </a:lnSpc>
              <a:spcBef>
                <a:spcPts val="0"/>
              </a:spcBef>
              <a:spcAft>
                <a:spcPts val="0"/>
              </a:spcAft>
              <a:buClr>
                <a:srgbClr val="000000"/>
              </a:buClr>
              <a:buSzPts val="2800"/>
              <a:buFont typeface="Arial"/>
              <a:buChar char="•"/>
            </a:pPr>
            <a:r>
              <a:rPr lang="en-US" sz="2800" b="0" i="0" u="none" strike="noStrike" cap="none">
                <a:solidFill>
                  <a:srgbClr val="462D78"/>
                </a:solidFill>
                <a:latin typeface="Arial"/>
                <a:ea typeface="Arial"/>
                <a:cs typeface="Arial"/>
                <a:sym typeface="Arial"/>
              </a:rPr>
              <a:t>CE leads should make use of the PL to confirm status of individuals on the night of the count.</a:t>
            </a:r>
            <a:endParaRPr/>
          </a:p>
        </p:txBody>
      </p:sp>
      <p:sp>
        <p:nvSpPr>
          <p:cNvPr id="1190" name="Google Shape;1190;p41"/>
          <p:cNvSpPr/>
          <p:nvPr/>
        </p:nvSpPr>
        <p:spPr>
          <a:xfrm>
            <a:off x="591337" y="2584866"/>
            <a:ext cx="8731308" cy="5998746"/>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sp>
      <p:grpSp>
        <p:nvGrpSpPr>
          <p:cNvPr id="1191" name="Google Shape;1191;p41"/>
          <p:cNvGrpSpPr/>
          <p:nvPr/>
        </p:nvGrpSpPr>
        <p:grpSpPr>
          <a:xfrm>
            <a:off x="15060598" y="11"/>
            <a:ext cx="3227297" cy="3085741"/>
            <a:chOff x="0" y="0"/>
            <a:chExt cx="849982" cy="812700"/>
          </a:xfrm>
        </p:grpSpPr>
        <p:sp>
          <p:nvSpPr>
            <p:cNvPr id="1192" name="Google Shape;1192;p4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193" name="Google Shape;1193;p4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94" name="Google Shape;1194;p41"/>
          <p:cNvSpPr txBox="1"/>
          <p:nvPr/>
        </p:nvSpPr>
        <p:spPr>
          <a:xfrm>
            <a:off x="15060598" y="309704"/>
            <a:ext cx="3227400"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71"/>
        <p:cNvGrpSpPr/>
        <p:nvPr/>
      </p:nvGrpSpPr>
      <p:grpSpPr>
        <a:xfrm>
          <a:off x="0" y="0"/>
          <a:ext cx="0" cy="0"/>
          <a:chOff x="0" y="0"/>
          <a:chExt cx="0" cy="0"/>
        </a:xfrm>
      </p:grpSpPr>
      <p:grpSp>
        <p:nvGrpSpPr>
          <p:cNvPr id="172" name="Google Shape;172;g287c3e86c82_0_51"/>
          <p:cNvGrpSpPr/>
          <p:nvPr/>
        </p:nvGrpSpPr>
        <p:grpSpPr>
          <a:xfrm>
            <a:off x="1208423" y="6773279"/>
            <a:ext cx="3227297" cy="3085741"/>
            <a:chOff x="0" y="0"/>
            <a:chExt cx="849982" cy="812700"/>
          </a:xfrm>
        </p:grpSpPr>
        <p:sp>
          <p:nvSpPr>
            <p:cNvPr id="173" name="Google Shape;173;g287c3e86c82_0_5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74" name="Google Shape;174;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5" name="Google Shape;175;g287c3e86c82_0_51"/>
          <p:cNvGrpSpPr/>
          <p:nvPr/>
        </p:nvGrpSpPr>
        <p:grpSpPr>
          <a:xfrm>
            <a:off x="1208423" y="5106386"/>
            <a:ext cx="3227297" cy="3085741"/>
            <a:chOff x="0" y="0"/>
            <a:chExt cx="849982" cy="812700"/>
          </a:xfrm>
        </p:grpSpPr>
        <p:sp>
          <p:nvSpPr>
            <p:cNvPr id="176" name="Google Shape;176;g287c3e86c82_0_5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77" name="Google Shape;177;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8" name="Google Shape;178;g287c3e86c82_0_51"/>
          <p:cNvGrpSpPr/>
          <p:nvPr/>
        </p:nvGrpSpPr>
        <p:grpSpPr>
          <a:xfrm>
            <a:off x="1208423" y="3444236"/>
            <a:ext cx="3227297" cy="3085741"/>
            <a:chOff x="0" y="0"/>
            <a:chExt cx="849982" cy="812700"/>
          </a:xfrm>
        </p:grpSpPr>
        <p:sp>
          <p:nvSpPr>
            <p:cNvPr id="179" name="Google Shape;179;g287c3e86c82_0_5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80" name="Google Shape;180;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1" name="Google Shape;181;g287c3e86c82_0_51"/>
          <p:cNvGrpSpPr/>
          <p:nvPr/>
        </p:nvGrpSpPr>
        <p:grpSpPr>
          <a:xfrm>
            <a:off x="1208423" y="1763036"/>
            <a:ext cx="3227297" cy="3085741"/>
            <a:chOff x="0" y="0"/>
            <a:chExt cx="849982" cy="812700"/>
          </a:xfrm>
        </p:grpSpPr>
        <p:sp>
          <p:nvSpPr>
            <p:cNvPr id="182" name="Google Shape;182;g287c3e86c82_0_5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83" name="Google Shape;183;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4" name="Google Shape;184;g287c3e86c82_0_51"/>
          <p:cNvGrpSpPr/>
          <p:nvPr/>
        </p:nvGrpSpPr>
        <p:grpSpPr>
          <a:xfrm>
            <a:off x="-82477" y="-230145"/>
            <a:ext cx="3085741" cy="3085741"/>
            <a:chOff x="0" y="0"/>
            <a:chExt cx="812700" cy="812700"/>
          </a:xfrm>
        </p:grpSpPr>
        <p:sp>
          <p:nvSpPr>
            <p:cNvPr id="185" name="Google Shape;185;g287c3e86c82_0_5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sp>
        <p:sp>
          <p:nvSpPr>
            <p:cNvPr id="186" name="Google Shape;186;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87" name="Google Shape;187;g287c3e86c82_0_51"/>
          <p:cNvGrpSpPr/>
          <p:nvPr/>
        </p:nvGrpSpPr>
        <p:grpSpPr>
          <a:xfrm>
            <a:off x="530072" y="397176"/>
            <a:ext cx="1409059" cy="1409059"/>
            <a:chOff x="0" y="0"/>
            <a:chExt cx="812700" cy="812700"/>
          </a:xfrm>
        </p:grpSpPr>
        <p:sp>
          <p:nvSpPr>
            <p:cNvPr id="188" name="Google Shape;188;g287c3e86c82_0_5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sp>
        <p:sp>
          <p:nvSpPr>
            <p:cNvPr id="189" name="Google Shape;189;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0" name="Google Shape;190;g287c3e86c82_0_51"/>
          <p:cNvGrpSpPr/>
          <p:nvPr/>
        </p:nvGrpSpPr>
        <p:grpSpPr>
          <a:xfrm>
            <a:off x="17303677" y="1"/>
            <a:ext cx="3085741" cy="3085741"/>
            <a:chOff x="0" y="0"/>
            <a:chExt cx="812700" cy="812700"/>
          </a:xfrm>
        </p:grpSpPr>
        <p:sp>
          <p:nvSpPr>
            <p:cNvPr id="191" name="Google Shape;191;g287c3e86c82_0_5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sp>
        <p:sp>
          <p:nvSpPr>
            <p:cNvPr id="192" name="Google Shape;192;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3" name="Google Shape;193;g287c3e86c82_0_51"/>
          <p:cNvGrpSpPr/>
          <p:nvPr/>
        </p:nvGrpSpPr>
        <p:grpSpPr>
          <a:xfrm>
            <a:off x="17519075" y="608196"/>
            <a:ext cx="1409059" cy="1409059"/>
            <a:chOff x="0" y="0"/>
            <a:chExt cx="812700" cy="812700"/>
          </a:xfrm>
        </p:grpSpPr>
        <p:sp>
          <p:nvSpPr>
            <p:cNvPr id="194" name="Google Shape;194;g287c3e86c82_0_51"/>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sp>
        <p:sp>
          <p:nvSpPr>
            <p:cNvPr id="195" name="Google Shape;195;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6" name="Google Shape;196;g287c3e86c82_0_51"/>
          <p:cNvSpPr txBox="1"/>
          <p:nvPr/>
        </p:nvSpPr>
        <p:spPr>
          <a:xfrm>
            <a:off x="6865004" y="2874903"/>
            <a:ext cx="10965600" cy="1108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sp>
        <p:nvSpPr>
          <p:cNvPr id="197" name="Google Shape;197;g287c3e86c82_0_51"/>
          <p:cNvSpPr txBox="1"/>
          <p:nvPr/>
        </p:nvSpPr>
        <p:spPr>
          <a:xfrm>
            <a:off x="1208423" y="706357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Survey </a:t>
            </a:r>
            <a:endParaRPr sz="1400" b="0" i="0" u="none" strike="noStrike" cap="none">
              <a:solidFill>
                <a:srgbClr val="000000"/>
              </a:solidFill>
              <a:latin typeface="Arial"/>
              <a:ea typeface="Arial"/>
              <a:cs typeface="Arial"/>
              <a:sym typeface="Arial"/>
            </a:endParaRPr>
          </a:p>
        </p:txBody>
      </p:sp>
      <p:sp>
        <p:nvSpPr>
          <p:cNvPr id="198" name="Google Shape;198;g287c3e86c82_0_51"/>
          <p:cNvSpPr txBox="1"/>
          <p:nvPr/>
        </p:nvSpPr>
        <p:spPr>
          <a:xfrm>
            <a:off x="1208423" y="540873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 </a:t>
            </a:r>
            <a:endParaRPr sz="1400" b="0" i="0" u="none" strike="noStrike" cap="none">
              <a:solidFill>
                <a:srgbClr val="000000"/>
              </a:solidFill>
              <a:latin typeface="Arial"/>
              <a:ea typeface="Arial"/>
              <a:cs typeface="Arial"/>
              <a:sym typeface="Arial"/>
            </a:endParaRPr>
          </a:p>
        </p:txBody>
      </p:sp>
      <p:sp>
        <p:nvSpPr>
          <p:cNvPr id="199" name="Google Shape;199;g287c3e86c82_0_51"/>
          <p:cNvSpPr txBox="1"/>
          <p:nvPr/>
        </p:nvSpPr>
        <p:spPr>
          <a:xfrm>
            <a:off x="1208423" y="375392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Street Count</a:t>
            </a:r>
            <a:endParaRPr sz="1400" b="0" i="0" u="none" strike="noStrike" cap="none">
              <a:solidFill>
                <a:srgbClr val="000000"/>
              </a:solidFill>
              <a:latin typeface="Arial"/>
              <a:ea typeface="Arial"/>
              <a:cs typeface="Arial"/>
              <a:sym typeface="Arial"/>
            </a:endParaRPr>
          </a:p>
        </p:txBody>
      </p:sp>
      <p:sp>
        <p:nvSpPr>
          <p:cNvPr id="200" name="Google Shape;200;g287c3e86c82_0_51"/>
          <p:cNvSpPr txBox="1"/>
          <p:nvPr/>
        </p:nvSpPr>
        <p:spPr>
          <a:xfrm>
            <a:off x="1132223" y="2072729"/>
            <a:ext cx="3227400" cy="4617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3000"/>
              <a:buFont typeface="Arial"/>
              <a:buNone/>
            </a:pPr>
            <a:r>
              <a:rPr lang="en-US" sz="3000" b="1" i="0" u="none" strike="noStrike" cap="none">
                <a:solidFill>
                  <a:srgbClr val="462D78"/>
                </a:solidFill>
                <a:latin typeface="Arial"/>
                <a:ea typeface="Arial"/>
                <a:cs typeface="Arial"/>
                <a:sym typeface="Arial"/>
              </a:rPr>
              <a:t>PIT Count 101</a:t>
            </a:r>
            <a:endParaRPr sz="2000" b="1" i="0" u="none" strike="noStrike" cap="none">
              <a:solidFill>
                <a:srgbClr val="000000"/>
              </a:solidFill>
              <a:latin typeface="Arial"/>
              <a:ea typeface="Arial"/>
              <a:cs typeface="Arial"/>
              <a:sym typeface="Arial"/>
            </a:endParaRPr>
          </a:p>
        </p:txBody>
      </p:sp>
      <p:grpSp>
        <p:nvGrpSpPr>
          <p:cNvPr id="201" name="Google Shape;201;g287c3e86c82_0_51"/>
          <p:cNvGrpSpPr/>
          <p:nvPr/>
        </p:nvGrpSpPr>
        <p:grpSpPr>
          <a:xfrm>
            <a:off x="1227123" y="8440304"/>
            <a:ext cx="3227297" cy="3085741"/>
            <a:chOff x="0" y="0"/>
            <a:chExt cx="849982" cy="812700"/>
          </a:xfrm>
        </p:grpSpPr>
        <p:sp>
          <p:nvSpPr>
            <p:cNvPr id="202" name="Google Shape;202;g287c3e86c82_0_5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203" name="Google Shape;203;g287c3e86c82_0_5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4" name="Google Shape;204;g287c3e86c82_0_51"/>
          <p:cNvSpPr txBox="1"/>
          <p:nvPr/>
        </p:nvSpPr>
        <p:spPr>
          <a:xfrm>
            <a:off x="1227073" y="87184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Resources</a:t>
            </a:r>
            <a:endParaRPr sz="1400" b="0" i="0" u="none" strike="noStrike" cap="none">
              <a:solidFill>
                <a:srgbClr val="000000"/>
              </a:solidFill>
              <a:latin typeface="Arial"/>
              <a:ea typeface="Arial"/>
              <a:cs typeface="Arial"/>
              <a:sym typeface="Arial"/>
            </a:endParaRPr>
          </a:p>
        </p:txBody>
      </p:sp>
      <p:sp>
        <p:nvSpPr>
          <p:cNvPr id="205" name="Google Shape;205;g287c3e86c82_0_51"/>
          <p:cNvSpPr txBox="1"/>
          <p:nvPr/>
        </p:nvSpPr>
        <p:spPr>
          <a:xfrm>
            <a:off x="9299875" y="4416300"/>
            <a:ext cx="6202800" cy="45429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0000"/>
              </a:buClr>
              <a:buSzPts val="3500"/>
              <a:buFont typeface="Arial"/>
              <a:buNone/>
            </a:pPr>
            <a:r>
              <a:rPr lang="en-US" sz="3500" b="1" i="0" u="none" strike="noStrike" cap="none">
                <a:solidFill>
                  <a:schemeClr val="lt1"/>
                </a:solidFill>
                <a:latin typeface="Calibri"/>
                <a:ea typeface="Calibri"/>
                <a:cs typeface="Calibri"/>
                <a:sym typeface="Calibri"/>
              </a:rPr>
              <a:t>What is the PIT Count?</a:t>
            </a:r>
            <a:endParaRPr sz="3500" b="1" i="0" u="none" strike="noStrike" cap="none">
              <a:solidFill>
                <a:schemeClr val="lt1"/>
              </a:solidFill>
              <a:latin typeface="Calibri"/>
              <a:ea typeface="Calibri"/>
              <a:cs typeface="Calibri"/>
              <a:sym typeface="Calibri"/>
            </a:endParaRPr>
          </a:p>
          <a:p>
            <a:pPr marL="0" marR="0" lvl="0" indent="0" algn="r" rtl="0">
              <a:lnSpc>
                <a:spcPct val="90000"/>
              </a:lnSpc>
              <a:spcBef>
                <a:spcPts val="1000"/>
              </a:spcBef>
              <a:spcAft>
                <a:spcPts val="0"/>
              </a:spcAft>
              <a:buClr>
                <a:srgbClr val="000000"/>
              </a:buClr>
              <a:buSzPts val="3500"/>
              <a:buFont typeface="Arial"/>
              <a:buNone/>
            </a:pPr>
            <a:r>
              <a:rPr lang="en-US" sz="3500" b="1" i="0" u="none" strike="noStrike" cap="none">
                <a:solidFill>
                  <a:schemeClr val="lt1"/>
                </a:solidFill>
                <a:latin typeface="Calibri"/>
                <a:ea typeface="Calibri"/>
                <a:cs typeface="Calibri"/>
                <a:sym typeface="Calibri"/>
              </a:rPr>
              <a:t>Who is counted in the PIT Count?</a:t>
            </a:r>
            <a:endParaRPr sz="3500" b="1" i="0" u="none" strike="noStrike" cap="none">
              <a:solidFill>
                <a:schemeClr val="lt1"/>
              </a:solidFill>
              <a:latin typeface="Calibri"/>
              <a:ea typeface="Calibri"/>
              <a:cs typeface="Calibri"/>
              <a:sym typeface="Calibri"/>
            </a:endParaRPr>
          </a:p>
          <a:p>
            <a:pPr marL="0" marR="0" lvl="0" indent="0" algn="r" rtl="0">
              <a:lnSpc>
                <a:spcPct val="90000"/>
              </a:lnSpc>
              <a:spcBef>
                <a:spcPts val="1000"/>
              </a:spcBef>
              <a:spcAft>
                <a:spcPts val="0"/>
              </a:spcAft>
              <a:buClr>
                <a:srgbClr val="000000"/>
              </a:buClr>
              <a:buSzPts val="3500"/>
              <a:buFont typeface="Arial"/>
              <a:buNone/>
            </a:pPr>
            <a:r>
              <a:rPr lang="en-US" sz="3500" b="1" i="0" u="none" strike="noStrike" cap="none">
                <a:solidFill>
                  <a:schemeClr val="lt1"/>
                </a:solidFill>
                <a:latin typeface="Calibri"/>
                <a:ea typeface="Calibri"/>
                <a:cs typeface="Calibri"/>
                <a:sym typeface="Calibri"/>
              </a:rPr>
              <a:t>Why do we do a PIT Count?</a:t>
            </a:r>
            <a:endParaRPr sz="3500" b="1" i="0" u="none" strike="noStrike" cap="none">
              <a:solidFill>
                <a:schemeClr val="lt1"/>
              </a:solidFill>
              <a:latin typeface="Calibri"/>
              <a:ea typeface="Calibri"/>
              <a:cs typeface="Calibri"/>
              <a:sym typeface="Calibri"/>
            </a:endParaRPr>
          </a:p>
          <a:p>
            <a:pPr marL="0" marR="0" lvl="0" indent="0" algn="r" rtl="0">
              <a:lnSpc>
                <a:spcPct val="90000"/>
              </a:lnSpc>
              <a:spcBef>
                <a:spcPts val="1000"/>
              </a:spcBef>
              <a:spcAft>
                <a:spcPts val="0"/>
              </a:spcAft>
              <a:buClr>
                <a:srgbClr val="000000"/>
              </a:buClr>
              <a:buSzPts val="3500"/>
              <a:buFont typeface="Arial"/>
              <a:buNone/>
            </a:pPr>
            <a:r>
              <a:rPr lang="en-US" sz="3500" b="1" i="0" u="none" strike="noStrike" cap="none">
                <a:solidFill>
                  <a:schemeClr val="lt1"/>
                </a:solidFill>
                <a:latin typeface="Calibri"/>
                <a:ea typeface="Calibri"/>
                <a:cs typeface="Calibri"/>
                <a:sym typeface="Calibri"/>
              </a:rPr>
              <a:t>Process Overview</a:t>
            </a:r>
            <a:endParaRPr sz="3500" b="1" i="0" u="none" strike="noStrike" cap="none">
              <a:solidFill>
                <a:schemeClr val="lt1"/>
              </a:solidFill>
              <a:latin typeface="Calibri"/>
              <a:ea typeface="Calibri"/>
              <a:cs typeface="Calibri"/>
              <a:sym typeface="Calibri"/>
            </a:endParaRPr>
          </a:p>
          <a:p>
            <a:pPr marL="0" marR="0" lvl="0" indent="0" algn="r" rtl="0">
              <a:lnSpc>
                <a:spcPct val="90000"/>
              </a:lnSpc>
              <a:spcBef>
                <a:spcPts val="1000"/>
              </a:spcBef>
              <a:spcAft>
                <a:spcPts val="0"/>
              </a:spcAft>
              <a:buClr>
                <a:srgbClr val="000000"/>
              </a:buClr>
              <a:buSzPts val="3500"/>
              <a:buFont typeface="Arial"/>
              <a:buNone/>
            </a:pPr>
            <a:r>
              <a:rPr lang="en-US" sz="3500" b="1" i="0" u="none" strike="noStrike" cap="none">
                <a:solidFill>
                  <a:schemeClr val="lt1"/>
                </a:solidFill>
                <a:latin typeface="Calibri"/>
                <a:ea typeface="Calibri"/>
                <a:cs typeface="Calibri"/>
                <a:sym typeface="Calibri"/>
              </a:rPr>
              <a:t>Other FAQs</a:t>
            </a:r>
            <a:endParaRPr sz="3500" b="1" i="0" u="none" strike="noStrike" cap="none">
              <a:solidFill>
                <a:schemeClr val="lt1"/>
              </a:solidFill>
              <a:latin typeface="Calibri"/>
              <a:ea typeface="Calibri"/>
              <a:cs typeface="Calibri"/>
              <a:sym typeface="Calibri"/>
            </a:endParaRPr>
          </a:p>
          <a:p>
            <a:pPr marL="0" marR="0" lvl="0" indent="0" algn="r" rtl="0">
              <a:lnSpc>
                <a:spcPct val="90000"/>
              </a:lnSpc>
              <a:spcBef>
                <a:spcPts val="1000"/>
              </a:spcBef>
              <a:spcAft>
                <a:spcPts val="0"/>
              </a:spcAft>
              <a:buClr>
                <a:srgbClr val="000000"/>
              </a:buClr>
              <a:buSzPts val="3500"/>
              <a:buFont typeface="Arial"/>
              <a:buNone/>
            </a:pPr>
            <a:r>
              <a:rPr lang="en-US" sz="3500" b="1" i="0" u="none" strike="noStrike" cap="none">
                <a:solidFill>
                  <a:schemeClr val="lt1"/>
                </a:solidFill>
                <a:latin typeface="Calibri"/>
                <a:ea typeface="Calibri"/>
                <a:cs typeface="Calibri"/>
                <a:sym typeface="Calibri"/>
              </a:rPr>
              <a:t>Health Safety Protocols</a:t>
            </a:r>
            <a:endParaRPr sz="3500" b="1" i="0" u="none" strike="noStrike" cap="none">
              <a:solidFill>
                <a:schemeClr val="lt1"/>
              </a:solidFill>
              <a:latin typeface="Calibri"/>
              <a:ea typeface="Calibri"/>
              <a:cs typeface="Calibri"/>
              <a:sym typeface="Calibri"/>
            </a:endParaRPr>
          </a:p>
        </p:txBody>
      </p:sp>
      <p:sp>
        <p:nvSpPr>
          <p:cNvPr id="206" name="Google Shape;206;g287c3e86c82_0_51"/>
          <p:cNvSpPr/>
          <p:nvPr/>
        </p:nvSpPr>
        <p:spPr>
          <a:xfrm>
            <a:off x="323275" y="2032000"/>
            <a:ext cx="809100" cy="461700"/>
          </a:xfrm>
          <a:prstGeom prst="rightArrow">
            <a:avLst>
              <a:gd name="adj1" fmla="val 50000"/>
              <a:gd name="adj2" fmla="val 50000"/>
            </a:avLst>
          </a:prstGeom>
          <a:solidFill>
            <a:srgbClr val="2D175F"/>
          </a:solidFill>
          <a:ln w="9525" cap="flat" cmpd="sng">
            <a:solidFill>
              <a:srgbClr val="2D175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198"/>
        <p:cNvGrpSpPr/>
        <p:nvPr/>
      </p:nvGrpSpPr>
      <p:grpSpPr>
        <a:xfrm>
          <a:off x="0" y="0"/>
          <a:ext cx="0" cy="0"/>
          <a:chOff x="0" y="0"/>
          <a:chExt cx="0" cy="0"/>
        </a:xfrm>
      </p:grpSpPr>
      <p:sp>
        <p:nvSpPr>
          <p:cNvPr id="1199" name="Google Shape;1199;p42"/>
          <p:cNvSpPr txBox="1"/>
          <p:nvPr/>
        </p:nvSpPr>
        <p:spPr>
          <a:xfrm>
            <a:off x="425068" y="466156"/>
            <a:ext cx="167232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7200" b="0" i="0" u="none" strike="noStrike" cap="none">
                <a:solidFill>
                  <a:srgbClr val="462D78"/>
                </a:solidFill>
                <a:latin typeface="Arial"/>
                <a:ea typeface="Arial"/>
                <a:cs typeface="Arial"/>
                <a:sym typeface="Arial"/>
              </a:rPr>
              <a:t>Use of the Priority List for the Count </a:t>
            </a:r>
            <a:endParaRPr sz="1400" b="0" i="0" u="none" strike="noStrike" cap="none">
              <a:solidFill>
                <a:srgbClr val="000000"/>
              </a:solidFill>
              <a:latin typeface="Arial"/>
              <a:ea typeface="Arial"/>
              <a:cs typeface="Arial"/>
              <a:sym typeface="Arial"/>
            </a:endParaRPr>
          </a:p>
        </p:txBody>
      </p:sp>
      <p:sp>
        <p:nvSpPr>
          <p:cNvPr id="1200" name="Google Shape;1200;p42"/>
          <p:cNvSpPr txBox="1"/>
          <p:nvPr/>
        </p:nvSpPr>
        <p:spPr>
          <a:xfrm>
            <a:off x="6054436" y="2489579"/>
            <a:ext cx="11808492" cy="199439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600" b="0" i="0" u="none" strike="noStrike" cap="none">
                <a:solidFill>
                  <a:srgbClr val="462D78"/>
                </a:solidFill>
                <a:latin typeface="Arial"/>
                <a:ea typeface="Arial"/>
                <a:cs typeface="Arial"/>
                <a:sym typeface="Arial"/>
              </a:rPr>
              <a:t>Regional Coordinators should contact CE Leads to make use of the PL to confirm status of individuals on the night of the count.</a:t>
            </a:r>
            <a:endParaRPr/>
          </a:p>
        </p:txBody>
      </p:sp>
      <p:sp>
        <p:nvSpPr>
          <p:cNvPr id="1201" name="Google Shape;1201;p42"/>
          <p:cNvSpPr/>
          <p:nvPr/>
        </p:nvSpPr>
        <p:spPr>
          <a:xfrm>
            <a:off x="425072" y="1812419"/>
            <a:ext cx="5075172" cy="3649679"/>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sp>
      <p:sp>
        <p:nvSpPr>
          <p:cNvPr id="1202" name="Google Shape;1202;p42"/>
          <p:cNvSpPr/>
          <p:nvPr/>
        </p:nvSpPr>
        <p:spPr>
          <a:xfrm>
            <a:off x="1221174" y="5803029"/>
            <a:ext cx="7561685" cy="5355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3200" b="1" i="0" u="none" strike="noStrike" cap="none">
                <a:solidFill>
                  <a:srgbClr val="3F3151"/>
                </a:solidFill>
                <a:latin typeface="Arial"/>
                <a:ea typeface="Arial"/>
                <a:cs typeface="Arial"/>
                <a:sym typeface="Arial"/>
              </a:rPr>
              <a:t>Ways to make use of the PL for PITC: </a:t>
            </a:r>
            <a:endParaRPr/>
          </a:p>
        </p:txBody>
      </p:sp>
      <p:sp>
        <p:nvSpPr>
          <p:cNvPr id="1203" name="Google Shape;1203;p42"/>
          <p:cNvSpPr/>
          <p:nvPr/>
        </p:nvSpPr>
        <p:spPr>
          <a:xfrm>
            <a:off x="678105" y="6679492"/>
            <a:ext cx="15882874" cy="2718693"/>
          </a:xfrm>
          <a:prstGeom prst="rect">
            <a:avLst/>
          </a:prstGeom>
          <a:noFill/>
          <a:ln>
            <a:noFill/>
          </a:ln>
        </p:spPr>
        <p:txBody>
          <a:bodyPr spcFirstLastPara="1" wrap="square" lIns="91425" tIns="45700" rIns="91425" bIns="45700" anchor="t" anchorCtr="0">
            <a:spAutoFit/>
          </a:bodyPr>
          <a:lstStyle/>
          <a:p>
            <a:pPr marL="457200" marR="0" lvl="0" indent="-457200" algn="l" rtl="0">
              <a:lnSpc>
                <a:spcPct val="90000"/>
              </a:lnSpc>
              <a:spcBef>
                <a:spcPts val="0"/>
              </a:spcBef>
              <a:spcAft>
                <a:spcPts val="0"/>
              </a:spcAft>
              <a:buClr>
                <a:srgbClr val="000000"/>
              </a:buClr>
              <a:buSzPts val="3200"/>
              <a:buFont typeface="Arial"/>
              <a:buChar char="•"/>
            </a:pPr>
            <a:r>
              <a:rPr lang="en-US" sz="3200" b="0" i="0" u="none" strike="noStrike" cap="none">
                <a:solidFill>
                  <a:srgbClr val="3F3151"/>
                </a:solidFill>
                <a:latin typeface="Arial"/>
                <a:ea typeface="Arial"/>
                <a:cs typeface="Arial"/>
                <a:sym typeface="Arial"/>
              </a:rPr>
              <a:t>Only contact individuals that are/were in a area not meant for human habitation </a:t>
            </a:r>
            <a:endParaRPr/>
          </a:p>
          <a:p>
            <a:pPr marL="457200" marR="0" lvl="0" indent="-457200" algn="l" rtl="0">
              <a:lnSpc>
                <a:spcPct val="90000"/>
              </a:lnSpc>
              <a:spcBef>
                <a:spcPts val="750"/>
              </a:spcBef>
              <a:spcAft>
                <a:spcPts val="0"/>
              </a:spcAft>
              <a:buClr>
                <a:srgbClr val="000000"/>
              </a:buClr>
              <a:buSzPts val="3200"/>
              <a:buFont typeface="Arial"/>
              <a:buChar char="•"/>
            </a:pPr>
            <a:r>
              <a:rPr lang="en-US" sz="3200" b="0" i="0" u="none" strike="noStrike" cap="none">
                <a:solidFill>
                  <a:srgbClr val="3F3151"/>
                </a:solidFill>
                <a:latin typeface="Arial"/>
                <a:ea typeface="Arial"/>
                <a:cs typeface="Arial"/>
                <a:sym typeface="Arial"/>
              </a:rPr>
              <a:t>Divvy up list at a regional case conferencing meeting</a:t>
            </a:r>
            <a:endParaRPr/>
          </a:p>
          <a:p>
            <a:pPr marL="457200" marR="0" lvl="4" indent="-457200" algn="l" rtl="0">
              <a:lnSpc>
                <a:spcPct val="90000"/>
              </a:lnSpc>
              <a:spcBef>
                <a:spcPts val="750"/>
              </a:spcBef>
              <a:spcAft>
                <a:spcPts val="0"/>
              </a:spcAft>
              <a:buClr>
                <a:srgbClr val="000000"/>
              </a:buClr>
              <a:buSzPts val="3200"/>
              <a:buFont typeface="Arial"/>
              <a:buChar char="•"/>
            </a:pPr>
            <a:r>
              <a:rPr lang="en-US" sz="3200" b="0" i="0" u="none" strike="noStrike" cap="none">
                <a:solidFill>
                  <a:srgbClr val="3F3151"/>
                </a:solidFill>
                <a:latin typeface="Arial"/>
                <a:ea typeface="Arial"/>
                <a:cs typeface="Arial"/>
                <a:sym typeface="Arial"/>
              </a:rPr>
              <a:t>Ensure that only agencies with MOUs have access to client contact and information </a:t>
            </a:r>
            <a:endParaRPr/>
          </a:p>
          <a:p>
            <a:pPr marL="457200" marR="0" lvl="0" indent="-457200" algn="l" rtl="0">
              <a:lnSpc>
                <a:spcPct val="90000"/>
              </a:lnSpc>
              <a:spcBef>
                <a:spcPts val="750"/>
              </a:spcBef>
              <a:spcAft>
                <a:spcPts val="0"/>
              </a:spcAft>
              <a:buClr>
                <a:srgbClr val="000000"/>
              </a:buClr>
              <a:buSzPts val="3200"/>
              <a:buFont typeface="Arial"/>
              <a:buChar char="•"/>
            </a:pPr>
            <a:r>
              <a:rPr lang="en-US" sz="3200" b="0" i="0" u="none" strike="noStrike" cap="none">
                <a:solidFill>
                  <a:srgbClr val="3F3151"/>
                </a:solidFill>
                <a:latin typeface="Arial"/>
                <a:ea typeface="Arial"/>
                <a:cs typeface="Arial"/>
                <a:sym typeface="Arial"/>
              </a:rPr>
              <a:t>Lean on agency relationships/contact with client for reach out</a:t>
            </a:r>
            <a:endParaRPr/>
          </a:p>
          <a:p>
            <a:pPr marL="457200" marR="0" lvl="0" indent="-457200" algn="l" rtl="0">
              <a:lnSpc>
                <a:spcPct val="90000"/>
              </a:lnSpc>
              <a:spcBef>
                <a:spcPts val="750"/>
              </a:spcBef>
              <a:spcAft>
                <a:spcPts val="0"/>
              </a:spcAft>
              <a:buClr>
                <a:srgbClr val="000000"/>
              </a:buClr>
              <a:buSzPts val="3200"/>
              <a:buFont typeface="Arial"/>
              <a:buChar char="•"/>
            </a:pPr>
            <a:r>
              <a:rPr lang="en-US" sz="3200" b="0" i="0" u="none" strike="noStrike" cap="none">
                <a:solidFill>
                  <a:srgbClr val="3F3151"/>
                </a:solidFill>
                <a:latin typeface="Arial"/>
                <a:ea typeface="Arial"/>
                <a:cs typeface="Arial"/>
                <a:sym typeface="Arial"/>
              </a:rPr>
              <a:t>Divide PL by County Leads to ensure accurate and local contact </a:t>
            </a:r>
            <a:endParaRPr/>
          </a:p>
        </p:txBody>
      </p:sp>
      <p:grpSp>
        <p:nvGrpSpPr>
          <p:cNvPr id="1204" name="Google Shape;1204;p42"/>
          <p:cNvGrpSpPr/>
          <p:nvPr/>
        </p:nvGrpSpPr>
        <p:grpSpPr>
          <a:xfrm>
            <a:off x="15060598" y="11"/>
            <a:ext cx="3227297" cy="3085741"/>
            <a:chOff x="0" y="0"/>
            <a:chExt cx="849982" cy="812700"/>
          </a:xfrm>
        </p:grpSpPr>
        <p:sp>
          <p:nvSpPr>
            <p:cNvPr id="1205" name="Google Shape;1205;p4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206" name="Google Shape;1206;p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07" name="Google Shape;1207;p42"/>
          <p:cNvSpPr txBox="1"/>
          <p:nvPr/>
        </p:nvSpPr>
        <p:spPr>
          <a:xfrm>
            <a:off x="15060598" y="309704"/>
            <a:ext cx="3227400"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211"/>
        <p:cNvGrpSpPr/>
        <p:nvPr/>
      </p:nvGrpSpPr>
      <p:grpSpPr>
        <a:xfrm>
          <a:off x="0" y="0"/>
          <a:ext cx="0" cy="0"/>
          <a:chOff x="0" y="0"/>
          <a:chExt cx="0" cy="0"/>
        </a:xfrm>
      </p:grpSpPr>
      <p:sp>
        <p:nvSpPr>
          <p:cNvPr id="1212" name="Google Shape;1212;p43"/>
          <p:cNvSpPr txBox="1"/>
          <p:nvPr/>
        </p:nvSpPr>
        <p:spPr>
          <a:xfrm>
            <a:off x="291808" y="-123306"/>
            <a:ext cx="16723204"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7200" b="0" i="0" u="none" strike="noStrike" cap="none">
                <a:solidFill>
                  <a:srgbClr val="3F3151"/>
                </a:solidFill>
                <a:latin typeface="Arial"/>
                <a:ea typeface="Arial"/>
                <a:cs typeface="Arial"/>
                <a:sym typeface="Arial"/>
              </a:rPr>
              <a:t>Service</a:t>
            </a:r>
            <a:r>
              <a:rPr lang="en-US" sz="7200" b="0" i="0" u="none" strike="noStrike" cap="none">
                <a:solidFill>
                  <a:srgbClr val="462D78"/>
                </a:solidFill>
                <a:latin typeface="Arial"/>
                <a:ea typeface="Arial"/>
                <a:cs typeface="Arial"/>
                <a:sym typeface="Arial"/>
              </a:rPr>
              <a:t> </a:t>
            </a:r>
            <a:r>
              <a:rPr lang="en-US" sz="7200" b="0" i="0" u="none" strike="noStrike" cap="none">
                <a:solidFill>
                  <a:srgbClr val="3F3151"/>
                </a:solidFill>
                <a:latin typeface="Arial"/>
                <a:ea typeface="Arial"/>
                <a:cs typeface="Arial"/>
                <a:sym typeface="Arial"/>
              </a:rPr>
              <a:t>Based</a:t>
            </a:r>
            <a:r>
              <a:rPr lang="en-US" sz="7200" b="0" i="0" u="none" strike="noStrike" cap="none">
                <a:solidFill>
                  <a:srgbClr val="462D78"/>
                </a:solidFill>
                <a:latin typeface="Arial"/>
                <a:ea typeface="Arial"/>
                <a:cs typeface="Arial"/>
                <a:sym typeface="Arial"/>
              </a:rPr>
              <a:t> Locations</a:t>
            </a:r>
            <a:endParaRPr sz="1400" b="0" i="0" u="none" strike="noStrike" cap="none">
              <a:solidFill>
                <a:srgbClr val="000000"/>
              </a:solidFill>
              <a:latin typeface="Arial"/>
              <a:ea typeface="Arial"/>
              <a:cs typeface="Arial"/>
              <a:sym typeface="Arial"/>
            </a:endParaRPr>
          </a:p>
        </p:txBody>
      </p:sp>
      <p:sp>
        <p:nvSpPr>
          <p:cNvPr id="1213" name="Google Shape;1213;p43"/>
          <p:cNvSpPr txBox="1"/>
          <p:nvPr/>
        </p:nvSpPr>
        <p:spPr>
          <a:xfrm>
            <a:off x="9694107" y="4442549"/>
            <a:ext cx="7320905" cy="4983928"/>
          </a:xfrm>
          <a:prstGeom prst="rect">
            <a:avLst/>
          </a:prstGeom>
          <a:noFill/>
          <a:ln>
            <a:noFill/>
          </a:ln>
        </p:spPr>
        <p:txBody>
          <a:bodyPr spcFirstLastPara="1" wrap="square" lIns="0" tIns="0" rIns="0" bIns="0" anchor="t" anchorCtr="0">
            <a:spAutoFit/>
          </a:bodyPr>
          <a:lstStyle/>
          <a:p>
            <a:pPr marL="171450" marR="0" lvl="0" indent="-196850" algn="l" rtl="0">
              <a:lnSpc>
                <a:spcPct val="90000"/>
              </a:lnSpc>
              <a:spcBef>
                <a:spcPts val="750"/>
              </a:spcBef>
              <a:spcAft>
                <a:spcPts val="0"/>
              </a:spcAft>
              <a:buClr>
                <a:schemeClr val="dk1"/>
              </a:buClr>
              <a:buSzPts val="3100"/>
              <a:buFont typeface="Arial"/>
              <a:buChar char="•"/>
            </a:pPr>
            <a:r>
              <a:rPr lang="en-US" sz="4400" b="0" i="0" u="none" strike="noStrike" cap="none">
                <a:solidFill>
                  <a:schemeClr val="dk1"/>
                </a:solidFill>
                <a:latin typeface="Calibri"/>
                <a:ea typeface="Calibri"/>
                <a:cs typeface="Calibri"/>
                <a:sym typeface="Calibri"/>
              </a:rPr>
              <a:t>Community Action Agencies</a:t>
            </a:r>
            <a:endParaRPr/>
          </a:p>
          <a:p>
            <a:pPr marL="171450" marR="0" lvl="0" indent="-196850" algn="l" rtl="0">
              <a:lnSpc>
                <a:spcPct val="90000"/>
              </a:lnSpc>
              <a:spcBef>
                <a:spcPts val="750"/>
              </a:spcBef>
              <a:spcAft>
                <a:spcPts val="0"/>
              </a:spcAft>
              <a:buClr>
                <a:schemeClr val="dk1"/>
              </a:buClr>
              <a:buSzPts val="3100"/>
              <a:buFont typeface="Arial"/>
              <a:buChar char="•"/>
            </a:pPr>
            <a:r>
              <a:rPr lang="en-US" sz="4400" b="0" i="0" u="none" strike="noStrike" cap="none">
                <a:solidFill>
                  <a:schemeClr val="dk1"/>
                </a:solidFill>
                <a:latin typeface="Calibri"/>
                <a:ea typeface="Calibri"/>
                <a:cs typeface="Calibri"/>
                <a:sym typeface="Calibri"/>
              </a:rPr>
              <a:t>Mainstream services locations</a:t>
            </a:r>
            <a:endParaRPr/>
          </a:p>
          <a:p>
            <a:pPr marL="171450" marR="0" lvl="0" indent="-196850" algn="l" rtl="0">
              <a:lnSpc>
                <a:spcPct val="90000"/>
              </a:lnSpc>
              <a:spcBef>
                <a:spcPts val="750"/>
              </a:spcBef>
              <a:spcAft>
                <a:spcPts val="0"/>
              </a:spcAft>
              <a:buClr>
                <a:schemeClr val="dk1"/>
              </a:buClr>
              <a:buSzPts val="3100"/>
              <a:buFont typeface="Arial"/>
              <a:buChar char="•"/>
            </a:pPr>
            <a:r>
              <a:rPr lang="en-US" sz="4400" b="0" i="0" u="none" strike="noStrike" cap="none">
                <a:solidFill>
                  <a:schemeClr val="dk1"/>
                </a:solidFill>
                <a:latin typeface="Calibri"/>
                <a:ea typeface="Calibri"/>
                <a:cs typeface="Calibri"/>
                <a:sym typeface="Calibri"/>
              </a:rPr>
              <a:t>Libraries</a:t>
            </a:r>
            <a:endParaRPr/>
          </a:p>
          <a:p>
            <a:pPr marL="171450" marR="0" lvl="0" indent="-196850" algn="l" rtl="0">
              <a:lnSpc>
                <a:spcPct val="90000"/>
              </a:lnSpc>
              <a:spcBef>
                <a:spcPts val="750"/>
              </a:spcBef>
              <a:spcAft>
                <a:spcPts val="0"/>
              </a:spcAft>
              <a:buClr>
                <a:schemeClr val="dk1"/>
              </a:buClr>
              <a:buSzPts val="3100"/>
              <a:buFont typeface="Arial"/>
              <a:buChar char="•"/>
            </a:pPr>
            <a:r>
              <a:rPr lang="en-US" sz="4400" b="0" i="0" u="none" strike="noStrike" cap="none">
                <a:solidFill>
                  <a:schemeClr val="dk1"/>
                </a:solidFill>
                <a:latin typeface="Calibri"/>
                <a:ea typeface="Calibri"/>
                <a:cs typeface="Calibri"/>
                <a:sym typeface="Calibri"/>
              </a:rPr>
              <a:t>Hospitals/health care settings</a:t>
            </a:r>
            <a:endParaRPr/>
          </a:p>
          <a:p>
            <a:pPr marL="171450" marR="0" lvl="0" indent="-196850" algn="l" rtl="0">
              <a:lnSpc>
                <a:spcPct val="90000"/>
              </a:lnSpc>
              <a:spcBef>
                <a:spcPts val="750"/>
              </a:spcBef>
              <a:spcAft>
                <a:spcPts val="0"/>
              </a:spcAft>
              <a:buClr>
                <a:schemeClr val="dk1"/>
              </a:buClr>
              <a:buSzPts val="3100"/>
              <a:buFont typeface="Arial"/>
              <a:buChar char="•"/>
            </a:pPr>
            <a:r>
              <a:rPr lang="en-US" sz="4400" b="0" i="0" u="none" strike="noStrike" cap="none">
                <a:solidFill>
                  <a:schemeClr val="dk1"/>
                </a:solidFill>
                <a:latin typeface="Calibri"/>
                <a:ea typeface="Calibri"/>
                <a:cs typeface="Calibri"/>
                <a:sym typeface="Calibri"/>
              </a:rPr>
              <a:t>Day labor sites</a:t>
            </a:r>
            <a:endParaRPr/>
          </a:p>
          <a:p>
            <a:pPr marL="171450" marR="0" lvl="0" indent="-196850" algn="l" rtl="0">
              <a:lnSpc>
                <a:spcPct val="90000"/>
              </a:lnSpc>
              <a:spcBef>
                <a:spcPts val="750"/>
              </a:spcBef>
              <a:spcAft>
                <a:spcPts val="0"/>
              </a:spcAft>
              <a:buClr>
                <a:schemeClr val="dk1"/>
              </a:buClr>
              <a:buSzPts val="3100"/>
              <a:buFont typeface="Arial"/>
              <a:buChar char="•"/>
            </a:pPr>
            <a:r>
              <a:rPr lang="en-US" sz="4400" b="0" i="0" u="none" strike="noStrike" cap="none">
                <a:solidFill>
                  <a:schemeClr val="dk1"/>
                </a:solidFill>
                <a:latin typeface="Calibri"/>
                <a:ea typeface="Calibri"/>
                <a:cs typeface="Calibri"/>
                <a:sym typeface="Calibri"/>
              </a:rPr>
              <a:t>Employment centers</a:t>
            </a:r>
            <a:endParaRPr/>
          </a:p>
          <a:p>
            <a:pPr marL="171450" marR="0" lvl="0" indent="-196850" algn="l" rtl="0">
              <a:lnSpc>
                <a:spcPct val="90000"/>
              </a:lnSpc>
              <a:spcBef>
                <a:spcPts val="750"/>
              </a:spcBef>
              <a:spcAft>
                <a:spcPts val="0"/>
              </a:spcAft>
              <a:buClr>
                <a:schemeClr val="dk1"/>
              </a:buClr>
              <a:buSzPts val="3100"/>
              <a:buFont typeface="Arial"/>
              <a:buChar char="•"/>
            </a:pPr>
            <a:r>
              <a:rPr lang="en-US" sz="4400" b="0" i="0" u="none" strike="noStrike" cap="none">
                <a:solidFill>
                  <a:schemeClr val="dk1"/>
                </a:solidFill>
                <a:latin typeface="Calibri"/>
                <a:ea typeface="Calibri"/>
                <a:cs typeface="Calibri"/>
                <a:sym typeface="Calibri"/>
              </a:rPr>
              <a:t>Churches/religious institutions</a:t>
            </a:r>
            <a:endParaRPr/>
          </a:p>
        </p:txBody>
      </p:sp>
      <p:sp>
        <p:nvSpPr>
          <p:cNvPr id="1214" name="Google Shape;1214;p43"/>
          <p:cNvSpPr/>
          <p:nvPr/>
        </p:nvSpPr>
        <p:spPr>
          <a:xfrm>
            <a:off x="14970787" y="1109022"/>
            <a:ext cx="2803037" cy="2510199"/>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sp>
      <p:sp>
        <p:nvSpPr>
          <p:cNvPr id="1215" name="Google Shape;1215;p43"/>
          <p:cNvSpPr/>
          <p:nvPr/>
        </p:nvSpPr>
        <p:spPr>
          <a:xfrm>
            <a:off x="700900" y="4142980"/>
            <a:ext cx="7320905" cy="5583067"/>
          </a:xfrm>
          <a:prstGeom prst="rect">
            <a:avLst/>
          </a:prstGeom>
          <a:noFill/>
          <a:ln>
            <a:noFill/>
          </a:ln>
        </p:spPr>
        <p:txBody>
          <a:bodyPr spcFirstLastPara="1" wrap="square" lIns="91425" tIns="45700" rIns="91425" bIns="45700" anchor="t" anchorCtr="0">
            <a:spAutoFit/>
          </a:bodyPr>
          <a:lstStyle/>
          <a:p>
            <a:pPr marL="457200" marR="0" lvl="0" indent="-457200" algn="l" rtl="0">
              <a:lnSpc>
                <a:spcPct val="90000"/>
              </a:lnSpc>
              <a:spcBef>
                <a:spcPts val="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School districts (contact the homeless liaison)</a:t>
            </a:r>
            <a:endParaRPr/>
          </a:p>
          <a:p>
            <a:pPr marL="457200" marR="0" lvl="0" indent="-4572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Drop-in centers</a:t>
            </a:r>
            <a:endParaRPr/>
          </a:p>
          <a:p>
            <a:pPr marL="457200" marR="0" lvl="0" indent="-4572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Street outreach teams</a:t>
            </a:r>
            <a:endParaRPr/>
          </a:p>
          <a:p>
            <a:pPr marL="457200" marR="0" lvl="0" indent="-4572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Soup kitchens</a:t>
            </a:r>
            <a:endParaRPr/>
          </a:p>
          <a:p>
            <a:pPr marL="457200" marR="0" lvl="0" indent="-4572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Warming shelters</a:t>
            </a:r>
            <a:endParaRPr/>
          </a:p>
          <a:p>
            <a:pPr marL="457200" marR="0" lvl="0" indent="-4572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Day shelters</a:t>
            </a:r>
            <a:endParaRPr/>
          </a:p>
          <a:p>
            <a:pPr marL="457200" marR="0" lvl="0" indent="-4572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Food pantries</a:t>
            </a:r>
            <a:endParaRPr/>
          </a:p>
        </p:txBody>
      </p:sp>
      <p:grpSp>
        <p:nvGrpSpPr>
          <p:cNvPr id="1216" name="Google Shape;1216;p43"/>
          <p:cNvGrpSpPr/>
          <p:nvPr/>
        </p:nvGrpSpPr>
        <p:grpSpPr>
          <a:xfrm>
            <a:off x="15060598" y="11"/>
            <a:ext cx="3227297" cy="3085741"/>
            <a:chOff x="0" y="0"/>
            <a:chExt cx="849982" cy="812700"/>
          </a:xfrm>
        </p:grpSpPr>
        <p:sp>
          <p:nvSpPr>
            <p:cNvPr id="1217" name="Google Shape;1217;p43"/>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218" name="Google Shape;1218;p4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19" name="Google Shape;1219;p43"/>
          <p:cNvSpPr txBox="1"/>
          <p:nvPr/>
        </p:nvSpPr>
        <p:spPr>
          <a:xfrm>
            <a:off x="15060598" y="309704"/>
            <a:ext cx="3227400"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a:t>
            </a:r>
            <a:endParaRPr sz="1400" b="0" i="0" u="none" strike="noStrike" cap="none">
              <a:solidFill>
                <a:srgbClr val="000000"/>
              </a:solidFill>
              <a:latin typeface="Arial"/>
              <a:ea typeface="Arial"/>
              <a:cs typeface="Arial"/>
              <a:sym typeface="Arial"/>
            </a:endParaRPr>
          </a:p>
        </p:txBody>
      </p:sp>
      <p:sp>
        <p:nvSpPr>
          <p:cNvPr id="1220" name="Google Shape;1220;p43"/>
          <p:cNvSpPr/>
          <p:nvPr/>
        </p:nvSpPr>
        <p:spPr>
          <a:xfrm>
            <a:off x="246903" y="1115977"/>
            <a:ext cx="14768790" cy="295670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3200" b="0" i="0" u="none" strike="noStrike" cap="none">
                <a:solidFill>
                  <a:schemeClr val="dk1"/>
                </a:solidFill>
                <a:latin typeface="Arial"/>
                <a:ea typeface="Arial"/>
                <a:cs typeface="Arial"/>
                <a:sym typeface="Arial"/>
              </a:rPr>
              <a:t>As a coordinator, you are empowered to reach out to any and all of these types of locations that may have contact with unhoused individuals.</a:t>
            </a:r>
            <a:endParaRPr/>
          </a:p>
          <a:p>
            <a:pPr marL="0" marR="0" lvl="0" indent="0" algn="l" rtl="0">
              <a:lnSpc>
                <a:spcPct val="90000"/>
              </a:lnSpc>
              <a:spcBef>
                <a:spcPts val="750"/>
              </a:spcBef>
              <a:spcAft>
                <a:spcPts val="0"/>
              </a:spcAft>
              <a:buNone/>
            </a:pPr>
            <a:endParaRPr sz="3200" b="0" i="0" u="none" strike="noStrike" cap="none">
              <a:solidFill>
                <a:schemeClr val="dk1"/>
              </a:solidFill>
              <a:latin typeface="Arial"/>
              <a:ea typeface="Arial"/>
              <a:cs typeface="Arial"/>
              <a:sym typeface="Arial"/>
            </a:endParaRPr>
          </a:p>
          <a:p>
            <a:pPr marL="0" marR="0" lvl="0" indent="0" algn="l" rtl="0">
              <a:lnSpc>
                <a:spcPct val="90000"/>
              </a:lnSpc>
              <a:spcBef>
                <a:spcPts val="750"/>
              </a:spcBef>
              <a:spcAft>
                <a:spcPts val="0"/>
              </a:spcAft>
              <a:buNone/>
            </a:pPr>
            <a:r>
              <a:rPr lang="en-US" sz="3200" b="0" i="0" u="none" strike="noStrike" cap="none">
                <a:solidFill>
                  <a:schemeClr val="dk1"/>
                </a:solidFill>
                <a:latin typeface="Arial"/>
                <a:ea typeface="Arial"/>
                <a:cs typeface="Arial"/>
                <a:sym typeface="Arial"/>
              </a:rPr>
              <a:t> Encourage any interested parties to complete the training and confidentiality agreement, complete surveys with individuals and send them back to you to input online.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224"/>
        <p:cNvGrpSpPr/>
        <p:nvPr/>
      </p:nvGrpSpPr>
      <p:grpSpPr>
        <a:xfrm>
          <a:off x="0" y="0"/>
          <a:ext cx="0" cy="0"/>
          <a:chOff x="0" y="0"/>
          <a:chExt cx="0" cy="0"/>
        </a:xfrm>
      </p:grpSpPr>
      <p:sp>
        <p:nvSpPr>
          <p:cNvPr id="1225" name="Google Shape;1225;p44"/>
          <p:cNvSpPr txBox="1"/>
          <p:nvPr/>
        </p:nvSpPr>
        <p:spPr>
          <a:xfrm>
            <a:off x="291808" y="-123306"/>
            <a:ext cx="16723204"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7200" b="0" i="0" u="none" strike="noStrike" cap="none">
                <a:solidFill>
                  <a:srgbClr val="3F3151"/>
                </a:solidFill>
                <a:latin typeface="Arial"/>
                <a:ea typeface="Arial"/>
                <a:cs typeface="Arial"/>
                <a:sym typeface="Arial"/>
              </a:rPr>
              <a:t>Service</a:t>
            </a:r>
            <a:r>
              <a:rPr lang="en-US" sz="7200" b="0" i="0" u="none" strike="noStrike" cap="none">
                <a:solidFill>
                  <a:srgbClr val="462D78"/>
                </a:solidFill>
                <a:latin typeface="Arial"/>
                <a:ea typeface="Arial"/>
                <a:cs typeface="Arial"/>
                <a:sym typeface="Arial"/>
              </a:rPr>
              <a:t> </a:t>
            </a:r>
            <a:r>
              <a:rPr lang="en-US" sz="7200" b="0" i="0" u="none" strike="noStrike" cap="none">
                <a:solidFill>
                  <a:srgbClr val="3F3151"/>
                </a:solidFill>
                <a:latin typeface="Arial"/>
                <a:ea typeface="Arial"/>
                <a:cs typeface="Arial"/>
                <a:sym typeface="Arial"/>
              </a:rPr>
              <a:t>Based</a:t>
            </a:r>
            <a:r>
              <a:rPr lang="en-US" sz="7200" b="0" i="0" u="none" strike="noStrike" cap="none">
                <a:solidFill>
                  <a:srgbClr val="462D78"/>
                </a:solidFill>
                <a:latin typeface="Arial"/>
                <a:ea typeface="Arial"/>
                <a:cs typeface="Arial"/>
                <a:sym typeface="Arial"/>
              </a:rPr>
              <a:t> Example </a:t>
            </a:r>
            <a:endParaRPr sz="1400" b="0" i="0" u="none" strike="noStrike" cap="none">
              <a:solidFill>
                <a:srgbClr val="000000"/>
              </a:solidFill>
              <a:latin typeface="Arial"/>
              <a:ea typeface="Arial"/>
              <a:cs typeface="Arial"/>
              <a:sym typeface="Arial"/>
            </a:endParaRPr>
          </a:p>
        </p:txBody>
      </p:sp>
      <p:sp>
        <p:nvSpPr>
          <p:cNvPr id="1226" name="Google Shape;1226;p44"/>
          <p:cNvSpPr/>
          <p:nvPr/>
        </p:nvSpPr>
        <p:spPr>
          <a:xfrm>
            <a:off x="614537" y="3206122"/>
            <a:ext cx="4731295" cy="3874755"/>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sp>
      <p:sp>
        <p:nvSpPr>
          <p:cNvPr id="1227" name="Google Shape;1227;p44"/>
          <p:cNvSpPr/>
          <p:nvPr/>
        </p:nvSpPr>
        <p:spPr>
          <a:xfrm>
            <a:off x="5882787" y="2392614"/>
            <a:ext cx="12263552" cy="674030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800" b="0" i="0" u="none" strike="noStrike" cap="none">
                <a:solidFill>
                  <a:srgbClr val="3F3151"/>
                </a:solidFill>
                <a:latin typeface="Arial"/>
                <a:ea typeface="Arial"/>
                <a:cs typeface="Arial"/>
                <a:sym typeface="Arial"/>
              </a:rPr>
              <a:t>Volunteers know of a food pantry that takes place the last Thursday during January at a local church. A week prior to the count, they explain the purpose of the Point-in-Time Count and ask if food pantry staff would be willing to watch the training webinar and use the online survey tool to interview clients. The food pantry staff agree to survey attendees with the Point-in-Time Count survey. </a:t>
            </a:r>
            <a:endParaRPr/>
          </a:p>
        </p:txBody>
      </p:sp>
      <p:grpSp>
        <p:nvGrpSpPr>
          <p:cNvPr id="1228" name="Google Shape;1228;p44"/>
          <p:cNvGrpSpPr/>
          <p:nvPr/>
        </p:nvGrpSpPr>
        <p:grpSpPr>
          <a:xfrm>
            <a:off x="15060598" y="11"/>
            <a:ext cx="3227297" cy="3085741"/>
            <a:chOff x="0" y="0"/>
            <a:chExt cx="849982" cy="812700"/>
          </a:xfrm>
        </p:grpSpPr>
        <p:sp>
          <p:nvSpPr>
            <p:cNvPr id="1229" name="Google Shape;1229;p44"/>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230" name="Google Shape;1230;p4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31" name="Google Shape;1231;p44"/>
          <p:cNvSpPr txBox="1"/>
          <p:nvPr/>
        </p:nvSpPr>
        <p:spPr>
          <a:xfrm>
            <a:off x="15060598" y="309704"/>
            <a:ext cx="3227400"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235"/>
        <p:cNvGrpSpPr/>
        <p:nvPr/>
      </p:nvGrpSpPr>
      <p:grpSpPr>
        <a:xfrm>
          <a:off x="0" y="0"/>
          <a:ext cx="0" cy="0"/>
          <a:chOff x="0" y="0"/>
          <a:chExt cx="0" cy="0"/>
        </a:xfrm>
      </p:grpSpPr>
      <p:sp>
        <p:nvSpPr>
          <p:cNvPr id="1236" name="Google Shape;1236;p45"/>
          <p:cNvSpPr txBox="1"/>
          <p:nvPr/>
        </p:nvSpPr>
        <p:spPr>
          <a:xfrm>
            <a:off x="303025" y="213286"/>
            <a:ext cx="16723204"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7200" b="0" i="0" u="none" strike="noStrike" cap="none">
                <a:solidFill>
                  <a:srgbClr val="3F3151"/>
                </a:solidFill>
                <a:latin typeface="Arial"/>
                <a:ea typeface="Arial"/>
                <a:cs typeface="Arial"/>
                <a:sym typeface="Arial"/>
              </a:rPr>
              <a:t>Service</a:t>
            </a:r>
            <a:r>
              <a:rPr lang="en-US" sz="7200" b="0" i="0" u="none" strike="noStrike" cap="none">
                <a:solidFill>
                  <a:srgbClr val="462D78"/>
                </a:solidFill>
                <a:latin typeface="Arial"/>
                <a:ea typeface="Arial"/>
                <a:cs typeface="Arial"/>
                <a:sym typeface="Arial"/>
              </a:rPr>
              <a:t> </a:t>
            </a:r>
            <a:r>
              <a:rPr lang="en-US" sz="7200" b="0" i="0" u="none" strike="noStrike" cap="none">
                <a:solidFill>
                  <a:srgbClr val="3F3151"/>
                </a:solidFill>
                <a:latin typeface="Arial"/>
                <a:ea typeface="Arial"/>
                <a:cs typeface="Arial"/>
                <a:sym typeface="Arial"/>
              </a:rPr>
              <a:t>Based</a:t>
            </a:r>
            <a:r>
              <a:rPr lang="en-US" sz="7200" b="0" i="0" u="none" strike="noStrike" cap="none">
                <a:solidFill>
                  <a:srgbClr val="462D78"/>
                </a:solidFill>
                <a:latin typeface="Arial"/>
                <a:ea typeface="Arial"/>
                <a:cs typeface="Arial"/>
                <a:sym typeface="Arial"/>
              </a:rPr>
              <a:t> Follow Up – Phone </a:t>
            </a:r>
            <a:endParaRPr sz="1400" b="0" i="0" u="none" strike="noStrike" cap="none">
              <a:solidFill>
                <a:srgbClr val="000000"/>
              </a:solidFill>
              <a:latin typeface="Arial"/>
              <a:ea typeface="Arial"/>
              <a:cs typeface="Arial"/>
              <a:sym typeface="Arial"/>
            </a:endParaRPr>
          </a:p>
        </p:txBody>
      </p:sp>
      <p:sp>
        <p:nvSpPr>
          <p:cNvPr id="1237" name="Google Shape;1237;p45"/>
          <p:cNvSpPr/>
          <p:nvPr/>
        </p:nvSpPr>
        <p:spPr>
          <a:xfrm>
            <a:off x="632467" y="3923299"/>
            <a:ext cx="4731295" cy="3874755"/>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sp>
      <p:sp>
        <p:nvSpPr>
          <p:cNvPr id="1238" name="Google Shape;1238;p45"/>
          <p:cNvSpPr/>
          <p:nvPr/>
        </p:nvSpPr>
        <p:spPr>
          <a:xfrm>
            <a:off x="6024343" y="3923299"/>
            <a:ext cx="12263552" cy="5987280"/>
          </a:xfrm>
          <a:prstGeom prst="rect">
            <a:avLst/>
          </a:prstGeom>
          <a:noFill/>
          <a:ln>
            <a:noFill/>
          </a:ln>
        </p:spPr>
        <p:txBody>
          <a:bodyPr spcFirstLastPara="1" wrap="square" lIns="91425" tIns="45700" rIns="91425" bIns="45700" anchor="t" anchorCtr="0">
            <a:spAutoFit/>
          </a:bodyPr>
          <a:lstStyle/>
          <a:p>
            <a:pPr marL="685800" marR="0" lvl="0" indent="-685800" algn="l" rtl="0">
              <a:lnSpc>
                <a:spcPct val="90000"/>
              </a:lnSpc>
              <a:spcBef>
                <a:spcPts val="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Can be utilized by organizations that do not provide overnight beds contact clients during the count to confirm housing status and conduct the survey</a:t>
            </a:r>
            <a:endParaRPr/>
          </a:p>
          <a:p>
            <a:pPr marL="685800" marR="0" lvl="0" indent="-406400" algn="l" rtl="0">
              <a:lnSpc>
                <a:spcPct val="90000"/>
              </a:lnSpc>
              <a:spcBef>
                <a:spcPts val="750"/>
              </a:spcBef>
              <a:spcAft>
                <a:spcPts val="0"/>
              </a:spcAft>
              <a:buClr>
                <a:srgbClr val="000000"/>
              </a:buClr>
              <a:buSzPts val="4400"/>
              <a:buFont typeface="Arial"/>
              <a:buNone/>
            </a:pPr>
            <a:endParaRPr sz="4400" b="0" i="0" u="none" strike="noStrike" cap="none">
              <a:solidFill>
                <a:srgbClr val="3F3151"/>
              </a:solidFill>
              <a:latin typeface="Arial"/>
              <a:ea typeface="Arial"/>
              <a:cs typeface="Arial"/>
              <a:sym typeface="Arial"/>
            </a:endParaRPr>
          </a:p>
          <a:p>
            <a:pPr marL="685800" marR="0" lvl="0" indent="-6858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The client must report they were homeless on the </a:t>
            </a:r>
            <a:r>
              <a:rPr lang="en-US" sz="4400" b="1" i="0" u="none" strike="noStrike" cap="none">
                <a:solidFill>
                  <a:srgbClr val="3F3151"/>
                </a:solidFill>
                <a:latin typeface="Arial"/>
                <a:ea typeface="Arial"/>
                <a:cs typeface="Arial"/>
                <a:sym typeface="Arial"/>
              </a:rPr>
              <a:t>night of the count </a:t>
            </a:r>
            <a:endParaRPr/>
          </a:p>
          <a:p>
            <a:pPr marL="685800" marR="0" lvl="0" indent="-406400" algn="l" rtl="0">
              <a:lnSpc>
                <a:spcPct val="90000"/>
              </a:lnSpc>
              <a:spcBef>
                <a:spcPts val="750"/>
              </a:spcBef>
              <a:spcAft>
                <a:spcPts val="0"/>
              </a:spcAft>
              <a:buClr>
                <a:srgbClr val="000000"/>
              </a:buClr>
              <a:buSzPts val="4400"/>
              <a:buFont typeface="Arial"/>
              <a:buNone/>
            </a:pPr>
            <a:endParaRPr sz="4400" b="0" i="0" u="none" strike="noStrike" cap="none">
              <a:solidFill>
                <a:srgbClr val="3F3151"/>
              </a:solidFill>
              <a:latin typeface="Arial"/>
              <a:ea typeface="Arial"/>
              <a:cs typeface="Arial"/>
              <a:sym typeface="Arial"/>
            </a:endParaRPr>
          </a:p>
          <a:p>
            <a:pPr marL="685800" marR="0" lvl="0" indent="-6858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Less preferred than other methods</a:t>
            </a:r>
            <a:endParaRPr/>
          </a:p>
        </p:txBody>
      </p:sp>
      <p:grpSp>
        <p:nvGrpSpPr>
          <p:cNvPr id="1239" name="Google Shape;1239;p45"/>
          <p:cNvGrpSpPr/>
          <p:nvPr/>
        </p:nvGrpSpPr>
        <p:grpSpPr>
          <a:xfrm>
            <a:off x="15060598" y="11"/>
            <a:ext cx="3227297" cy="3085741"/>
            <a:chOff x="0" y="0"/>
            <a:chExt cx="849982" cy="812700"/>
          </a:xfrm>
        </p:grpSpPr>
        <p:sp>
          <p:nvSpPr>
            <p:cNvPr id="1240" name="Google Shape;1240;p45"/>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241" name="Google Shape;1241;p4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42" name="Google Shape;1242;p45"/>
          <p:cNvSpPr txBox="1"/>
          <p:nvPr/>
        </p:nvSpPr>
        <p:spPr>
          <a:xfrm>
            <a:off x="15060598" y="309704"/>
            <a:ext cx="3227400"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a:t>
            </a:r>
            <a:endParaRPr sz="1400" b="0" i="0" u="none" strike="noStrike" cap="none">
              <a:solidFill>
                <a:srgbClr val="000000"/>
              </a:solidFill>
              <a:latin typeface="Arial"/>
              <a:ea typeface="Arial"/>
              <a:cs typeface="Arial"/>
              <a:sym typeface="Arial"/>
            </a:endParaRPr>
          </a:p>
        </p:txBody>
      </p:sp>
      <p:sp>
        <p:nvSpPr>
          <p:cNvPr id="1243" name="Google Shape;1243;p45"/>
          <p:cNvSpPr/>
          <p:nvPr/>
        </p:nvSpPr>
        <p:spPr>
          <a:xfrm>
            <a:off x="660688" y="1542881"/>
            <a:ext cx="16884566" cy="192052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400" b="0" i="0" u="none" strike="noStrike" cap="none">
                <a:solidFill>
                  <a:srgbClr val="3F3151"/>
                </a:solidFill>
                <a:latin typeface="Arial"/>
                <a:ea typeface="Arial"/>
                <a:cs typeface="Arial"/>
                <a:sym typeface="Arial"/>
              </a:rPr>
              <a:t>Surveys can be completed over the phone. Coordinators are encouraged to reach out to known unhoused clients via phone to ensure they are accounted for the night of the count.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247"/>
        <p:cNvGrpSpPr/>
        <p:nvPr/>
      </p:nvGrpSpPr>
      <p:grpSpPr>
        <a:xfrm>
          <a:off x="0" y="0"/>
          <a:ext cx="0" cy="0"/>
          <a:chOff x="0" y="0"/>
          <a:chExt cx="0" cy="0"/>
        </a:xfrm>
      </p:grpSpPr>
      <p:sp>
        <p:nvSpPr>
          <p:cNvPr id="1248" name="Google Shape;1248;p46"/>
          <p:cNvSpPr txBox="1"/>
          <p:nvPr/>
        </p:nvSpPr>
        <p:spPr>
          <a:xfrm>
            <a:off x="303025" y="213286"/>
            <a:ext cx="16723204" cy="13295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7200" b="0" i="0" u="none" strike="noStrike" cap="none">
                <a:solidFill>
                  <a:srgbClr val="3F3151"/>
                </a:solidFill>
                <a:latin typeface="Arial"/>
                <a:ea typeface="Arial"/>
                <a:cs typeface="Arial"/>
                <a:sym typeface="Arial"/>
              </a:rPr>
              <a:t>Service</a:t>
            </a:r>
            <a:r>
              <a:rPr lang="en-US" sz="7200" b="0" i="0" u="none" strike="noStrike" cap="none">
                <a:solidFill>
                  <a:srgbClr val="462D78"/>
                </a:solidFill>
                <a:latin typeface="Arial"/>
                <a:ea typeface="Arial"/>
                <a:cs typeface="Arial"/>
                <a:sym typeface="Arial"/>
              </a:rPr>
              <a:t> </a:t>
            </a:r>
            <a:r>
              <a:rPr lang="en-US" sz="7200" b="0" i="0" u="none" strike="noStrike" cap="none">
                <a:solidFill>
                  <a:srgbClr val="3F3151"/>
                </a:solidFill>
                <a:latin typeface="Arial"/>
                <a:ea typeface="Arial"/>
                <a:cs typeface="Arial"/>
                <a:sym typeface="Arial"/>
              </a:rPr>
              <a:t>Based</a:t>
            </a:r>
            <a:r>
              <a:rPr lang="en-US" sz="7200" b="0" i="0" u="none" strike="noStrike" cap="none">
                <a:solidFill>
                  <a:srgbClr val="462D78"/>
                </a:solidFill>
                <a:latin typeface="Arial"/>
                <a:ea typeface="Arial"/>
                <a:cs typeface="Arial"/>
                <a:sym typeface="Arial"/>
              </a:rPr>
              <a:t> Example– Phone </a:t>
            </a:r>
            <a:endParaRPr sz="1400" b="0" i="0" u="none" strike="noStrike" cap="none">
              <a:solidFill>
                <a:srgbClr val="000000"/>
              </a:solidFill>
              <a:latin typeface="Arial"/>
              <a:ea typeface="Arial"/>
              <a:cs typeface="Arial"/>
              <a:sym typeface="Arial"/>
            </a:endParaRPr>
          </a:p>
        </p:txBody>
      </p:sp>
      <p:grpSp>
        <p:nvGrpSpPr>
          <p:cNvPr id="1249" name="Google Shape;1249;p46"/>
          <p:cNvGrpSpPr/>
          <p:nvPr/>
        </p:nvGrpSpPr>
        <p:grpSpPr>
          <a:xfrm>
            <a:off x="15060598" y="11"/>
            <a:ext cx="3227297" cy="3085741"/>
            <a:chOff x="0" y="0"/>
            <a:chExt cx="849982" cy="812700"/>
          </a:xfrm>
        </p:grpSpPr>
        <p:sp>
          <p:nvSpPr>
            <p:cNvPr id="1250" name="Google Shape;1250;p46"/>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251" name="Google Shape;1251;p46"/>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52" name="Google Shape;1252;p46"/>
          <p:cNvSpPr txBox="1"/>
          <p:nvPr/>
        </p:nvSpPr>
        <p:spPr>
          <a:xfrm>
            <a:off x="15060598" y="309704"/>
            <a:ext cx="3227400" cy="443198"/>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Service Based Count</a:t>
            </a:r>
            <a:endParaRPr sz="1400" b="0" i="0" u="none" strike="noStrike" cap="none">
              <a:solidFill>
                <a:srgbClr val="000000"/>
              </a:solidFill>
              <a:latin typeface="Arial"/>
              <a:ea typeface="Arial"/>
              <a:cs typeface="Arial"/>
              <a:sym typeface="Arial"/>
            </a:endParaRPr>
          </a:p>
        </p:txBody>
      </p:sp>
      <p:sp>
        <p:nvSpPr>
          <p:cNvPr id="1253" name="Google Shape;1253;p46"/>
          <p:cNvSpPr/>
          <p:nvPr/>
        </p:nvSpPr>
        <p:spPr>
          <a:xfrm>
            <a:off x="701717" y="1639299"/>
            <a:ext cx="16884566" cy="832227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400" b="0" i="0" u="none" strike="noStrike" cap="none">
                <a:solidFill>
                  <a:srgbClr val="3F3151"/>
                </a:solidFill>
                <a:latin typeface="Arial"/>
                <a:ea typeface="Arial"/>
                <a:cs typeface="Arial"/>
                <a:sym typeface="Arial"/>
              </a:rPr>
              <a:t>A caseworker regularly works with three clients who live in unsheltered situations. During the service-based count period, the caseworker contacts them over the phone and asks them to participate in the Point-in-Time Count survey. </a:t>
            </a:r>
            <a:endParaRPr/>
          </a:p>
          <a:p>
            <a:pPr marL="571500" marR="0" lvl="0" indent="-5715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One client reports they were able to stay with friends or family on the night of count, so the caseworker does not complete the survey with them.</a:t>
            </a:r>
            <a:endParaRPr/>
          </a:p>
          <a:p>
            <a:pPr marL="571500" marR="0" lvl="0" indent="-5715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The second client reports they slept in a tent at a campground on the night of count, so the caseworker completes all sections of the survey as completely as possible.</a:t>
            </a:r>
            <a:endParaRPr/>
          </a:p>
          <a:p>
            <a:pPr marL="571500" marR="0" lvl="0" indent="-571500" algn="l" rtl="0">
              <a:lnSpc>
                <a:spcPct val="90000"/>
              </a:lnSpc>
              <a:spcBef>
                <a:spcPts val="750"/>
              </a:spcBef>
              <a:spcAft>
                <a:spcPts val="0"/>
              </a:spcAft>
              <a:buClr>
                <a:srgbClr val="000000"/>
              </a:buClr>
              <a:buSzPts val="4400"/>
              <a:buFont typeface="Arial"/>
              <a:buChar char="•"/>
            </a:pPr>
            <a:r>
              <a:rPr lang="en-US" sz="4400" b="0" i="0" u="none" strike="noStrike" cap="none">
                <a:solidFill>
                  <a:srgbClr val="3F3151"/>
                </a:solidFill>
                <a:latin typeface="Arial"/>
                <a:ea typeface="Arial"/>
                <a:cs typeface="Arial"/>
                <a:sym typeface="Arial"/>
              </a:rPr>
              <a:t>The caseworker was unable to contact the third client during the service-based count period, so that client’s information was not included in the PIT Count.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257"/>
        <p:cNvGrpSpPr/>
        <p:nvPr/>
      </p:nvGrpSpPr>
      <p:grpSpPr>
        <a:xfrm>
          <a:off x="0" y="0"/>
          <a:ext cx="0" cy="0"/>
          <a:chOff x="0" y="0"/>
          <a:chExt cx="0" cy="0"/>
        </a:xfrm>
      </p:grpSpPr>
      <p:grpSp>
        <p:nvGrpSpPr>
          <p:cNvPr id="1258" name="Google Shape;1258;p47"/>
          <p:cNvGrpSpPr/>
          <p:nvPr/>
        </p:nvGrpSpPr>
        <p:grpSpPr>
          <a:xfrm>
            <a:off x="15060598" y="11"/>
            <a:ext cx="3227297" cy="3085741"/>
            <a:chOff x="0" y="0"/>
            <a:chExt cx="849982" cy="812700"/>
          </a:xfrm>
        </p:grpSpPr>
        <p:sp>
          <p:nvSpPr>
            <p:cNvPr id="1259" name="Google Shape;1259;p4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260" name="Google Shape;1260;p4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61" name="Google Shape;1261;p47"/>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Coordinators</a:t>
            </a:r>
            <a:endParaRPr sz="1400" b="0" i="0" u="none" strike="noStrike" cap="none">
              <a:solidFill>
                <a:srgbClr val="000000"/>
              </a:solidFill>
              <a:latin typeface="Arial"/>
              <a:ea typeface="Arial"/>
              <a:cs typeface="Arial"/>
              <a:sym typeface="Arial"/>
            </a:endParaRPr>
          </a:p>
        </p:txBody>
      </p:sp>
      <p:pic>
        <p:nvPicPr>
          <p:cNvPr id="1262" name="Google Shape;1262;p47"/>
          <p:cNvPicPr preferRelativeResize="0"/>
          <p:nvPr/>
        </p:nvPicPr>
        <p:blipFill>
          <a:blip r:embed="rId3">
            <a:alphaModFix/>
          </a:blip>
          <a:stretch>
            <a:fillRect/>
          </a:stretch>
        </p:blipFill>
        <p:spPr>
          <a:xfrm>
            <a:off x="1950673" y="131800"/>
            <a:ext cx="10691701" cy="2123525"/>
          </a:xfrm>
          <a:prstGeom prst="rect">
            <a:avLst/>
          </a:prstGeom>
          <a:noFill/>
          <a:ln>
            <a:noFill/>
          </a:ln>
        </p:spPr>
      </p:pic>
      <p:pic>
        <p:nvPicPr>
          <p:cNvPr id="1263" name="Google Shape;1263;p47"/>
          <p:cNvPicPr preferRelativeResize="0"/>
          <p:nvPr/>
        </p:nvPicPr>
        <p:blipFill>
          <a:blip r:embed="rId4">
            <a:alphaModFix/>
          </a:blip>
          <a:stretch>
            <a:fillRect/>
          </a:stretch>
        </p:blipFill>
        <p:spPr>
          <a:xfrm>
            <a:off x="0" y="131800"/>
            <a:ext cx="2063987" cy="2123525"/>
          </a:xfrm>
          <a:prstGeom prst="rect">
            <a:avLst/>
          </a:prstGeom>
          <a:noFill/>
          <a:ln>
            <a:noFill/>
          </a:ln>
        </p:spPr>
      </p:pic>
      <p:pic>
        <p:nvPicPr>
          <p:cNvPr id="1264" name="Google Shape;1264;p47"/>
          <p:cNvPicPr preferRelativeResize="0"/>
          <p:nvPr/>
        </p:nvPicPr>
        <p:blipFill>
          <a:blip r:embed="rId5">
            <a:alphaModFix/>
          </a:blip>
          <a:stretch>
            <a:fillRect/>
          </a:stretch>
        </p:blipFill>
        <p:spPr>
          <a:xfrm>
            <a:off x="2512750" y="2485677"/>
            <a:ext cx="4657725" cy="600075"/>
          </a:xfrm>
          <a:prstGeom prst="rect">
            <a:avLst/>
          </a:prstGeom>
          <a:noFill/>
          <a:ln>
            <a:noFill/>
          </a:ln>
        </p:spPr>
      </p:pic>
      <p:sp>
        <p:nvSpPr>
          <p:cNvPr id="1265" name="Google Shape;1265;p47"/>
          <p:cNvSpPr txBox="1"/>
          <p:nvPr/>
        </p:nvSpPr>
        <p:spPr>
          <a:xfrm>
            <a:off x="224475" y="3429000"/>
            <a:ext cx="8974200" cy="6778800"/>
          </a:xfrm>
          <a:prstGeom prst="rect">
            <a:avLst/>
          </a:prstGeom>
          <a:solidFill>
            <a:schemeClr val="lt1"/>
          </a:solidFill>
          <a:ln>
            <a:noFill/>
          </a:ln>
        </p:spPr>
        <p:txBody>
          <a:bodyPr spcFirstLastPara="1" wrap="square" lIns="91425" tIns="91425" rIns="91425" bIns="91425" anchor="t" anchorCtr="0">
            <a:spAutoFit/>
          </a:bodyPr>
          <a:lstStyle/>
          <a:p>
            <a:pPr marL="457200" lvl="0" indent="-444500" algn="l" rtl="0">
              <a:lnSpc>
                <a:spcPct val="90000"/>
              </a:lnSpc>
              <a:spcBef>
                <a:spcPts val="0"/>
              </a:spcBef>
              <a:spcAft>
                <a:spcPts val="0"/>
              </a:spcAft>
              <a:buClr>
                <a:srgbClr val="3F3151"/>
              </a:buClr>
              <a:buSzPts val="3400"/>
              <a:buChar char="❏"/>
            </a:pPr>
            <a:r>
              <a:rPr lang="en-US" sz="3400">
                <a:solidFill>
                  <a:srgbClr val="3F3151"/>
                </a:solidFill>
              </a:rPr>
              <a:t>Responsible for ensuring all counties have a designated County PIT Coordinator.</a:t>
            </a:r>
            <a:endParaRPr sz="3400">
              <a:solidFill>
                <a:srgbClr val="3F3151"/>
              </a:solidFill>
            </a:endParaRPr>
          </a:p>
          <a:p>
            <a:pPr marL="457200" lvl="0" indent="-444500" algn="l" rtl="0">
              <a:lnSpc>
                <a:spcPct val="90000"/>
              </a:lnSpc>
              <a:spcBef>
                <a:spcPts val="0"/>
              </a:spcBef>
              <a:spcAft>
                <a:spcPts val="0"/>
              </a:spcAft>
              <a:buClr>
                <a:srgbClr val="3F3151"/>
              </a:buClr>
              <a:buSzPts val="3400"/>
              <a:buChar char="❏"/>
            </a:pPr>
            <a:r>
              <a:rPr lang="en-US" sz="3400">
                <a:solidFill>
                  <a:srgbClr val="3F3151"/>
                </a:solidFill>
              </a:rPr>
              <a:t>Facilitate two meeting discussions (as part of the regular business meeting or stand alone if needed) to share information with all County PIT Coordinators, with one within 7 days of the Count.</a:t>
            </a:r>
            <a:endParaRPr sz="3400">
              <a:solidFill>
                <a:srgbClr val="3F3151"/>
              </a:solidFill>
            </a:endParaRPr>
          </a:p>
          <a:p>
            <a:pPr marL="457200" lvl="0" indent="-444500" algn="l" rtl="0">
              <a:lnSpc>
                <a:spcPct val="90000"/>
              </a:lnSpc>
              <a:spcBef>
                <a:spcPts val="0"/>
              </a:spcBef>
              <a:spcAft>
                <a:spcPts val="0"/>
              </a:spcAft>
              <a:buClr>
                <a:srgbClr val="3F3151"/>
              </a:buClr>
              <a:buSzPts val="3400"/>
              <a:buChar char="❏"/>
            </a:pPr>
            <a:r>
              <a:rPr lang="en-US" sz="3400">
                <a:solidFill>
                  <a:srgbClr val="3F3151"/>
                </a:solidFill>
              </a:rPr>
              <a:t>Participate in the PITC Committee meeting as available (review the meeting minutes when not available).</a:t>
            </a:r>
            <a:endParaRPr sz="3400">
              <a:solidFill>
                <a:srgbClr val="3F3151"/>
              </a:solidFill>
            </a:endParaRPr>
          </a:p>
          <a:p>
            <a:pPr marL="457200" lvl="0" indent="-444500" algn="l" rtl="0">
              <a:lnSpc>
                <a:spcPct val="90000"/>
              </a:lnSpc>
              <a:spcBef>
                <a:spcPts val="0"/>
              </a:spcBef>
              <a:spcAft>
                <a:spcPts val="0"/>
              </a:spcAft>
              <a:buClr>
                <a:srgbClr val="3F3151"/>
              </a:buClr>
              <a:buSzPts val="3400"/>
              <a:buChar char="❏"/>
            </a:pPr>
            <a:r>
              <a:rPr lang="en-US" sz="3400">
                <a:solidFill>
                  <a:srgbClr val="3F3151"/>
                </a:solidFill>
              </a:rPr>
              <a:t>Ensure the County PITC Coordinators are able to lead the training meetings, with the support of the PITC committee.</a:t>
            </a:r>
            <a:endParaRPr sz="3400">
              <a:solidFill>
                <a:srgbClr val="3F3151"/>
              </a:solidFill>
            </a:endParaRPr>
          </a:p>
          <a:p>
            <a:pPr marL="0" lvl="0" indent="0" algn="l" rtl="0">
              <a:lnSpc>
                <a:spcPct val="90000"/>
              </a:lnSpc>
              <a:spcBef>
                <a:spcPts val="0"/>
              </a:spcBef>
              <a:spcAft>
                <a:spcPts val="0"/>
              </a:spcAft>
              <a:buNone/>
            </a:pPr>
            <a:endParaRPr sz="3400">
              <a:solidFill>
                <a:srgbClr val="3F3151"/>
              </a:solidFill>
            </a:endParaRPr>
          </a:p>
        </p:txBody>
      </p:sp>
      <p:sp>
        <p:nvSpPr>
          <p:cNvPr id="1266" name="Google Shape;1266;p47"/>
          <p:cNvSpPr txBox="1"/>
          <p:nvPr/>
        </p:nvSpPr>
        <p:spPr>
          <a:xfrm>
            <a:off x="9198675" y="2958000"/>
            <a:ext cx="8974200" cy="7249800"/>
          </a:xfrm>
          <a:prstGeom prst="rect">
            <a:avLst/>
          </a:prstGeom>
          <a:solidFill>
            <a:schemeClr val="lt1"/>
          </a:solidFill>
          <a:ln>
            <a:noFill/>
          </a:ln>
        </p:spPr>
        <p:txBody>
          <a:bodyPr spcFirstLastPara="1" wrap="square" lIns="91425" tIns="91425" rIns="91425" bIns="91425" anchor="t" anchorCtr="0">
            <a:spAutoFit/>
          </a:bodyPr>
          <a:lstStyle/>
          <a:p>
            <a:pPr marL="457200" lvl="0" indent="-444500" algn="l" rtl="0">
              <a:lnSpc>
                <a:spcPct val="90000"/>
              </a:lnSpc>
              <a:spcBef>
                <a:spcPts val="0"/>
              </a:spcBef>
              <a:spcAft>
                <a:spcPts val="0"/>
              </a:spcAft>
              <a:buClr>
                <a:srgbClr val="3F3151"/>
              </a:buClr>
              <a:buSzPts val="3400"/>
              <a:buChar char="❏"/>
            </a:pPr>
            <a:r>
              <a:rPr lang="en-US" sz="3400">
                <a:solidFill>
                  <a:srgbClr val="3F3151"/>
                </a:solidFill>
              </a:rPr>
              <a:t>Assist in marketing efforts with agencies in your region (with PITC committee material and support).</a:t>
            </a:r>
            <a:endParaRPr sz="3400">
              <a:solidFill>
                <a:srgbClr val="3F3151"/>
              </a:solidFill>
            </a:endParaRPr>
          </a:p>
          <a:p>
            <a:pPr marL="457200" lvl="0" indent="-444500" algn="l" rtl="0">
              <a:lnSpc>
                <a:spcPct val="90000"/>
              </a:lnSpc>
              <a:spcBef>
                <a:spcPts val="0"/>
              </a:spcBef>
              <a:spcAft>
                <a:spcPts val="0"/>
              </a:spcAft>
              <a:buClr>
                <a:srgbClr val="3F3151"/>
              </a:buClr>
              <a:buSzPts val="3400"/>
              <a:buChar char="❏"/>
            </a:pPr>
            <a:r>
              <a:rPr lang="en-US" sz="3400">
                <a:solidFill>
                  <a:srgbClr val="3F3151"/>
                </a:solidFill>
              </a:rPr>
              <a:t>Keep record from the Point in Time Count for 1 year (including, but not limited to Volunteer Release Agreements and surveys), as well as send Lead Agency all Volunteer Release Agreements.</a:t>
            </a:r>
            <a:endParaRPr sz="3400">
              <a:solidFill>
                <a:srgbClr val="3F3151"/>
              </a:solidFill>
            </a:endParaRPr>
          </a:p>
          <a:p>
            <a:pPr marL="457200" lvl="0" indent="-444500" algn="l" rtl="0">
              <a:lnSpc>
                <a:spcPct val="90000"/>
              </a:lnSpc>
              <a:spcBef>
                <a:spcPts val="0"/>
              </a:spcBef>
              <a:spcAft>
                <a:spcPts val="0"/>
              </a:spcAft>
              <a:buClr>
                <a:srgbClr val="3F3151"/>
              </a:buClr>
              <a:buSzPts val="3400"/>
              <a:buChar char="❏"/>
            </a:pPr>
            <a:r>
              <a:rPr lang="en-US" sz="3400">
                <a:solidFill>
                  <a:srgbClr val="3F3151"/>
                </a:solidFill>
              </a:rPr>
              <a:t>Coordinate with the Lead Agency to gain records of volunteer record and agreements. Please ensure that you communicate with the Lead Agency on organization participation for ESG/MHTF/NOFO grant scoring expectations. Template will be provided. </a:t>
            </a:r>
            <a:endParaRPr sz="3400">
              <a:solidFill>
                <a:srgbClr val="3F315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270"/>
        <p:cNvGrpSpPr/>
        <p:nvPr/>
      </p:nvGrpSpPr>
      <p:grpSpPr>
        <a:xfrm>
          <a:off x="0" y="0"/>
          <a:ext cx="0" cy="0"/>
          <a:chOff x="0" y="0"/>
          <a:chExt cx="0" cy="0"/>
        </a:xfrm>
      </p:grpSpPr>
      <p:grpSp>
        <p:nvGrpSpPr>
          <p:cNvPr id="1271" name="Google Shape;1271;g294b6e16064_0_114"/>
          <p:cNvGrpSpPr/>
          <p:nvPr/>
        </p:nvGrpSpPr>
        <p:grpSpPr>
          <a:xfrm>
            <a:off x="15060598" y="11"/>
            <a:ext cx="3227297" cy="3085741"/>
            <a:chOff x="0" y="0"/>
            <a:chExt cx="849982" cy="812700"/>
          </a:xfrm>
        </p:grpSpPr>
        <p:sp>
          <p:nvSpPr>
            <p:cNvPr id="1272" name="Google Shape;1272;g294b6e16064_0_114"/>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273" name="Google Shape;1273;g294b6e16064_0_11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74" name="Google Shape;1274;g294b6e16064_0_114"/>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lvl="0" indent="0" algn="ctr" rtl="0">
              <a:lnSpc>
                <a:spcPct val="119958"/>
              </a:lnSpc>
              <a:spcBef>
                <a:spcPts val="0"/>
              </a:spcBef>
              <a:spcAft>
                <a:spcPts val="0"/>
              </a:spcAft>
              <a:buClr>
                <a:schemeClr val="dk1"/>
              </a:buClr>
              <a:buSzPts val="2400"/>
              <a:buFont typeface="Arial"/>
              <a:buNone/>
            </a:pPr>
            <a:r>
              <a:rPr lang="en-US" sz="2400">
                <a:solidFill>
                  <a:srgbClr val="462D78"/>
                </a:solidFill>
              </a:rPr>
              <a:t>Coordinators</a:t>
            </a:r>
            <a:endParaRPr sz="2400">
              <a:solidFill>
                <a:srgbClr val="462D78"/>
              </a:solidFill>
            </a:endParaRPr>
          </a:p>
        </p:txBody>
      </p:sp>
      <p:pic>
        <p:nvPicPr>
          <p:cNvPr id="1275" name="Google Shape;1275;g294b6e16064_0_114"/>
          <p:cNvPicPr preferRelativeResize="0"/>
          <p:nvPr/>
        </p:nvPicPr>
        <p:blipFill>
          <a:blip r:embed="rId3">
            <a:alphaModFix/>
          </a:blip>
          <a:stretch>
            <a:fillRect/>
          </a:stretch>
        </p:blipFill>
        <p:spPr>
          <a:xfrm>
            <a:off x="1950673" y="131800"/>
            <a:ext cx="10691701" cy="2123525"/>
          </a:xfrm>
          <a:prstGeom prst="rect">
            <a:avLst/>
          </a:prstGeom>
          <a:noFill/>
          <a:ln>
            <a:noFill/>
          </a:ln>
        </p:spPr>
      </p:pic>
      <p:sp>
        <p:nvSpPr>
          <p:cNvPr id="1276" name="Google Shape;1276;g294b6e16064_0_114"/>
          <p:cNvSpPr txBox="1"/>
          <p:nvPr/>
        </p:nvSpPr>
        <p:spPr>
          <a:xfrm>
            <a:off x="224475" y="3429000"/>
            <a:ext cx="8974200" cy="6778800"/>
          </a:xfrm>
          <a:prstGeom prst="rect">
            <a:avLst/>
          </a:prstGeom>
          <a:solidFill>
            <a:schemeClr val="lt1"/>
          </a:solidFill>
          <a:ln>
            <a:noFill/>
          </a:ln>
        </p:spPr>
        <p:txBody>
          <a:bodyPr spcFirstLastPara="1" wrap="square" lIns="91425" tIns="91425" rIns="91425" bIns="91425" anchor="t" anchorCtr="0">
            <a:spAutoFit/>
          </a:bodyPr>
          <a:lstStyle/>
          <a:p>
            <a:pPr marL="457200" lvl="0" indent="-444500" algn="l" rtl="0">
              <a:lnSpc>
                <a:spcPct val="90000"/>
              </a:lnSpc>
              <a:spcBef>
                <a:spcPts val="0"/>
              </a:spcBef>
              <a:spcAft>
                <a:spcPts val="0"/>
              </a:spcAft>
              <a:buClr>
                <a:srgbClr val="3F3151"/>
              </a:buClr>
              <a:buSzPts val="3400"/>
              <a:buChar char="❏"/>
            </a:pPr>
            <a:r>
              <a:rPr lang="en-US" sz="3400">
                <a:solidFill>
                  <a:srgbClr val="3F3151"/>
                </a:solidFill>
              </a:rPr>
              <a:t>Responsible for ensuring all counties have a designated County PIT Coordinator.</a:t>
            </a:r>
            <a:endParaRPr sz="3400">
              <a:solidFill>
                <a:srgbClr val="3F3151"/>
              </a:solidFill>
            </a:endParaRPr>
          </a:p>
          <a:p>
            <a:pPr marL="457200" lvl="0" indent="-444500" algn="l" rtl="0">
              <a:lnSpc>
                <a:spcPct val="90000"/>
              </a:lnSpc>
              <a:spcBef>
                <a:spcPts val="0"/>
              </a:spcBef>
              <a:spcAft>
                <a:spcPts val="0"/>
              </a:spcAft>
              <a:buClr>
                <a:srgbClr val="3F3151"/>
              </a:buClr>
              <a:buSzPts val="3400"/>
              <a:buChar char="❏"/>
            </a:pPr>
            <a:r>
              <a:rPr lang="en-US" sz="3400">
                <a:solidFill>
                  <a:srgbClr val="3F3151"/>
                </a:solidFill>
              </a:rPr>
              <a:t>Facilitate two meeting discussions (as part of the regular business meeting or stand alone if needed) to share information with all County PIT Coordinators, with one within 7 days of the Count.</a:t>
            </a:r>
            <a:endParaRPr sz="3400">
              <a:solidFill>
                <a:srgbClr val="3F3151"/>
              </a:solidFill>
            </a:endParaRPr>
          </a:p>
          <a:p>
            <a:pPr marL="457200" lvl="0" indent="-444500" algn="l" rtl="0">
              <a:lnSpc>
                <a:spcPct val="90000"/>
              </a:lnSpc>
              <a:spcBef>
                <a:spcPts val="0"/>
              </a:spcBef>
              <a:spcAft>
                <a:spcPts val="0"/>
              </a:spcAft>
              <a:buClr>
                <a:srgbClr val="3F3151"/>
              </a:buClr>
              <a:buSzPts val="3400"/>
              <a:buChar char="❏"/>
            </a:pPr>
            <a:r>
              <a:rPr lang="en-US" sz="3400">
                <a:solidFill>
                  <a:srgbClr val="3F3151"/>
                </a:solidFill>
              </a:rPr>
              <a:t>Participate in the PITC Committee meeting as available (review the meeting minutes when not available).</a:t>
            </a:r>
            <a:endParaRPr sz="3400">
              <a:solidFill>
                <a:srgbClr val="3F3151"/>
              </a:solidFill>
            </a:endParaRPr>
          </a:p>
          <a:p>
            <a:pPr marL="457200" lvl="0" indent="-444500" algn="l" rtl="0">
              <a:lnSpc>
                <a:spcPct val="90000"/>
              </a:lnSpc>
              <a:spcBef>
                <a:spcPts val="0"/>
              </a:spcBef>
              <a:spcAft>
                <a:spcPts val="0"/>
              </a:spcAft>
              <a:buClr>
                <a:srgbClr val="3F3151"/>
              </a:buClr>
              <a:buSzPts val="3400"/>
              <a:buChar char="❏"/>
            </a:pPr>
            <a:r>
              <a:rPr lang="en-US" sz="3400">
                <a:solidFill>
                  <a:srgbClr val="3F3151"/>
                </a:solidFill>
              </a:rPr>
              <a:t>Ensure the County PITC Coordinators are able to lead the training meetings, with the support of the PITC committee.</a:t>
            </a:r>
            <a:endParaRPr sz="3400">
              <a:solidFill>
                <a:srgbClr val="3F3151"/>
              </a:solidFill>
            </a:endParaRPr>
          </a:p>
          <a:p>
            <a:pPr marL="0" lvl="0" indent="0" algn="l" rtl="0">
              <a:lnSpc>
                <a:spcPct val="90000"/>
              </a:lnSpc>
              <a:spcBef>
                <a:spcPts val="0"/>
              </a:spcBef>
              <a:spcAft>
                <a:spcPts val="0"/>
              </a:spcAft>
              <a:buNone/>
            </a:pPr>
            <a:endParaRPr sz="3400">
              <a:solidFill>
                <a:srgbClr val="3F3151"/>
              </a:solidFill>
            </a:endParaRPr>
          </a:p>
        </p:txBody>
      </p:sp>
      <p:sp>
        <p:nvSpPr>
          <p:cNvPr id="1277" name="Google Shape;1277;g294b6e16064_0_114"/>
          <p:cNvSpPr txBox="1"/>
          <p:nvPr/>
        </p:nvSpPr>
        <p:spPr>
          <a:xfrm>
            <a:off x="9198675" y="2958000"/>
            <a:ext cx="8974200" cy="7249800"/>
          </a:xfrm>
          <a:prstGeom prst="rect">
            <a:avLst/>
          </a:prstGeom>
          <a:solidFill>
            <a:schemeClr val="lt1"/>
          </a:solidFill>
          <a:ln>
            <a:noFill/>
          </a:ln>
        </p:spPr>
        <p:txBody>
          <a:bodyPr spcFirstLastPara="1" wrap="square" lIns="91425" tIns="91425" rIns="91425" bIns="91425" anchor="t" anchorCtr="0">
            <a:spAutoFit/>
          </a:bodyPr>
          <a:lstStyle/>
          <a:p>
            <a:pPr marL="457200" lvl="0" indent="-444500" algn="l" rtl="0">
              <a:lnSpc>
                <a:spcPct val="90000"/>
              </a:lnSpc>
              <a:spcBef>
                <a:spcPts val="0"/>
              </a:spcBef>
              <a:spcAft>
                <a:spcPts val="0"/>
              </a:spcAft>
              <a:buClr>
                <a:srgbClr val="3F3151"/>
              </a:buClr>
              <a:buSzPts val="3400"/>
              <a:buChar char="❏"/>
            </a:pPr>
            <a:r>
              <a:rPr lang="en-US" sz="3400">
                <a:solidFill>
                  <a:srgbClr val="3F3151"/>
                </a:solidFill>
              </a:rPr>
              <a:t>Assist in marketing efforts with agencies in your region (with PITC committee material and support).</a:t>
            </a:r>
            <a:endParaRPr sz="3400">
              <a:solidFill>
                <a:srgbClr val="3F3151"/>
              </a:solidFill>
            </a:endParaRPr>
          </a:p>
          <a:p>
            <a:pPr marL="457200" lvl="0" indent="-444500" algn="l" rtl="0">
              <a:lnSpc>
                <a:spcPct val="90000"/>
              </a:lnSpc>
              <a:spcBef>
                <a:spcPts val="0"/>
              </a:spcBef>
              <a:spcAft>
                <a:spcPts val="0"/>
              </a:spcAft>
              <a:buClr>
                <a:srgbClr val="3F3151"/>
              </a:buClr>
              <a:buSzPts val="3400"/>
              <a:buChar char="❏"/>
            </a:pPr>
            <a:r>
              <a:rPr lang="en-US" sz="3400">
                <a:solidFill>
                  <a:srgbClr val="3F3151"/>
                </a:solidFill>
              </a:rPr>
              <a:t>Keep record from the Point in Time Count for 1 year (including, but not limited to Volunteer Release Agreements and surveys), as well as send Lead Agency all Volunteer Release Agreements.</a:t>
            </a:r>
            <a:endParaRPr sz="3400">
              <a:solidFill>
                <a:srgbClr val="3F3151"/>
              </a:solidFill>
            </a:endParaRPr>
          </a:p>
          <a:p>
            <a:pPr marL="457200" lvl="0" indent="-444500" algn="l" rtl="0">
              <a:lnSpc>
                <a:spcPct val="90000"/>
              </a:lnSpc>
              <a:spcBef>
                <a:spcPts val="0"/>
              </a:spcBef>
              <a:spcAft>
                <a:spcPts val="0"/>
              </a:spcAft>
              <a:buClr>
                <a:srgbClr val="3F3151"/>
              </a:buClr>
              <a:buSzPts val="3400"/>
              <a:buChar char="❏"/>
            </a:pPr>
            <a:r>
              <a:rPr lang="en-US" sz="3400">
                <a:solidFill>
                  <a:srgbClr val="3F3151"/>
                </a:solidFill>
              </a:rPr>
              <a:t>Coordinate with the Lead Agency to gain records of volunteer record and agreements. Please ensure that you communicate with the Lead Agency on organization participation for ESG/MHTF/NOFO grant scoring expectations. </a:t>
            </a:r>
            <a:endParaRPr sz="3400">
              <a:solidFill>
                <a:srgbClr val="3F3151"/>
              </a:solidFill>
            </a:endParaRPr>
          </a:p>
        </p:txBody>
      </p:sp>
      <p:pic>
        <p:nvPicPr>
          <p:cNvPr id="1278" name="Google Shape;1278;g294b6e16064_0_114"/>
          <p:cNvPicPr preferRelativeResize="0"/>
          <p:nvPr/>
        </p:nvPicPr>
        <p:blipFill>
          <a:blip r:embed="rId4">
            <a:alphaModFix/>
          </a:blip>
          <a:stretch>
            <a:fillRect/>
          </a:stretch>
        </p:blipFill>
        <p:spPr>
          <a:xfrm>
            <a:off x="-107925" y="131800"/>
            <a:ext cx="2058604" cy="2123525"/>
          </a:xfrm>
          <a:prstGeom prst="rect">
            <a:avLst/>
          </a:prstGeom>
          <a:noFill/>
          <a:ln>
            <a:noFill/>
          </a:ln>
        </p:spPr>
      </p:pic>
      <p:pic>
        <p:nvPicPr>
          <p:cNvPr id="1279" name="Google Shape;1279;g294b6e16064_0_114"/>
          <p:cNvPicPr preferRelativeResize="0"/>
          <p:nvPr/>
        </p:nvPicPr>
        <p:blipFill>
          <a:blip r:embed="rId5">
            <a:alphaModFix/>
          </a:blip>
          <a:stretch>
            <a:fillRect/>
          </a:stretch>
        </p:blipFill>
        <p:spPr>
          <a:xfrm>
            <a:off x="224475" y="2584987"/>
            <a:ext cx="4210050" cy="5143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283"/>
        <p:cNvGrpSpPr/>
        <p:nvPr/>
      </p:nvGrpSpPr>
      <p:grpSpPr>
        <a:xfrm>
          <a:off x="0" y="0"/>
          <a:ext cx="0" cy="0"/>
          <a:chOff x="0" y="0"/>
          <a:chExt cx="0" cy="0"/>
        </a:xfrm>
      </p:grpSpPr>
      <p:sp>
        <p:nvSpPr>
          <p:cNvPr id="1284" name="Google Shape;1284;g294b6e16064_0_0"/>
          <p:cNvSpPr txBox="1"/>
          <p:nvPr/>
        </p:nvSpPr>
        <p:spPr>
          <a:xfrm>
            <a:off x="303025" y="89575"/>
            <a:ext cx="12853500" cy="1062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900" b="0" i="0" u="none" strike="noStrike" cap="none">
                <a:solidFill>
                  <a:srgbClr val="3F3151"/>
                </a:solidFill>
                <a:latin typeface="Arial"/>
                <a:ea typeface="Arial"/>
                <a:cs typeface="Arial"/>
                <a:sym typeface="Arial"/>
              </a:rPr>
              <a:t>Coordinator</a:t>
            </a:r>
            <a:r>
              <a:rPr lang="en-US" sz="6900">
                <a:solidFill>
                  <a:srgbClr val="3F3151"/>
                </a:solidFill>
              </a:rPr>
              <a:t>- Process Timeline</a:t>
            </a:r>
            <a:endParaRPr sz="1100" b="0" i="0" u="none" strike="noStrike" cap="none">
              <a:solidFill>
                <a:srgbClr val="000000"/>
              </a:solidFill>
              <a:latin typeface="Arial"/>
              <a:ea typeface="Arial"/>
              <a:cs typeface="Arial"/>
              <a:sym typeface="Arial"/>
            </a:endParaRPr>
          </a:p>
        </p:txBody>
      </p:sp>
      <p:grpSp>
        <p:nvGrpSpPr>
          <p:cNvPr id="1285" name="Google Shape;1285;g294b6e16064_0_0"/>
          <p:cNvGrpSpPr/>
          <p:nvPr/>
        </p:nvGrpSpPr>
        <p:grpSpPr>
          <a:xfrm>
            <a:off x="15060598" y="11"/>
            <a:ext cx="3227297" cy="3085741"/>
            <a:chOff x="0" y="0"/>
            <a:chExt cx="849982" cy="812700"/>
          </a:xfrm>
        </p:grpSpPr>
        <p:sp>
          <p:nvSpPr>
            <p:cNvPr id="1286" name="Google Shape;1286;g294b6e16064_0_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287" name="Google Shape;1287;g294b6e16064_0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88" name="Google Shape;1288;g294b6e16064_0_0"/>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lvl="0" indent="0" algn="ctr" rtl="0">
              <a:lnSpc>
                <a:spcPct val="119958"/>
              </a:lnSpc>
              <a:spcBef>
                <a:spcPts val="0"/>
              </a:spcBef>
              <a:spcAft>
                <a:spcPts val="0"/>
              </a:spcAft>
              <a:buClr>
                <a:schemeClr val="dk1"/>
              </a:buClr>
              <a:buSzPts val="2400"/>
              <a:buFont typeface="Arial"/>
              <a:buNone/>
            </a:pPr>
            <a:r>
              <a:rPr lang="en-US" sz="2400">
                <a:solidFill>
                  <a:srgbClr val="462D78"/>
                </a:solidFill>
              </a:rPr>
              <a:t>Coordinators</a:t>
            </a:r>
            <a:endParaRPr sz="2400">
              <a:solidFill>
                <a:srgbClr val="462D78"/>
              </a:solidFill>
            </a:endParaRPr>
          </a:p>
        </p:txBody>
      </p:sp>
      <p:sp>
        <p:nvSpPr>
          <p:cNvPr id="1289" name="Google Shape;1289;g294b6e16064_0_0"/>
          <p:cNvSpPr/>
          <p:nvPr/>
        </p:nvSpPr>
        <p:spPr>
          <a:xfrm>
            <a:off x="701700" y="1191269"/>
            <a:ext cx="16884600" cy="703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Font typeface="Arial"/>
              <a:buNone/>
            </a:pPr>
            <a:r>
              <a:rPr lang="en-US" sz="2900">
                <a:solidFill>
                  <a:srgbClr val="3F3151"/>
                </a:solidFill>
              </a:rPr>
              <a:t>Use this timeline as a guide to set dates for your agencies’ planning and execution of the PITC.</a:t>
            </a:r>
            <a:r>
              <a:rPr lang="en-US" sz="3400">
                <a:solidFill>
                  <a:srgbClr val="3F3151"/>
                </a:solidFill>
              </a:rPr>
              <a:t> </a:t>
            </a:r>
            <a:endParaRPr/>
          </a:p>
        </p:txBody>
      </p:sp>
      <p:graphicFrame>
        <p:nvGraphicFramePr>
          <p:cNvPr id="1290" name="Google Shape;1290;g294b6e16064_0_0"/>
          <p:cNvGraphicFramePr/>
          <p:nvPr/>
        </p:nvGraphicFramePr>
        <p:xfrm>
          <a:off x="1954550" y="1894475"/>
          <a:ext cx="14909325" cy="8274000"/>
        </p:xfrm>
        <a:graphic>
          <a:graphicData uri="http://schemas.openxmlformats.org/drawingml/2006/table">
            <a:tbl>
              <a:tblPr>
                <a:noFill/>
                <a:tableStyleId>{0518A645-1EB3-4956-8DEC-4DFB3D9B955E}</a:tableStyleId>
              </a:tblPr>
              <a:tblGrid>
                <a:gridCol w="14909325">
                  <a:extLst>
                    <a:ext uri="{9D8B030D-6E8A-4147-A177-3AD203B41FA5}">
                      <a16:colId xmlns:a16="http://schemas.microsoft.com/office/drawing/2014/main" val="20000"/>
                    </a:ext>
                  </a:extLst>
                </a:gridCol>
              </a:tblGrid>
              <a:tr h="793500">
                <a:tc>
                  <a:txBody>
                    <a:bodyPr/>
                    <a:lstStyle/>
                    <a:p>
                      <a:pPr marL="0" marR="0" lvl="0" indent="0" algn="ctr" rtl="0">
                        <a:lnSpc>
                          <a:spcPct val="100000"/>
                        </a:lnSpc>
                        <a:spcBef>
                          <a:spcPts val="0"/>
                        </a:spcBef>
                        <a:spcAft>
                          <a:spcPts val="0"/>
                        </a:spcAft>
                        <a:buClr>
                          <a:srgbClr val="000000"/>
                        </a:buClr>
                        <a:buSzPts val="2200"/>
                        <a:buFont typeface="Arial"/>
                        <a:buNone/>
                      </a:pPr>
                      <a:r>
                        <a:rPr lang="en-US" sz="2700" u="none" strike="noStrike" cap="none">
                          <a:solidFill>
                            <a:schemeClr val="lt1"/>
                          </a:solidFill>
                        </a:rPr>
                        <a:t>Goals for the Week</a:t>
                      </a:r>
                      <a:endParaRPr sz="2700" u="none" strike="noStrike" cap="none">
                        <a:solidFill>
                          <a:schemeClr val="lt1"/>
                        </a:solidFill>
                      </a:endParaRPr>
                    </a:p>
                  </a:txBody>
                  <a:tcPr marL="91425" marR="91425" marT="91425" marB="91425">
                    <a:solidFill>
                      <a:srgbClr val="462D78"/>
                    </a:solidFill>
                  </a:tcPr>
                </a:tc>
                <a:extLst>
                  <a:ext uri="{0D108BD9-81ED-4DB2-BD59-A6C34878D82A}">
                    <a16:rowId xmlns:a16="http://schemas.microsoft.com/office/drawing/2014/main" val="10000"/>
                  </a:ext>
                </a:extLst>
              </a:tr>
              <a:tr h="1583300">
                <a:tc>
                  <a:txBody>
                    <a:bodyPr/>
                    <a:lstStyle/>
                    <a:p>
                      <a:pPr marL="0" marR="0" lvl="0" indent="0" algn="l" rtl="0">
                        <a:lnSpc>
                          <a:spcPct val="100000"/>
                        </a:lnSpc>
                        <a:spcBef>
                          <a:spcPts val="0"/>
                        </a:spcBef>
                        <a:spcAft>
                          <a:spcPts val="0"/>
                        </a:spcAft>
                        <a:buClr>
                          <a:srgbClr val="000000"/>
                        </a:buClr>
                        <a:buSzPts val="1900"/>
                        <a:buFont typeface="Arial"/>
                        <a:buNone/>
                      </a:pPr>
                      <a:r>
                        <a:rPr lang="en-US" sz="2400" b="1" u="none" strike="noStrike" cap="none">
                          <a:solidFill>
                            <a:schemeClr val="lt1"/>
                          </a:solidFill>
                        </a:rPr>
                        <a:t>3 Weeks Out and Earlier- </a:t>
                      </a:r>
                      <a:endParaRPr sz="2400" b="1" u="none" strike="noStrike" cap="none">
                        <a:solidFill>
                          <a:schemeClr val="lt1"/>
                        </a:solidFill>
                      </a:endParaRPr>
                    </a:p>
                    <a:p>
                      <a:pPr marL="0" marR="0" lvl="0" indent="0" algn="l" rtl="0">
                        <a:lnSpc>
                          <a:spcPct val="100000"/>
                        </a:lnSpc>
                        <a:spcBef>
                          <a:spcPts val="0"/>
                        </a:spcBef>
                        <a:spcAft>
                          <a:spcPts val="0"/>
                        </a:spcAft>
                        <a:buClr>
                          <a:srgbClr val="000000"/>
                        </a:buClr>
                        <a:buSzPts val="1900"/>
                        <a:buFont typeface="Arial"/>
                        <a:buNone/>
                      </a:pPr>
                      <a:r>
                        <a:rPr lang="en-US" sz="2400" u="none" strike="noStrike" cap="none">
                          <a:solidFill>
                            <a:schemeClr val="lt1"/>
                          </a:solidFill>
                        </a:rPr>
                        <a:t> Reach out to organizations for resources, help in planning, knowing locations and volunteers. Recruit for all aspects of the count- organizations, resources, volunteers, leaders, etc. </a:t>
                      </a:r>
                      <a:endParaRPr sz="2400" u="none" strike="noStrike" cap="none">
                        <a:solidFill>
                          <a:schemeClr val="lt1"/>
                        </a:solidFill>
                      </a:endParaRPr>
                    </a:p>
                  </a:txBody>
                  <a:tcPr marL="91425" marR="91425" marT="91425" marB="91425">
                    <a:solidFill>
                      <a:srgbClr val="462D78"/>
                    </a:solidFill>
                  </a:tcPr>
                </a:tc>
                <a:extLst>
                  <a:ext uri="{0D108BD9-81ED-4DB2-BD59-A6C34878D82A}">
                    <a16:rowId xmlns:a16="http://schemas.microsoft.com/office/drawing/2014/main" val="10001"/>
                  </a:ext>
                </a:extLst>
              </a:tr>
              <a:tr h="2019300">
                <a:tc>
                  <a:txBody>
                    <a:bodyPr/>
                    <a:lstStyle/>
                    <a:p>
                      <a:pPr marL="0" marR="0" lvl="0" indent="0" algn="l" rtl="0">
                        <a:lnSpc>
                          <a:spcPct val="100000"/>
                        </a:lnSpc>
                        <a:spcBef>
                          <a:spcPts val="0"/>
                        </a:spcBef>
                        <a:spcAft>
                          <a:spcPts val="0"/>
                        </a:spcAft>
                        <a:buClr>
                          <a:srgbClr val="000000"/>
                        </a:buClr>
                        <a:buSzPts val="1900"/>
                        <a:buFont typeface="Arial"/>
                        <a:buNone/>
                      </a:pPr>
                      <a:r>
                        <a:rPr lang="en-US" sz="2400" b="1" u="none" strike="noStrike" cap="none">
                          <a:solidFill>
                            <a:schemeClr val="lt1"/>
                          </a:solidFill>
                        </a:rPr>
                        <a:t>2 Weeks Out- </a:t>
                      </a:r>
                      <a:endParaRPr sz="2400" b="1" u="none" strike="noStrike" cap="none">
                        <a:solidFill>
                          <a:schemeClr val="lt1"/>
                        </a:solidFill>
                      </a:endParaRPr>
                    </a:p>
                    <a:p>
                      <a:pPr marL="0" marR="0" lvl="0" indent="0" algn="l" rtl="0">
                        <a:lnSpc>
                          <a:spcPct val="100000"/>
                        </a:lnSpc>
                        <a:spcBef>
                          <a:spcPts val="0"/>
                        </a:spcBef>
                        <a:spcAft>
                          <a:spcPts val="0"/>
                        </a:spcAft>
                        <a:buClr>
                          <a:srgbClr val="000000"/>
                        </a:buClr>
                        <a:buSzPts val="1900"/>
                        <a:buFont typeface="Arial"/>
                        <a:buNone/>
                      </a:pPr>
                      <a:r>
                        <a:rPr lang="en-US" sz="2400" u="none" strike="noStrike" cap="none">
                          <a:solidFill>
                            <a:schemeClr val="lt1"/>
                          </a:solidFill>
                        </a:rPr>
                        <a:t>Host a planning event for organizations involved, divvy up areas, have all location coverage planned, have PITC schedule prepared, gather/ prepare supplies</a:t>
                      </a:r>
                      <a:endParaRPr sz="2400" u="none" strike="noStrike" cap="none">
                        <a:solidFill>
                          <a:schemeClr val="lt1"/>
                        </a:solidFill>
                      </a:endParaRPr>
                    </a:p>
                    <a:p>
                      <a:pPr marL="0" marR="0" lvl="0" indent="0" algn="l" rtl="0">
                        <a:lnSpc>
                          <a:spcPct val="100000"/>
                        </a:lnSpc>
                        <a:spcBef>
                          <a:spcPts val="0"/>
                        </a:spcBef>
                        <a:spcAft>
                          <a:spcPts val="0"/>
                        </a:spcAft>
                        <a:buClr>
                          <a:srgbClr val="000000"/>
                        </a:buClr>
                        <a:buSzPts val="1900"/>
                        <a:buFont typeface="Arial"/>
                        <a:buNone/>
                      </a:pPr>
                      <a:endParaRPr sz="2400" u="none" strike="noStrike" cap="none">
                        <a:solidFill>
                          <a:schemeClr val="lt1"/>
                        </a:solidFill>
                      </a:endParaRPr>
                    </a:p>
                  </a:txBody>
                  <a:tcPr marL="91425" marR="91425" marT="91425" marB="91425">
                    <a:solidFill>
                      <a:srgbClr val="462D78"/>
                    </a:solidFill>
                  </a:tcPr>
                </a:tc>
                <a:extLst>
                  <a:ext uri="{0D108BD9-81ED-4DB2-BD59-A6C34878D82A}">
                    <a16:rowId xmlns:a16="http://schemas.microsoft.com/office/drawing/2014/main" val="10002"/>
                  </a:ext>
                </a:extLst>
              </a:tr>
              <a:tr h="1583300">
                <a:tc>
                  <a:txBody>
                    <a:bodyPr/>
                    <a:lstStyle/>
                    <a:p>
                      <a:pPr marL="0" marR="0" lvl="0" indent="0" algn="l" rtl="0">
                        <a:lnSpc>
                          <a:spcPct val="100000"/>
                        </a:lnSpc>
                        <a:spcBef>
                          <a:spcPts val="0"/>
                        </a:spcBef>
                        <a:spcAft>
                          <a:spcPts val="0"/>
                        </a:spcAft>
                        <a:buClr>
                          <a:srgbClr val="000000"/>
                        </a:buClr>
                        <a:buSzPts val="1900"/>
                        <a:buFont typeface="Arial"/>
                        <a:buNone/>
                      </a:pPr>
                      <a:r>
                        <a:rPr lang="en-US" sz="2400" b="1" u="none" strike="noStrike" cap="none">
                          <a:solidFill>
                            <a:schemeClr val="lt1"/>
                          </a:solidFill>
                        </a:rPr>
                        <a:t>1 Week Out-</a:t>
                      </a:r>
                      <a:endParaRPr sz="2400" b="1" u="none" strike="noStrike" cap="none">
                        <a:solidFill>
                          <a:schemeClr val="lt1"/>
                        </a:solidFill>
                      </a:endParaRPr>
                    </a:p>
                    <a:p>
                      <a:pPr marL="0" marR="0" lvl="0" indent="0" algn="l" rtl="0">
                        <a:lnSpc>
                          <a:spcPct val="100000"/>
                        </a:lnSpc>
                        <a:spcBef>
                          <a:spcPts val="0"/>
                        </a:spcBef>
                        <a:spcAft>
                          <a:spcPts val="0"/>
                        </a:spcAft>
                        <a:buClr>
                          <a:srgbClr val="000000"/>
                        </a:buClr>
                        <a:buSzPts val="1900"/>
                        <a:buFont typeface="Arial"/>
                        <a:buNone/>
                      </a:pPr>
                      <a:r>
                        <a:rPr lang="en-US" sz="2400" u="none" strike="noStrike" cap="none">
                          <a:solidFill>
                            <a:schemeClr val="lt1"/>
                          </a:solidFill>
                        </a:rPr>
                        <a:t>Gather needed materials and prep for training. Host training for Volunteers, gather supplies, </a:t>
                      </a:r>
                      <a:endParaRPr sz="2400" u="none" strike="noStrike" cap="none">
                        <a:solidFill>
                          <a:schemeClr val="lt1"/>
                        </a:solidFill>
                      </a:endParaRPr>
                    </a:p>
                    <a:p>
                      <a:pPr marL="0" marR="0" lvl="0" indent="0" algn="l" rtl="0">
                        <a:lnSpc>
                          <a:spcPct val="100000"/>
                        </a:lnSpc>
                        <a:spcBef>
                          <a:spcPts val="0"/>
                        </a:spcBef>
                        <a:spcAft>
                          <a:spcPts val="0"/>
                        </a:spcAft>
                        <a:buClr>
                          <a:srgbClr val="000000"/>
                        </a:buClr>
                        <a:buSzPts val="1900"/>
                        <a:buFont typeface="Arial"/>
                        <a:buNone/>
                      </a:pPr>
                      <a:r>
                        <a:rPr lang="en-US" sz="2400" u="none" strike="noStrike" cap="none">
                          <a:solidFill>
                            <a:schemeClr val="lt1"/>
                          </a:solidFill>
                        </a:rPr>
                        <a:t> prep PIT cards, volunteer packets, maps, hygiene kits or other hand outs for the PITC. </a:t>
                      </a:r>
                      <a:endParaRPr sz="2400" u="none" strike="noStrike" cap="none">
                        <a:solidFill>
                          <a:schemeClr val="lt1"/>
                        </a:solidFill>
                      </a:endParaRPr>
                    </a:p>
                  </a:txBody>
                  <a:tcPr marL="91425" marR="91425" marT="91425" marB="91425">
                    <a:solidFill>
                      <a:srgbClr val="462D78"/>
                    </a:solidFill>
                  </a:tcPr>
                </a:tc>
                <a:extLst>
                  <a:ext uri="{0D108BD9-81ED-4DB2-BD59-A6C34878D82A}">
                    <a16:rowId xmlns:a16="http://schemas.microsoft.com/office/drawing/2014/main" val="10003"/>
                  </a:ext>
                </a:extLst>
              </a:tr>
              <a:tr h="1147300">
                <a:tc>
                  <a:txBody>
                    <a:bodyPr/>
                    <a:lstStyle/>
                    <a:p>
                      <a:pPr marL="0" marR="0" lvl="0" indent="0" algn="l" rtl="0">
                        <a:lnSpc>
                          <a:spcPct val="100000"/>
                        </a:lnSpc>
                        <a:spcBef>
                          <a:spcPts val="0"/>
                        </a:spcBef>
                        <a:spcAft>
                          <a:spcPts val="0"/>
                        </a:spcAft>
                        <a:buClr>
                          <a:srgbClr val="000000"/>
                        </a:buClr>
                        <a:buSzPts val="1900"/>
                        <a:buFont typeface="Arial"/>
                        <a:buNone/>
                      </a:pPr>
                      <a:r>
                        <a:rPr lang="en-US" sz="2400" b="1" u="none" strike="noStrike" cap="none">
                          <a:solidFill>
                            <a:schemeClr val="lt1"/>
                          </a:solidFill>
                        </a:rPr>
                        <a:t>Week of:</a:t>
                      </a:r>
                      <a:r>
                        <a:rPr lang="en-US" sz="2400" u="none" strike="noStrike" cap="none">
                          <a:solidFill>
                            <a:schemeClr val="lt1"/>
                          </a:solidFill>
                        </a:rPr>
                        <a:t> Last meeting for Preparation of the count, last minute trainings, supplies prep, review expectations with those in leadership roles on the agency level. </a:t>
                      </a:r>
                      <a:endParaRPr sz="2400" u="none" strike="noStrike" cap="none">
                        <a:solidFill>
                          <a:schemeClr val="lt1"/>
                        </a:solidFill>
                      </a:endParaRPr>
                    </a:p>
                  </a:txBody>
                  <a:tcPr marL="91425" marR="91425" marT="91425" marB="91425">
                    <a:solidFill>
                      <a:srgbClr val="462D78"/>
                    </a:solidFill>
                  </a:tcPr>
                </a:tc>
                <a:extLst>
                  <a:ext uri="{0D108BD9-81ED-4DB2-BD59-A6C34878D82A}">
                    <a16:rowId xmlns:a16="http://schemas.microsoft.com/office/drawing/2014/main" val="10004"/>
                  </a:ext>
                </a:extLst>
              </a:tr>
              <a:tr h="1147300">
                <a:tc>
                  <a:txBody>
                    <a:bodyPr/>
                    <a:lstStyle/>
                    <a:p>
                      <a:pPr marL="0" marR="0" lvl="0" indent="0" algn="l" rtl="0">
                        <a:lnSpc>
                          <a:spcPct val="100000"/>
                        </a:lnSpc>
                        <a:spcBef>
                          <a:spcPts val="0"/>
                        </a:spcBef>
                        <a:spcAft>
                          <a:spcPts val="0"/>
                        </a:spcAft>
                        <a:buClr>
                          <a:srgbClr val="000000"/>
                        </a:buClr>
                        <a:buSzPts val="1900"/>
                        <a:buFont typeface="Arial"/>
                        <a:buNone/>
                      </a:pPr>
                      <a:r>
                        <a:rPr lang="en-US" sz="2400" b="1" u="none" strike="noStrike" cap="none">
                          <a:solidFill>
                            <a:schemeClr val="lt1"/>
                          </a:solidFill>
                        </a:rPr>
                        <a:t>Week Post</a:t>
                      </a:r>
                      <a:r>
                        <a:rPr lang="en-US" sz="2400" u="none" strike="noStrike" cap="none">
                          <a:solidFill>
                            <a:schemeClr val="lt1"/>
                          </a:solidFill>
                        </a:rPr>
                        <a:t>- PITC</a:t>
                      </a:r>
                      <a:endParaRPr sz="2400" u="none" strike="noStrike" cap="none">
                        <a:solidFill>
                          <a:schemeClr val="lt1"/>
                        </a:solidFill>
                      </a:endParaRPr>
                    </a:p>
                    <a:p>
                      <a:pPr marL="0" marR="0" lvl="0" indent="0" algn="l" rtl="0">
                        <a:lnSpc>
                          <a:spcPct val="100000"/>
                        </a:lnSpc>
                        <a:spcBef>
                          <a:spcPts val="0"/>
                        </a:spcBef>
                        <a:spcAft>
                          <a:spcPts val="0"/>
                        </a:spcAft>
                        <a:buClr>
                          <a:srgbClr val="000000"/>
                        </a:buClr>
                        <a:buSzPts val="1900"/>
                        <a:buFont typeface="Arial"/>
                        <a:buNone/>
                      </a:pPr>
                      <a:r>
                        <a:rPr lang="en-US" sz="2400" u="none" strike="noStrike" cap="none">
                          <a:solidFill>
                            <a:schemeClr val="lt1"/>
                          </a:solidFill>
                        </a:rPr>
                        <a:t>County Coordinators input data from Paper surveys, end of Service Based and Sheltered Count</a:t>
                      </a:r>
                      <a:endParaRPr sz="2400" u="none" strike="noStrike" cap="none">
                        <a:solidFill>
                          <a:schemeClr val="lt1"/>
                        </a:solidFill>
                      </a:endParaRPr>
                    </a:p>
                  </a:txBody>
                  <a:tcPr marL="91425" marR="91425" marT="91425" marB="91425">
                    <a:solidFill>
                      <a:srgbClr val="462D78"/>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294"/>
        <p:cNvGrpSpPr/>
        <p:nvPr/>
      </p:nvGrpSpPr>
      <p:grpSpPr>
        <a:xfrm>
          <a:off x="0" y="0"/>
          <a:ext cx="0" cy="0"/>
          <a:chOff x="0" y="0"/>
          <a:chExt cx="0" cy="0"/>
        </a:xfrm>
      </p:grpSpPr>
      <p:sp>
        <p:nvSpPr>
          <p:cNvPr id="1295" name="Google Shape;1295;g294b6e16064_0_11"/>
          <p:cNvSpPr txBox="1"/>
          <p:nvPr/>
        </p:nvSpPr>
        <p:spPr>
          <a:xfrm>
            <a:off x="358550" y="309700"/>
            <a:ext cx="3887700" cy="2336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900">
                <a:solidFill>
                  <a:srgbClr val="3F3151"/>
                </a:solidFill>
              </a:rPr>
              <a:t>Example </a:t>
            </a:r>
            <a:endParaRPr sz="6900">
              <a:solidFill>
                <a:srgbClr val="3F3151"/>
              </a:solidFill>
            </a:endParaRPr>
          </a:p>
          <a:p>
            <a:pPr marL="0" marR="0" lvl="0" indent="0" algn="l" rtl="0">
              <a:lnSpc>
                <a:spcPct val="120000"/>
              </a:lnSpc>
              <a:spcBef>
                <a:spcPts val="0"/>
              </a:spcBef>
              <a:spcAft>
                <a:spcPts val="0"/>
              </a:spcAft>
              <a:buNone/>
            </a:pPr>
            <a:r>
              <a:rPr lang="en-US" sz="6900">
                <a:solidFill>
                  <a:srgbClr val="3F3151"/>
                </a:solidFill>
              </a:rPr>
              <a:t>Timeline</a:t>
            </a:r>
            <a:endParaRPr sz="1100" b="0" i="0" u="none" strike="noStrike" cap="none">
              <a:solidFill>
                <a:srgbClr val="000000"/>
              </a:solidFill>
              <a:latin typeface="Arial"/>
              <a:ea typeface="Arial"/>
              <a:cs typeface="Arial"/>
              <a:sym typeface="Arial"/>
            </a:endParaRPr>
          </a:p>
        </p:txBody>
      </p:sp>
      <p:grpSp>
        <p:nvGrpSpPr>
          <p:cNvPr id="1296" name="Google Shape;1296;g294b6e16064_0_11"/>
          <p:cNvGrpSpPr/>
          <p:nvPr/>
        </p:nvGrpSpPr>
        <p:grpSpPr>
          <a:xfrm>
            <a:off x="15060598" y="11"/>
            <a:ext cx="3227297" cy="3085741"/>
            <a:chOff x="0" y="0"/>
            <a:chExt cx="849982" cy="812700"/>
          </a:xfrm>
        </p:grpSpPr>
        <p:sp>
          <p:nvSpPr>
            <p:cNvPr id="1297" name="Google Shape;1297;g294b6e16064_0_1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298" name="Google Shape;1298;g294b6e16064_0_1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99" name="Google Shape;1299;g294b6e16064_0_11"/>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lvl="0" indent="0" algn="ctr" rtl="0">
              <a:lnSpc>
                <a:spcPct val="119958"/>
              </a:lnSpc>
              <a:spcBef>
                <a:spcPts val="0"/>
              </a:spcBef>
              <a:spcAft>
                <a:spcPts val="0"/>
              </a:spcAft>
              <a:buClr>
                <a:schemeClr val="dk1"/>
              </a:buClr>
              <a:buSzPts val="2400"/>
              <a:buFont typeface="Arial"/>
              <a:buNone/>
            </a:pPr>
            <a:r>
              <a:rPr lang="en-US" sz="2400">
                <a:solidFill>
                  <a:srgbClr val="462D78"/>
                </a:solidFill>
              </a:rPr>
              <a:t>Coordinators</a:t>
            </a:r>
            <a:endParaRPr sz="2400">
              <a:solidFill>
                <a:srgbClr val="462D78"/>
              </a:solidFill>
            </a:endParaRPr>
          </a:p>
        </p:txBody>
      </p:sp>
      <p:graphicFrame>
        <p:nvGraphicFramePr>
          <p:cNvPr id="1300" name="Google Shape;1300;g294b6e16064_0_11"/>
          <p:cNvGraphicFramePr/>
          <p:nvPr/>
        </p:nvGraphicFramePr>
        <p:xfrm>
          <a:off x="4572000" y="1191925"/>
          <a:ext cx="12738750" cy="8980675"/>
        </p:xfrm>
        <a:graphic>
          <a:graphicData uri="http://schemas.openxmlformats.org/drawingml/2006/table">
            <a:tbl>
              <a:tblPr>
                <a:noFill/>
                <a:tableStyleId>{0518A645-1EB3-4956-8DEC-4DFB3D9B955E}</a:tableStyleId>
              </a:tblPr>
              <a:tblGrid>
                <a:gridCol w="1590575">
                  <a:extLst>
                    <a:ext uri="{9D8B030D-6E8A-4147-A177-3AD203B41FA5}">
                      <a16:colId xmlns:a16="http://schemas.microsoft.com/office/drawing/2014/main" val="20000"/>
                    </a:ext>
                  </a:extLst>
                </a:gridCol>
                <a:gridCol w="1906250">
                  <a:extLst>
                    <a:ext uri="{9D8B030D-6E8A-4147-A177-3AD203B41FA5}">
                      <a16:colId xmlns:a16="http://schemas.microsoft.com/office/drawing/2014/main" val="20001"/>
                    </a:ext>
                  </a:extLst>
                </a:gridCol>
                <a:gridCol w="1906250">
                  <a:extLst>
                    <a:ext uri="{9D8B030D-6E8A-4147-A177-3AD203B41FA5}">
                      <a16:colId xmlns:a16="http://schemas.microsoft.com/office/drawing/2014/main" val="20002"/>
                    </a:ext>
                  </a:extLst>
                </a:gridCol>
                <a:gridCol w="1906250">
                  <a:extLst>
                    <a:ext uri="{9D8B030D-6E8A-4147-A177-3AD203B41FA5}">
                      <a16:colId xmlns:a16="http://schemas.microsoft.com/office/drawing/2014/main" val="20003"/>
                    </a:ext>
                  </a:extLst>
                </a:gridCol>
                <a:gridCol w="1906250">
                  <a:extLst>
                    <a:ext uri="{9D8B030D-6E8A-4147-A177-3AD203B41FA5}">
                      <a16:colId xmlns:a16="http://schemas.microsoft.com/office/drawing/2014/main" val="20004"/>
                    </a:ext>
                  </a:extLst>
                </a:gridCol>
                <a:gridCol w="1906250">
                  <a:extLst>
                    <a:ext uri="{9D8B030D-6E8A-4147-A177-3AD203B41FA5}">
                      <a16:colId xmlns:a16="http://schemas.microsoft.com/office/drawing/2014/main" val="20005"/>
                    </a:ext>
                  </a:extLst>
                </a:gridCol>
                <a:gridCol w="1616925">
                  <a:extLst>
                    <a:ext uri="{9D8B030D-6E8A-4147-A177-3AD203B41FA5}">
                      <a16:colId xmlns:a16="http://schemas.microsoft.com/office/drawing/2014/main" val="20006"/>
                    </a:ext>
                  </a:extLst>
                </a:gridCol>
              </a:tblGrid>
              <a:tr h="594175">
                <a:tc>
                  <a:txBody>
                    <a:bodyPr/>
                    <a:lstStyle/>
                    <a:p>
                      <a:pPr marL="0" marR="0" lvl="0" indent="0" algn="ctr" rtl="0">
                        <a:lnSpc>
                          <a:spcPct val="100000"/>
                        </a:lnSpc>
                        <a:spcBef>
                          <a:spcPts val="0"/>
                        </a:spcBef>
                        <a:spcAft>
                          <a:spcPts val="0"/>
                        </a:spcAft>
                        <a:buClr>
                          <a:srgbClr val="000000"/>
                        </a:buClr>
                        <a:buSzPts val="1400"/>
                        <a:buFont typeface="Arial"/>
                        <a:buNone/>
                      </a:pPr>
                      <a:r>
                        <a:rPr lang="en-US" sz="2300" b="1" u="none" strike="noStrike" cap="none"/>
                        <a:t>Sun</a:t>
                      </a:r>
                      <a:endParaRPr sz="2300" b="1"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300" b="1" u="none" strike="noStrike" cap="none"/>
                        <a:t>Mon</a:t>
                      </a:r>
                      <a:endParaRPr sz="2300" b="1"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300" b="1" u="none" strike="noStrike" cap="none"/>
                        <a:t>Tue</a:t>
                      </a:r>
                      <a:endParaRPr sz="2300" b="1"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300" b="1" u="none" strike="noStrike" cap="none"/>
                        <a:t>Wed</a:t>
                      </a:r>
                      <a:endParaRPr sz="2300" b="1"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300" b="1" u="none" strike="noStrike" cap="none"/>
                        <a:t>Thur</a:t>
                      </a:r>
                      <a:endParaRPr sz="2300" b="1"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300" b="1" u="none" strike="noStrike" cap="none"/>
                        <a:t>Fri</a:t>
                      </a:r>
                      <a:endParaRPr sz="2300" b="1"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300" b="1" u="none" strike="noStrike" cap="none"/>
                        <a:t>Sat</a:t>
                      </a:r>
                      <a:endParaRPr sz="2300" b="1"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extLst>
                  <a:ext uri="{0D108BD9-81ED-4DB2-BD59-A6C34878D82A}">
                    <a16:rowId xmlns:a16="http://schemas.microsoft.com/office/drawing/2014/main" val="10000"/>
                  </a:ext>
                </a:extLst>
              </a:tr>
              <a:tr h="1806325">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extLst>
                  <a:ext uri="{0D108BD9-81ED-4DB2-BD59-A6C34878D82A}">
                    <a16:rowId xmlns:a16="http://schemas.microsoft.com/office/drawing/2014/main" val="10001"/>
                  </a:ext>
                </a:extLst>
              </a:tr>
              <a:tr h="1806325">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extLst>
                  <a:ext uri="{0D108BD9-81ED-4DB2-BD59-A6C34878D82A}">
                    <a16:rowId xmlns:a16="http://schemas.microsoft.com/office/drawing/2014/main" val="10002"/>
                  </a:ext>
                </a:extLst>
              </a:tr>
              <a:tr h="1806325">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extLst>
                  <a:ext uri="{0D108BD9-81ED-4DB2-BD59-A6C34878D82A}">
                    <a16:rowId xmlns:a16="http://schemas.microsoft.com/office/drawing/2014/main" val="10003"/>
                  </a:ext>
                </a:extLst>
              </a:tr>
              <a:tr h="1806325">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2700" b="1" u="none" strike="noStrike" cap="none">
                          <a:solidFill>
                            <a:schemeClr val="accent2"/>
                          </a:solidFill>
                        </a:rPr>
                        <a:t>POINT IN TIME COUNT</a:t>
                      </a:r>
                      <a:endParaRPr sz="2700" b="1" u="none" strike="noStrike" cap="none">
                        <a:solidFill>
                          <a:schemeClr val="accent2"/>
                        </a:solidFill>
                      </a:endParaRPr>
                    </a:p>
                    <a:p>
                      <a:pPr marL="0" marR="0" lvl="0" indent="0" algn="ctr" rtl="0">
                        <a:lnSpc>
                          <a:spcPct val="100000"/>
                        </a:lnSpc>
                        <a:spcBef>
                          <a:spcPts val="0"/>
                        </a:spcBef>
                        <a:spcAft>
                          <a:spcPts val="0"/>
                        </a:spcAft>
                        <a:buClr>
                          <a:srgbClr val="000000"/>
                        </a:buClr>
                        <a:buSzPts val="800"/>
                        <a:buFont typeface="Arial"/>
                        <a:buNone/>
                      </a:pPr>
                      <a:endParaRPr sz="20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extLst>
                  <a:ext uri="{0D108BD9-81ED-4DB2-BD59-A6C34878D82A}">
                    <a16:rowId xmlns:a16="http://schemas.microsoft.com/office/drawing/2014/main" val="10004"/>
                  </a:ext>
                </a:extLst>
              </a:tr>
              <a:tr h="1161200">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2D175F"/>
                      </a:solidFill>
                      <a:prstDash val="solid"/>
                      <a:round/>
                      <a:headEnd type="none" w="sm" len="sm"/>
                      <a:tailEnd type="none" w="sm" len="sm"/>
                    </a:lnL>
                    <a:lnR w="9525" cap="flat" cmpd="sng">
                      <a:solidFill>
                        <a:srgbClr val="2D175F"/>
                      </a:solidFill>
                      <a:prstDash val="solid"/>
                      <a:round/>
                      <a:headEnd type="none" w="sm" len="sm"/>
                      <a:tailEnd type="none" w="sm" len="sm"/>
                    </a:lnR>
                    <a:lnT w="9525" cap="flat" cmpd="sng">
                      <a:solidFill>
                        <a:srgbClr val="2D175F"/>
                      </a:solidFill>
                      <a:prstDash val="solid"/>
                      <a:round/>
                      <a:headEnd type="none" w="sm" len="sm"/>
                      <a:tailEnd type="none" w="sm" len="sm"/>
                    </a:lnT>
                    <a:lnB w="9525" cap="flat" cmpd="sng">
                      <a:solidFill>
                        <a:srgbClr val="2D175F"/>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301" name="Google Shape;1301;g294b6e16064_0_11"/>
          <p:cNvSpPr/>
          <p:nvPr/>
        </p:nvSpPr>
        <p:spPr>
          <a:xfrm>
            <a:off x="11660976" y="7979800"/>
            <a:ext cx="877200" cy="400200"/>
          </a:xfrm>
          <a:prstGeom prst="rightArrow">
            <a:avLst>
              <a:gd name="adj1" fmla="val 50000"/>
              <a:gd name="adj2" fmla="val 50000"/>
            </a:avLst>
          </a:prstGeom>
          <a:solidFill>
            <a:srgbClr val="3A66B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g294b6e16064_0_11"/>
          <p:cNvSpPr/>
          <p:nvPr/>
        </p:nvSpPr>
        <p:spPr>
          <a:xfrm>
            <a:off x="13614188" y="7669300"/>
            <a:ext cx="3193800" cy="31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g294b6e16064_0_11"/>
          <p:cNvSpPr/>
          <p:nvPr/>
        </p:nvSpPr>
        <p:spPr>
          <a:xfrm>
            <a:off x="4943513" y="9449975"/>
            <a:ext cx="3193800" cy="31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g294b6e16064_0_11"/>
          <p:cNvSpPr txBox="1"/>
          <p:nvPr/>
        </p:nvSpPr>
        <p:spPr>
          <a:xfrm>
            <a:off x="13614188" y="7624450"/>
            <a:ext cx="31938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rgbClr val="000000"/>
                </a:solidFill>
                <a:latin typeface="Calibri"/>
                <a:ea typeface="Calibri"/>
                <a:cs typeface="Calibri"/>
                <a:sym typeface="Calibri"/>
              </a:rPr>
              <a:t>Service Based Count (7 days after)  </a:t>
            </a:r>
            <a:endParaRPr sz="1700" b="0" i="0" u="none" strike="noStrike" cap="none">
              <a:solidFill>
                <a:srgbClr val="000000"/>
              </a:solidFill>
              <a:latin typeface="Calibri"/>
              <a:ea typeface="Calibri"/>
              <a:cs typeface="Calibri"/>
              <a:sym typeface="Calibri"/>
            </a:endParaRPr>
          </a:p>
        </p:txBody>
      </p:sp>
      <p:sp>
        <p:nvSpPr>
          <p:cNvPr id="1305" name="Google Shape;1305;g294b6e16064_0_11"/>
          <p:cNvSpPr txBox="1"/>
          <p:nvPr/>
        </p:nvSpPr>
        <p:spPr>
          <a:xfrm>
            <a:off x="4984159" y="9382025"/>
            <a:ext cx="36513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chemeClr val="dk1"/>
                </a:solidFill>
                <a:latin typeface="Calibri"/>
                <a:ea typeface="Calibri"/>
                <a:cs typeface="Calibri"/>
                <a:sym typeface="Calibri"/>
              </a:rPr>
              <a:t>Service Based Count Days</a:t>
            </a:r>
            <a:endParaRPr sz="1700" b="0" i="0" u="none" strike="noStrike" cap="none">
              <a:solidFill>
                <a:schemeClr val="dk1"/>
              </a:solidFill>
              <a:latin typeface="Calibri"/>
              <a:ea typeface="Calibri"/>
              <a:cs typeface="Calibri"/>
              <a:sym typeface="Calibri"/>
            </a:endParaRPr>
          </a:p>
        </p:txBody>
      </p:sp>
      <p:sp>
        <p:nvSpPr>
          <p:cNvPr id="1306" name="Google Shape;1306;g294b6e16064_0_11"/>
          <p:cNvSpPr txBox="1"/>
          <p:nvPr/>
        </p:nvSpPr>
        <p:spPr>
          <a:xfrm>
            <a:off x="7200150" y="6226725"/>
            <a:ext cx="3887700" cy="769500"/>
          </a:xfrm>
          <a:prstGeom prst="rect">
            <a:avLst/>
          </a:prstGeom>
          <a:solidFill>
            <a:srgbClr val="C9DAF8">
              <a:alpha val="89410"/>
            </a:srgbClr>
          </a:solidFill>
          <a:ln w="9525" cap="flat" cmpd="sng">
            <a:solidFill>
              <a:srgbClr val="0070C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900" b="0" i="0" u="none" strike="noStrike" cap="none">
                <a:solidFill>
                  <a:srgbClr val="000000"/>
                </a:solidFill>
                <a:latin typeface="Calibri"/>
                <a:ea typeface="Calibri"/>
                <a:cs typeface="Calibri"/>
                <a:sym typeface="Calibri"/>
              </a:rPr>
              <a:t>Volunteer Training-</a:t>
            </a:r>
            <a:endParaRPr sz="19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600" b="0" i="0" u="none" strike="noStrike" cap="none">
                <a:solidFill>
                  <a:srgbClr val="000000"/>
                </a:solidFill>
                <a:latin typeface="Calibri"/>
                <a:ea typeface="Calibri"/>
                <a:cs typeface="Calibri"/>
                <a:sym typeface="Calibri"/>
              </a:rPr>
              <a:t>collect Volunteer Release forms at this time</a:t>
            </a:r>
            <a:r>
              <a:rPr lang="en-US" sz="1900" b="0" i="0" u="none" strike="noStrike" cap="none">
                <a:solidFill>
                  <a:srgbClr val="000000"/>
                </a:solidFill>
                <a:latin typeface="Calibri"/>
                <a:ea typeface="Calibri"/>
                <a:cs typeface="Calibri"/>
                <a:sym typeface="Calibri"/>
              </a:rPr>
              <a:t> </a:t>
            </a:r>
            <a:endParaRPr sz="1900" b="0" i="0" u="none" strike="noStrike" cap="none">
              <a:solidFill>
                <a:srgbClr val="000000"/>
              </a:solidFill>
              <a:latin typeface="Calibri"/>
              <a:ea typeface="Calibri"/>
              <a:cs typeface="Calibri"/>
              <a:sym typeface="Calibri"/>
            </a:endParaRPr>
          </a:p>
        </p:txBody>
      </p:sp>
      <p:sp>
        <p:nvSpPr>
          <p:cNvPr id="1307" name="Google Shape;1307;g294b6e16064_0_11"/>
          <p:cNvSpPr txBox="1"/>
          <p:nvPr/>
        </p:nvSpPr>
        <p:spPr>
          <a:xfrm>
            <a:off x="13173250" y="6265500"/>
            <a:ext cx="1779600" cy="492600"/>
          </a:xfrm>
          <a:prstGeom prst="rect">
            <a:avLst/>
          </a:prstGeom>
          <a:solidFill>
            <a:srgbClr val="EAD1DC">
              <a:alpha val="89410"/>
            </a:srgbClr>
          </a:solidFill>
          <a:ln w="9525" cap="flat" cmpd="sng">
            <a:solidFill>
              <a:srgbClr val="0070C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000" b="0" i="0" u="none" strike="noStrike" cap="none">
                <a:solidFill>
                  <a:srgbClr val="000000"/>
                </a:solidFill>
                <a:latin typeface="Calibri"/>
                <a:ea typeface="Calibri"/>
                <a:cs typeface="Calibri"/>
                <a:sym typeface="Calibri"/>
              </a:rPr>
              <a:t>Prep Incentives </a:t>
            </a:r>
            <a:endParaRPr sz="2000" b="0" i="0" u="none" strike="noStrike" cap="none">
              <a:solidFill>
                <a:srgbClr val="000000"/>
              </a:solidFill>
              <a:latin typeface="Calibri"/>
              <a:ea typeface="Calibri"/>
              <a:cs typeface="Calibri"/>
              <a:sym typeface="Calibri"/>
            </a:endParaRPr>
          </a:p>
        </p:txBody>
      </p:sp>
      <p:sp>
        <p:nvSpPr>
          <p:cNvPr id="1308" name="Google Shape;1308;g294b6e16064_0_11"/>
          <p:cNvSpPr txBox="1"/>
          <p:nvPr/>
        </p:nvSpPr>
        <p:spPr>
          <a:xfrm>
            <a:off x="6459700" y="4707288"/>
            <a:ext cx="3227400" cy="523200"/>
          </a:xfrm>
          <a:prstGeom prst="rect">
            <a:avLst/>
          </a:prstGeom>
          <a:solidFill>
            <a:srgbClr val="C9DAF8">
              <a:alpha val="89410"/>
            </a:srgbClr>
          </a:solidFill>
          <a:ln w="9525" cap="flat" cmpd="sng">
            <a:solidFill>
              <a:srgbClr val="0070C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200" b="0" i="0" u="none" strike="noStrike" cap="none">
                <a:solidFill>
                  <a:srgbClr val="000000"/>
                </a:solidFill>
                <a:latin typeface="Calibri"/>
                <a:ea typeface="Calibri"/>
                <a:cs typeface="Calibri"/>
                <a:sym typeface="Calibri"/>
              </a:rPr>
              <a:t>Preplanning meeting</a:t>
            </a:r>
            <a:endParaRPr sz="2200" b="0" i="0" u="none" strike="noStrike" cap="none">
              <a:solidFill>
                <a:srgbClr val="000000"/>
              </a:solidFill>
              <a:latin typeface="Calibri"/>
              <a:ea typeface="Calibri"/>
              <a:cs typeface="Calibri"/>
              <a:sym typeface="Calibri"/>
            </a:endParaRPr>
          </a:p>
        </p:txBody>
      </p:sp>
      <p:sp>
        <p:nvSpPr>
          <p:cNvPr id="1309" name="Google Shape;1309;g294b6e16064_0_11"/>
          <p:cNvSpPr txBox="1"/>
          <p:nvPr/>
        </p:nvSpPr>
        <p:spPr>
          <a:xfrm>
            <a:off x="12153400" y="4290950"/>
            <a:ext cx="3651300" cy="1108200"/>
          </a:xfrm>
          <a:prstGeom prst="rect">
            <a:avLst/>
          </a:prstGeom>
          <a:solidFill>
            <a:srgbClr val="EAD1DC">
              <a:alpha val="89410"/>
            </a:srgbClr>
          </a:solidFill>
          <a:ln w="9525" cap="flat" cmpd="sng">
            <a:solidFill>
              <a:srgbClr val="0070C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2000" b="0" i="0" u="none" strike="noStrike" cap="none">
                <a:solidFill>
                  <a:srgbClr val="000000"/>
                </a:solidFill>
                <a:latin typeface="Calibri"/>
                <a:ea typeface="Calibri"/>
                <a:cs typeface="Calibri"/>
                <a:sym typeface="Calibri"/>
              </a:rPr>
              <a:t>Create Volunteer Maps, gather supplies </a:t>
            </a:r>
            <a:endParaRPr sz="2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r>
              <a:rPr lang="en-US" sz="2000" b="0" i="0" u="none" strike="noStrike" cap="none">
                <a:solidFill>
                  <a:srgbClr val="000000"/>
                </a:solidFill>
                <a:latin typeface="Calibri"/>
                <a:ea typeface="Calibri"/>
                <a:cs typeface="Calibri"/>
                <a:sym typeface="Calibri"/>
              </a:rPr>
              <a:t>Send Reminders</a:t>
            </a:r>
            <a:endParaRPr sz="2000" b="0" i="0" u="none" strike="noStrike" cap="none">
              <a:solidFill>
                <a:srgbClr val="000000"/>
              </a:solidFill>
              <a:latin typeface="Calibri"/>
              <a:ea typeface="Calibri"/>
              <a:cs typeface="Calibri"/>
              <a:sym typeface="Calibri"/>
            </a:endParaRPr>
          </a:p>
        </p:txBody>
      </p:sp>
      <p:sp>
        <p:nvSpPr>
          <p:cNvPr id="1310" name="Google Shape;1310;g294b6e16064_0_11"/>
          <p:cNvSpPr txBox="1"/>
          <p:nvPr/>
        </p:nvSpPr>
        <p:spPr>
          <a:xfrm>
            <a:off x="6795100" y="7358575"/>
            <a:ext cx="2556600" cy="769500"/>
          </a:xfrm>
          <a:prstGeom prst="rect">
            <a:avLst/>
          </a:prstGeom>
          <a:solidFill>
            <a:srgbClr val="EAD1DC">
              <a:alpha val="89410"/>
            </a:srgbClr>
          </a:solidFill>
          <a:ln w="9525" cap="flat" cmpd="sng">
            <a:solidFill>
              <a:srgbClr val="3A66B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900" b="0" i="0" u="none" strike="noStrike" cap="none">
                <a:solidFill>
                  <a:srgbClr val="000000"/>
                </a:solidFill>
                <a:latin typeface="Calibri"/>
                <a:ea typeface="Calibri"/>
                <a:cs typeface="Calibri"/>
                <a:sym typeface="Calibri"/>
              </a:rPr>
              <a:t>Last minute trainings &amp; prep </a:t>
            </a:r>
            <a:endParaRPr sz="1900" b="0" i="0" u="none" strike="noStrike" cap="none">
              <a:solidFill>
                <a:srgbClr val="000000"/>
              </a:solidFill>
              <a:latin typeface="Calibri"/>
              <a:ea typeface="Calibri"/>
              <a:cs typeface="Calibri"/>
              <a:sym typeface="Calibri"/>
            </a:endParaRPr>
          </a:p>
        </p:txBody>
      </p:sp>
      <p:sp>
        <p:nvSpPr>
          <p:cNvPr id="1311" name="Google Shape;1311;g294b6e16064_0_11"/>
          <p:cNvSpPr txBox="1"/>
          <p:nvPr/>
        </p:nvSpPr>
        <p:spPr>
          <a:xfrm>
            <a:off x="6175725" y="1889488"/>
            <a:ext cx="9531300" cy="615600"/>
          </a:xfrm>
          <a:prstGeom prst="rect">
            <a:avLst/>
          </a:prstGeom>
          <a:solidFill>
            <a:srgbClr val="DAF8C9">
              <a:alpha val="89020"/>
            </a:srgbClr>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2800" b="0" i="0" u="none" strike="noStrike" cap="none">
                <a:solidFill>
                  <a:srgbClr val="000000"/>
                </a:solidFill>
                <a:latin typeface="Calibri"/>
                <a:ea typeface="Calibri"/>
                <a:cs typeface="Calibri"/>
                <a:sym typeface="Calibri"/>
              </a:rPr>
              <a:t>Organization and Volunteer Recruitment</a:t>
            </a:r>
            <a:endParaRPr sz="2800" b="0" i="0" u="none" strike="noStrike" cap="none">
              <a:solidFill>
                <a:srgbClr val="000000"/>
              </a:solidFill>
              <a:latin typeface="Calibri"/>
              <a:ea typeface="Calibri"/>
              <a:cs typeface="Calibri"/>
              <a:sym typeface="Calibri"/>
            </a:endParaRPr>
          </a:p>
        </p:txBody>
      </p:sp>
      <p:sp>
        <p:nvSpPr>
          <p:cNvPr id="1312" name="Google Shape;1312;g294b6e16064_0_11"/>
          <p:cNvSpPr txBox="1"/>
          <p:nvPr/>
        </p:nvSpPr>
        <p:spPr>
          <a:xfrm>
            <a:off x="9351850" y="2922200"/>
            <a:ext cx="6959100" cy="600300"/>
          </a:xfrm>
          <a:prstGeom prst="rect">
            <a:avLst/>
          </a:prstGeom>
          <a:solidFill>
            <a:srgbClr val="EAD1DC">
              <a:alpha val="89410"/>
            </a:srgbClr>
          </a:solidFill>
          <a:ln w="9525" cap="flat" cmpd="sng">
            <a:solidFill>
              <a:srgbClr val="0070C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2700" b="0" i="0" u="none" strike="noStrike" cap="none">
                <a:solidFill>
                  <a:srgbClr val="000000"/>
                </a:solidFill>
                <a:latin typeface="Calibri"/>
                <a:ea typeface="Calibri"/>
                <a:cs typeface="Calibri"/>
                <a:sym typeface="Calibri"/>
              </a:rPr>
              <a:t>Learn known locations where individuals gather </a:t>
            </a:r>
            <a:endParaRPr sz="2700" b="0" i="0" u="none" strike="noStrike" cap="none">
              <a:solidFill>
                <a:srgbClr val="000000"/>
              </a:solidFill>
              <a:latin typeface="Calibri"/>
              <a:ea typeface="Calibri"/>
              <a:cs typeface="Calibri"/>
              <a:sym typeface="Calibri"/>
            </a:endParaRPr>
          </a:p>
        </p:txBody>
      </p:sp>
      <p:sp>
        <p:nvSpPr>
          <p:cNvPr id="1313" name="Google Shape;1313;g294b6e16064_0_11"/>
          <p:cNvSpPr txBox="1"/>
          <p:nvPr/>
        </p:nvSpPr>
        <p:spPr>
          <a:xfrm>
            <a:off x="7033925" y="3715575"/>
            <a:ext cx="8471400" cy="569400"/>
          </a:xfrm>
          <a:prstGeom prst="rect">
            <a:avLst/>
          </a:prstGeom>
          <a:solidFill>
            <a:srgbClr val="DAF8C9">
              <a:alpha val="89020"/>
            </a:srgbClr>
          </a:solidFill>
          <a:ln w="9525" cap="flat" cmpd="sng">
            <a:solidFill>
              <a:srgbClr val="3F3F3F"/>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2500" b="0" i="0" u="none" strike="noStrike" cap="none">
                <a:solidFill>
                  <a:srgbClr val="000000"/>
                </a:solidFill>
                <a:latin typeface="Calibri"/>
                <a:ea typeface="Calibri"/>
                <a:cs typeface="Calibri"/>
                <a:sym typeface="Calibri"/>
              </a:rPr>
              <a:t>Continue to recruit volunteers </a:t>
            </a:r>
            <a:endParaRPr sz="2500" b="0" i="0" u="none" strike="noStrike" cap="none">
              <a:solidFill>
                <a:srgbClr val="000000"/>
              </a:solidFill>
              <a:latin typeface="Calibri"/>
              <a:ea typeface="Calibri"/>
              <a:cs typeface="Calibri"/>
              <a:sym typeface="Calibri"/>
            </a:endParaRPr>
          </a:p>
        </p:txBody>
      </p:sp>
      <p:sp>
        <p:nvSpPr>
          <p:cNvPr id="1314" name="Google Shape;1314;g294b6e16064_0_11"/>
          <p:cNvSpPr txBox="1"/>
          <p:nvPr/>
        </p:nvSpPr>
        <p:spPr>
          <a:xfrm>
            <a:off x="6795100" y="8199825"/>
            <a:ext cx="2556600" cy="708000"/>
          </a:xfrm>
          <a:prstGeom prst="rect">
            <a:avLst/>
          </a:prstGeom>
          <a:solidFill>
            <a:srgbClr val="C9DAF8">
              <a:alpha val="89410"/>
            </a:srgbClr>
          </a:solidFill>
          <a:ln w="9525" cap="flat" cmpd="sng">
            <a:solidFill>
              <a:srgbClr val="4371C3"/>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700" b="0" i="0" u="none" strike="noStrike" cap="none">
                <a:solidFill>
                  <a:schemeClr val="dk1"/>
                </a:solidFill>
                <a:latin typeface="Arial"/>
                <a:ea typeface="Arial"/>
                <a:cs typeface="Arial"/>
                <a:sym typeface="Arial"/>
              </a:rPr>
              <a:t>Last meeting with leadership </a:t>
            </a:r>
            <a:endParaRPr sz="1700" b="0" i="0" u="none" strike="noStrike" cap="none">
              <a:solidFill>
                <a:srgbClr val="000000"/>
              </a:solidFill>
              <a:latin typeface="Calibri"/>
              <a:ea typeface="Calibri"/>
              <a:cs typeface="Calibri"/>
              <a:sym typeface="Calibri"/>
            </a:endParaRPr>
          </a:p>
        </p:txBody>
      </p:sp>
      <p:sp>
        <p:nvSpPr>
          <p:cNvPr id="1315" name="Google Shape;1315;g294b6e16064_0_11"/>
          <p:cNvSpPr txBox="1"/>
          <p:nvPr/>
        </p:nvSpPr>
        <p:spPr>
          <a:xfrm>
            <a:off x="6319450" y="5583200"/>
            <a:ext cx="3032400" cy="446400"/>
          </a:xfrm>
          <a:prstGeom prst="rect">
            <a:avLst/>
          </a:prstGeom>
          <a:solidFill>
            <a:srgbClr val="EAD1DC">
              <a:alpha val="89410"/>
            </a:srgbClr>
          </a:solidFill>
          <a:ln w="9525" cap="flat" cmpd="sng">
            <a:solidFill>
              <a:srgbClr val="0070C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700" b="0" i="0" u="none" strike="noStrike" cap="none">
                <a:solidFill>
                  <a:schemeClr val="dk1"/>
                </a:solidFill>
                <a:latin typeface="Arial"/>
                <a:ea typeface="Arial"/>
                <a:cs typeface="Arial"/>
                <a:sym typeface="Arial"/>
              </a:rPr>
              <a:t>Prep for Volunteer training</a:t>
            </a:r>
            <a:endParaRPr sz="2000" b="0" i="0" u="none" strike="noStrike" cap="none">
              <a:solidFill>
                <a:srgbClr val="000000"/>
              </a:solidFill>
              <a:latin typeface="Calibri"/>
              <a:ea typeface="Calibri"/>
              <a:cs typeface="Calibri"/>
              <a:sym typeface="Calibri"/>
            </a:endParaRPr>
          </a:p>
        </p:txBody>
      </p:sp>
      <p:sp>
        <p:nvSpPr>
          <p:cNvPr id="1316" name="Google Shape;1316;g294b6e16064_0_11"/>
          <p:cNvSpPr txBox="1"/>
          <p:nvPr/>
        </p:nvSpPr>
        <p:spPr>
          <a:xfrm>
            <a:off x="5585950" y="459525"/>
            <a:ext cx="3651300" cy="63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900" b="1">
                <a:solidFill>
                  <a:srgbClr val="2D175F"/>
                </a:solidFill>
                <a:latin typeface="Calibri"/>
                <a:ea typeface="Calibri"/>
                <a:cs typeface="Calibri"/>
                <a:sym typeface="Calibri"/>
              </a:rPr>
              <a:t>JANUARY</a:t>
            </a:r>
            <a:endParaRPr sz="2900" b="1" i="0" u="none" strike="noStrike" cap="none">
              <a:solidFill>
                <a:srgbClr val="2D175F"/>
              </a:solidFill>
              <a:latin typeface="Calibri"/>
              <a:ea typeface="Calibri"/>
              <a:cs typeface="Calibri"/>
              <a:sym typeface="Calibri"/>
            </a:endParaRPr>
          </a:p>
        </p:txBody>
      </p:sp>
      <p:sp>
        <p:nvSpPr>
          <p:cNvPr id="1317" name="Google Shape;1317;g294b6e16064_0_11"/>
          <p:cNvSpPr txBox="1"/>
          <p:nvPr/>
        </p:nvSpPr>
        <p:spPr>
          <a:xfrm>
            <a:off x="358550" y="3223800"/>
            <a:ext cx="3887700" cy="578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rgbClr val="2D175F"/>
                </a:solidFill>
                <a:latin typeface="Calibri"/>
                <a:ea typeface="Calibri"/>
                <a:cs typeface="Calibri"/>
                <a:sym typeface="Calibri"/>
              </a:rPr>
              <a:t>Use this timeline as a guide to set dates for your agencies’ planning and execution of the PITC. </a:t>
            </a:r>
            <a:endParaRPr sz="2800">
              <a:solidFill>
                <a:srgbClr val="2D175F"/>
              </a:solidFill>
              <a:latin typeface="Calibri"/>
              <a:ea typeface="Calibri"/>
              <a:cs typeface="Calibri"/>
              <a:sym typeface="Calibri"/>
            </a:endParaRPr>
          </a:p>
          <a:p>
            <a:pPr marL="0" lvl="0" indent="0" algn="l" rtl="0">
              <a:spcBef>
                <a:spcPts val="0"/>
              </a:spcBef>
              <a:spcAft>
                <a:spcPts val="0"/>
              </a:spcAft>
              <a:buNone/>
            </a:pPr>
            <a:endParaRPr sz="2800">
              <a:solidFill>
                <a:srgbClr val="2D175F"/>
              </a:solidFill>
              <a:latin typeface="Calibri"/>
              <a:ea typeface="Calibri"/>
              <a:cs typeface="Calibri"/>
              <a:sym typeface="Calibri"/>
            </a:endParaRPr>
          </a:p>
          <a:p>
            <a:pPr marL="0" lvl="0" indent="0" algn="l" rtl="0">
              <a:spcBef>
                <a:spcPts val="0"/>
              </a:spcBef>
              <a:spcAft>
                <a:spcPts val="0"/>
              </a:spcAft>
              <a:buNone/>
            </a:pPr>
            <a:r>
              <a:rPr lang="en-US" sz="2800">
                <a:solidFill>
                  <a:srgbClr val="2D175F"/>
                </a:solidFill>
                <a:latin typeface="Calibri"/>
                <a:ea typeface="Calibri"/>
                <a:cs typeface="Calibri"/>
                <a:sym typeface="Calibri"/>
              </a:rPr>
              <a:t>These are estimations of dates and time to prepare for the PIT. Feel free to adapt and prepare for the Point in Time Count as you see fit!</a:t>
            </a:r>
            <a:endParaRPr sz="2300">
              <a:solidFill>
                <a:srgbClr val="2D175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321"/>
        <p:cNvGrpSpPr/>
        <p:nvPr/>
      </p:nvGrpSpPr>
      <p:grpSpPr>
        <a:xfrm>
          <a:off x="0" y="0"/>
          <a:ext cx="0" cy="0"/>
          <a:chOff x="0" y="0"/>
          <a:chExt cx="0" cy="0"/>
        </a:xfrm>
      </p:grpSpPr>
      <p:sp>
        <p:nvSpPr>
          <p:cNvPr id="1322" name="Google Shape;1322;g294b6e16064_0_91"/>
          <p:cNvSpPr txBox="1"/>
          <p:nvPr/>
        </p:nvSpPr>
        <p:spPr>
          <a:xfrm>
            <a:off x="303025" y="213286"/>
            <a:ext cx="167232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7200" b="0" i="0" u="none" strike="noStrike" cap="none">
                <a:solidFill>
                  <a:srgbClr val="3F3151"/>
                </a:solidFill>
                <a:latin typeface="Arial"/>
                <a:ea typeface="Arial"/>
                <a:cs typeface="Arial"/>
                <a:sym typeface="Arial"/>
              </a:rPr>
              <a:t>Coordinator Record Keeping</a:t>
            </a:r>
            <a:endParaRPr sz="1400" b="0" i="0" u="none" strike="noStrike" cap="none">
              <a:solidFill>
                <a:srgbClr val="000000"/>
              </a:solidFill>
              <a:latin typeface="Arial"/>
              <a:ea typeface="Arial"/>
              <a:cs typeface="Arial"/>
              <a:sym typeface="Arial"/>
            </a:endParaRPr>
          </a:p>
        </p:txBody>
      </p:sp>
      <p:grpSp>
        <p:nvGrpSpPr>
          <p:cNvPr id="1323" name="Google Shape;1323;g294b6e16064_0_91"/>
          <p:cNvGrpSpPr/>
          <p:nvPr/>
        </p:nvGrpSpPr>
        <p:grpSpPr>
          <a:xfrm>
            <a:off x="15060598" y="11"/>
            <a:ext cx="3227297" cy="3085741"/>
            <a:chOff x="0" y="0"/>
            <a:chExt cx="849982" cy="812700"/>
          </a:xfrm>
        </p:grpSpPr>
        <p:sp>
          <p:nvSpPr>
            <p:cNvPr id="1324" name="Google Shape;1324;g294b6e16064_0_9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325" name="Google Shape;1325;g294b6e16064_0_9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26" name="Google Shape;1326;g294b6e16064_0_91"/>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lvl="0" indent="0" algn="ctr" rtl="0">
              <a:lnSpc>
                <a:spcPct val="119958"/>
              </a:lnSpc>
              <a:spcBef>
                <a:spcPts val="0"/>
              </a:spcBef>
              <a:spcAft>
                <a:spcPts val="0"/>
              </a:spcAft>
              <a:buClr>
                <a:schemeClr val="dk1"/>
              </a:buClr>
              <a:buSzPts val="2400"/>
              <a:buFont typeface="Arial"/>
              <a:buNone/>
            </a:pPr>
            <a:r>
              <a:rPr lang="en-US" sz="2400">
                <a:solidFill>
                  <a:srgbClr val="462D78"/>
                </a:solidFill>
              </a:rPr>
              <a:t>Coordinators</a:t>
            </a:r>
            <a:endParaRPr sz="2400">
              <a:solidFill>
                <a:srgbClr val="462D78"/>
              </a:solidFill>
            </a:endParaRPr>
          </a:p>
        </p:txBody>
      </p:sp>
      <p:sp>
        <p:nvSpPr>
          <p:cNvPr id="1327" name="Google Shape;1327;g294b6e16064_0_91"/>
          <p:cNvSpPr/>
          <p:nvPr/>
        </p:nvSpPr>
        <p:spPr>
          <a:xfrm>
            <a:off x="701717" y="1655018"/>
            <a:ext cx="16884600" cy="8386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400" b="1" i="0" u="none" strike="noStrike" cap="none">
                <a:solidFill>
                  <a:srgbClr val="3F3151"/>
                </a:solidFill>
              </a:rPr>
              <a:t>As a coordinator of the Point in Time Count, please keep accurate records of what organizations and agencies are working with you in the count. </a:t>
            </a:r>
            <a:endParaRPr b="1"/>
          </a:p>
          <a:p>
            <a:pPr marL="0" marR="0" lvl="0" indent="0" algn="l" rtl="0">
              <a:lnSpc>
                <a:spcPct val="90000"/>
              </a:lnSpc>
              <a:spcBef>
                <a:spcPts val="750"/>
              </a:spcBef>
              <a:spcAft>
                <a:spcPts val="0"/>
              </a:spcAft>
              <a:buNone/>
            </a:pPr>
            <a:endParaRPr sz="3400" b="1" i="0" u="none" strike="noStrike" cap="none">
              <a:solidFill>
                <a:srgbClr val="3F3151"/>
              </a:solidFill>
            </a:endParaRPr>
          </a:p>
          <a:p>
            <a:pPr marL="0" marR="0" lvl="0" indent="0" algn="l" rtl="0">
              <a:lnSpc>
                <a:spcPct val="90000"/>
              </a:lnSpc>
              <a:spcBef>
                <a:spcPts val="750"/>
              </a:spcBef>
              <a:spcAft>
                <a:spcPts val="0"/>
              </a:spcAft>
              <a:buNone/>
            </a:pPr>
            <a:r>
              <a:rPr lang="en-US" sz="3400" b="1" i="0" u="none" strike="noStrike" cap="none">
                <a:solidFill>
                  <a:srgbClr val="3F3151"/>
                </a:solidFill>
              </a:rPr>
              <a:t>Keep track of: </a:t>
            </a:r>
            <a:endParaRPr b="1"/>
          </a:p>
          <a:p>
            <a:pPr marL="0" marR="0" lvl="0" indent="0" algn="l" rtl="0">
              <a:lnSpc>
                <a:spcPct val="90000"/>
              </a:lnSpc>
              <a:spcBef>
                <a:spcPts val="750"/>
              </a:spcBef>
              <a:spcAft>
                <a:spcPts val="0"/>
              </a:spcAft>
              <a:buNone/>
            </a:pPr>
            <a:r>
              <a:rPr lang="en-US" sz="3400" b="1" i="0" u="none" strike="noStrike" cap="none">
                <a:solidFill>
                  <a:srgbClr val="3F3151"/>
                </a:solidFill>
              </a:rPr>
              <a:t>-Planning </a:t>
            </a:r>
            <a:endParaRPr b="1"/>
          </a:p>
          <a:p>
            <a:pPr marL="0" marR="0" lvl="0" indent="0" algn="l" rtl="0">
              <a:lnSpc>
                <a:spcPct val="90000"/>
              </a:lnSpc>
              <a:spcBef>
                <a:spcPts val="750"/>
              </a:spcBef>
              <a:spcAft>
                <a:spcPts val="0"/>
              </a:spcAft>
              <a:buNone/>
            </a:pPr>
            <a:r>
              <a:rPr lang="en-US" sz="3400" b="1" i="0" u="none" strike="noStrike" cap="none">
                <a:solidFill>
                  <a:srgbClr val="3F3151"/>
                </a:solidFill>
              </a:rPr>
              <a:t>-Meetings</a:t>
            </a:r>
            <a:endParaRPr b="1"/>
          </a:p>
          <a:p>
            <a:pPr marL="0" marR="0" lvl="0" indent="0" algn="l" rtl="0">
              <a:lnSpc>
                <a:spcPct val="90000"/>
              </a:lnSpc>
              <a:spcBef>
                <a:spcPts val="750"/>
              </a:spcBef>
              <a:spcAft>
                <a:spcPts val="0"/>
              </a:spcAft>
              <a:buNone/>
            </a:pPr>
            <a:r>
              <a:rPr lang="en-US" sz="3400" b="1" i="0" u="none" strike="noStrike" cap="none">
                <a:solidFill>
                  <a:srgbClr val="3F3151"/>
                </a:solidFill>
              </a:rPr>
              <a:t>-Volunteers to Count </a:t>
            </a:r>
            <a:endParaRPr b="1"/>
          </a:p>
          <a:p>
            <a:pPr marL="0" marR="0" lvl="0" indent="0" algn="l" rtl="0">
              <a:lnSpc>
                <a:spcPct val="90000"/>
              </a:lnSpc>
              <a:spcBef>
                <a:spcPts val="750"/>
              </a:spcBef>
              <a:spcAft>
                <a:spcPts val="0"/>
              </a:spcAft>
              <a:buNone/>
            </a:pPr>
            <a:endParaRPr sz="3400" b="1" i="0" u="none" strike="noStrike" cap="none">
              <a:solidFill>
                <a:srgbClr val="3F3151"/>
              </a:solidFill>
            </a:endParaRPr>
          </a:p>
          <a:p>
            <a:pPr marL="0" marR="0" lvl="0" indent="0" algn="l" rtl="0">
              <a:lnSpc>
                <a:spcPct val="90000"/>
              </a:lnSpc>
              <a:spcBef>
                <a:spcPts val="750"/>
              </a:spcBef>
              <a:spcAft>
                <a:spcPts val="0"/>
              </a:spcAft>
              <a:buNone/>
            </a:pPr>
            <a:r>
              <a:rPr lang="en-US" sz="3400" b="1" i="0" u="none" strike="noStrike" cap="none">
                <a:solidFill>
                  <a:srgbClr val="3F3151"/>
                </a:solidFill>
              </a:rPr>
              <a:t>Ensure all involved organizations: </a:t>
            </a:r>
            <a:endParaRPr b="1"/>
          </a:p>
          <a:p>
            <a:pPr marL="0" marR="0" lvl="0" indent="0" algn="l" rtl="0">
              <a:lnSpc>
                <a:spcPct val="90000"/>
              </a:lnSpc>
              <a:spcBef>
                <a:spcPts val="750"/>
              </a:spcBef>
              <a:spcAft>
                <a:spcPts val="0"/>
              </a:spcAft>
              <a:buNone/>
            </a:pPr>
            <a:r>
              <a:rPr lang="en-US" sz="3400" b="1" i="0" u="none" strike="noStrike" cap="none">
                <a:solidFill>
                  <a:srgbClr val="3F3151"/>
                </a:solidFill>
              </a:rPr>
              <a:t>-Participate in training </a:t>
            </a:r>
            <a:endParaRPr b="1"/>
          </a:p>
          <a:p>
            <a:pPr marL="0" marR="0" lvl="0" indent="0" algn="l" rtl="0">
              <a:lnSpc>
                <a:spcPct val="90000"/>
              </a:lnSpc>
              <a:spcBef>
                <a:spcPts val="750"/>
              </a:spcBef>
              <a:spcAft>
                <a:spcPts val="0"/>
              </a:spcAft>
              <a:buNone/>
            </a:pPr>
            <a:r>
              <a:rPr lang="en-US" sz="3400" b="1" i="0" u="none" strike="noStrike" cap="none">
                <a:solidFill>
                  <a:srgbClr val="3F3151"/>
                </a:solidFill>
              </a:rPr>
              <a:t>-Sign confidentiality Release </a:t>
            </a:r>
            <a:endParaRPr b="1"/>
          </a:p>
          <a:p>
            <a:pPr marL="0" marR="0" lvl="0" indent="0" algn="l" rtl="0">
              <a:lnSpc>
                <a:spcPct val="90000"/>
              </a:lnSpc>
              <a:spcBef>
                <a:spcPts val="750"/>
              </a:spcBef>
              <a:spcAft>
                <a:spcPts val="0"/>
              </a:spcAft>
              <a:buNone/>
            </a:pPr>
            <a:r>
              <a:rPr lang="en-US" sz="3400" b="1" i="0" u="none" strike="noStrike" cap="none">
                <a:solidFill>
                  <a:srgbClr val="3F3151"/>
                </a:solidFill>
              </a:rPr>
              <a:t>-Complete Post PIT Survey </a:t>
            </a:r>
            <a:endParaRPr b="1"/>
          </a:p>
          <a:p>
            <a:pPr marL="0" marR="0" lvl="0" indent="0" algn="l" rtl="0">
              <a:lnSpc>
                <a:spcPct val="90000"/>
              </a:lnSpc>
              <a:spcBef>
                <a:spcPts val="750"/>
              </a:spcBef>
              <a:spcAft>
                <a:spcPts val="0"/>
              </a:spcAft>
              <a:buNone/>
            </a:pPr>
            <a:endParaRPr sz="3400" b="1" i="0" u="none" strike="noStrike" cap="none">
              <a:solidFill>
                <a:srgbClr val="3F3151"/>
              </a:solidFill>
            </a:endParaRPr>
          </a:p>
          <a:p>
            <a:pPr marL="0" marR="0" lvl="0" indent="0" algn="l" rtl="0">
              <a:lnSpc>
                <a:spcPct val="90000"/>
              </a:lnSpc>
              <a:spcBef>
                <a:spcPts val="750"/>
              </a:spcBef>
              <a:spcAft>
                <a:spcPts val="0"/>
              </a:spcAft>
              <a:buNone/>
            </a:pPr>
            <a:r>
              <a:rPr lang="en-US" sz="3400" b="1" i="0" u="none" strike="noStrike" cap="none">
                <a:solidFill>
                  <a:srgbClr val="3F3151"/>
                </a:solidFill>
              </a:rPr>
              <a:t>Send all of this information to the Lead Agency &amp; Leadership of the PITC Committee. Keep records for at least a year. </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210"/>
        <p:cNvGrpSpPr/>
        <p:nvPr/>
      </p:nvGrpSpPr>
      <p:grpSpPr>
        <a:xfrm>
          <a:off x="0" y="0"/>
          <a:ext cx="0" cy="0"/>
          <a:chOff x="0" y="0"/>
          <a:chExt cx="0" cy="0"/>
        </a:xfrm>
      </p:grpSpPr>
      <p:sp>
        <p:nvSpPr>
          <p:cNvPr id="211" name="Google Shape;211;p2"/>
          <p:cNvSpPr txBox="1"/>
          <p:nvPr/>
        </p:nvSpPr>
        <p:spPr>
          <a:xfrm>
            <a:off x="5953223" y="453677"/>
            <a:ext cx="8222100" cy="2438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What is the Point in Time Count (PITC)?</a:t>
            </a:r>
            <a:endParaRPr sz="1400" b="0" i="0" u="none" strike="noStrike" cap="none">
              <a:solidFill>
                <a:srgbClr val="000000"/>
              </a:solidFill>
              <a:latin typeface="Arial"/>
              <a:ea typeface="Arial"/>
              <a:cs typeface="Arial"/>
              <a:sym typeface="Arial"/>
            </a:endParaRPr>
          </a:p>
        </p:txBody>
      </p:sp>
      <p:sp>
        <p:nvSpPr>
          <p:cNvPr id="212" name="Google Shape;212;p2"/>
          <p:cNvSpPr txBox="1"/>
          <p:nvPr/>
        </p:nvSpPr>
        <p:spPr>
          <a:xfrm>
            <a:off x="6493725" y="3658050"/>
            <a:ext cx="11256900" cy="44586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0"/>
              </a:spcBef>
              <a:spcAft>
                <a:spcPts val="0"/>
              </a:spcAft>
              <a:buClr>
                <a:srgbClr val="E5E6EE"/>
              </a:buClr>
              <a:buSzPts val="3900"/>
              <a:buFont typeface="Calibri"/>
              <a:buChar char="●"/>
            </a:pPr>
            <a:r>
              <a:rPr lang="en-US" sz="3900" b="0" i="0" u="none" strike="noStrike" cap="none">
                <a:solidFill>
                  <a:srgbClr val="E5E6EE"/>
                </a:solidFill>
                <a:latin typeface="Calibri"/>
                <a:ea typeface="Calibri"/>
                <a:cs typeface="Calibri"/>
                <a:sym typeface="Calibri"/>
              </a:rPr>
              <a:t>A literal count of all the people experiencing homelessness in our community on a single night (i.e., at a </a:t>
            </a:r>
            <a:r>
              <a:rPr lang="en-US" sz="3900" b="1" i="0" u="none" strike="noStrike" cap="none">
                <a:solidFill>
                  <a:srgbClr val="E5E6EE"/>
                </a:solidFill>
                <a:latin typeface="Calibri"/>
                <a:ea typeface="Calibri"/>
                <a:cs typeface="Calibri"/>
                <a:sym typeface="Calibri"/>
              </a:rPr>
              <a:t>point in time</a:t>
            </a:r>
            <a:r>
              <a:rPr lang="en-US" sz="3900" b="0" i="0" u="none" strike="noStrike" cap="none">
                <a:solidFill>
                  <a:srgbClr val="E5E6EE"/>
                </a:solidFill>
                <a:latin typeface="Calibri"/>
                <a:ea typeface="Calibri"/>
                <a:cs typeface="Calibri"/>
                <a:sym typeface="Calibri"/>
              </a:rPr>
              <a:t>)</a:t>
            </a:r>
            <a:endParaRPr sz="3900" b="0" i="0" u="none" strike="noStrike" cap="none">
              <a:solidFill>
                <a:srgbClr val="E5E6EE"/>
              </a:solidFill>
              <a:latin typeface="Calibri"/>
              <a:ea typeface="Calibri"/>
              <a:cs typeface="Calibri"/>
              <a:sym typeface="Calibri"/>
            </a:endParaRPr>
          </a:p>
          <a:p>
            <a:pPr marL="457200" marR="0" lvl="0" indent="-457200" algn="l" rtl="0">
              <a:lnSpc>
                <a:spcPct val="100000"/>
              </a:lnSpc>
              <a:spcBef>
                <a:spcPts val="1000"/>
              </a:spcBef>
              <a:spcAft>
                <a:spcPts val="0"/>
              </a:spcAft>
              <a:buClr>
                <a:srgbClr val="E5E6EE"/>
              </a:buClr>
              <a:buSzPts val="3900"/>
              <a:buFont typeface="Calibri"/>
              <a:buChar char="●"/>
            </a:pPr>
            <a:r>
              <a:rPr lang="en-US" sz="3900" b="0" i="0" u="none" strike="noStrike" cap="none">
                <a:solidFill>
                  <a:srgbClr val="E5E6EE"/>
                </a:solidFill>
                <a:latin typeface="Calibri"/>
                <a:ea typeface="Calibri"/>
                <a:cs typeface="Calibri"/>
                <a:sym typeface="Calibri"/>
              </a:rPr>
              <a:t>Conducted by every community nationwide in the last 10 days of January at least every other year</a:t>
            </a:r>
            <a:endParaRPr sz="3900" b="0" i="0" u="none" strike="noStrike" cap="none">
              <a:solidFill>
                <a:srgbClr val="E5E6EE"/>
              </a:solidFill>
              <a:latin typeface="Calibri"/>
              <a:ea typeface="Calibri"/>
              <a:cs typeface="Calibri"/>
              <a:sym typeface="Calibri"/>
            </a:endParaRPr>
          </a:p>
          <a:p>
            <a:pPr marL="457200" marR="0" lvl="0" indent="-457200" algn="l" rtl="0">
              <a:lnSpc>
                <a:spcPct val="100000"/>
              </a:lnSpc>
              <a:spcBef>
                <a:spcPts val="1000"/>
              </a:spcBef>
              <a:spcAft>
                <a:spcPts val="1000"/>
              </a:spcAft>
              <a:buClr>
                <a:srgbClr val="E5E6EE"/>
              </a:buClr>
              <a:buSzPts val="3900"/>
              <a:buFont typeface="Calibri"/>
              <a:buChar char="●"/>
            </a:pPr>
            <a:r>
              <a:rPr lang="en-US" sz="3900" b="0" i="0" u="none" strike="noStrike" cap="none">
                <a:solidFill>
                  <a:srgbClr val="E5E6EE"/>
                </a:solidFill>
                <a:latin typeface="Calibri"/>
                <a:ea typeface="Calibri"/>
                <a:cs typeface="Calibri"/>
                <a:sym typeface="Calibri"/>
              </a:rPr>
              <a:t>A “snapshot” of homelessness on this one night in our community</a:t>
            </a:r>
            <a:endParaRPr sz="2500" b="0" i="0" u="none" strike="noStrike" cap="none">
              <a:solidFill>
                <a:srgbClr val="E5E6EE"/>
              </a:solidFill>
              <a:latin typeface="Arial"/>
              <a:ea typeface="Arial"/>
              <a:cs typeface="Arial"/>
              <a:sym typeface="Arial"/>
            </a:endParaRPr>
          </a:p>
        </p:txBody>
      </p:sp>
      <p:grpSp>
        <p:nvGrpSpPr>
          <p:cNvPr id="213" name="Google Shape;213;p2"/>
          <p:cNvGrpSpPr/>
          <p:nvPr/>
        </p:nvGrpSpPr>
        <p:grpSpPr>
          <a:xfrm>
            <a:off x="0" y="0"/>
            <a:ext cx="4323536" cy="10287000"/>
            <a:chOff x="0" y="0"/>
            <a:chExt cx="1138709" cy="2709333"/>
          </a:xfrm>
        </p:grpSpPr>
        <p:sp>
          <p:nvSpPr>
            <p:cNvPr id="214" name="Google Shape;214;p2"/>
            <p:cNvSpPr/>
            <p:nvPr/>
          </p:nvSpPr>
          <p:spPr>
            <a:xfrm>
              <a:off x="0"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A5CBE9"/>
            </a:solidFill>
            <a:ln>
              <a:noFill/>
            </a:ln>
          </p:spPr>
        </p:sp>
        <p:sp>
          <p:nvSpPr>
            <p:cNvPr id="215" name="Google Shape;215;p2"/>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16" name="Google Shape;216;p2"/>
          <p:cNvSpPr/>
          <p:nvPr/>
        </p:nvSpPr>
        <p:spPr>
          <a:xfrm>
            <a:off x="-385625" y="2108489"/>
            <a:ext cx="6588125" cy="658809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1719" r="-4836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7" name="Google Shape;217;p2"/>
          <p:cNvGrpSpPr/>
          <p:nvPr/>
        </p:nvGrpSpPr>
        <p:grpSpPr>
          <a:xfrm>
            <a:off x="17494177" y="9488445"/>
            <a:ext cx="3086104" cy="3086096"/>
            <a:chOff x="0" y="0"/>
            <a:chExt cx="812800" cy="812800"/>
          </a:xfrm>
        </p:grpSpPr>
        <p:sp>
          <p:nvSpPr>
            <p:cNvPr id="218" name="Google Shape;218;p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219" name="Google Shape;219;p2"/>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0" name="Google Shape;220;p2"/>
          <p:cNvGrpSpPr/>
          <p:nvPr/>
        </p:nvGrpSpPr>
        <p:grpSpPr>
          <a:xfrm>
            <a:off x="17259300" y="9258300"/>
            <a:ext cx="1409261" cy="1409259"/>
            <a:chOff x="0" y="0"/>
            <a:chExt cx="812800" cy="812800"/>
          </a:xfrm>
        </p:grpSpPr>
        <p:sp>
          <p:nvSpPr>
            <p:cNvPr id="221" name="Google Shape;221;p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222" name="Google Shape;222;p2"/>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3" name="Google Shape;223;p2"/>
          <p:cNvGrpSpPr/>
          <p:nvPr/>
        </p:nvGrpSpPr>
        <p:grpSpPr>
          <a:xfrm>
            <a:off x="15060598" y="11"/>
            <a:ext cx="3227297" cy="3085741"/>
            <a:chOff x="0" y="0"/>
            <a:chExt cx="849982" cy="812700"/>
          </a:xfrm>
        </p:grpSpPr>
        <p:sp>
          <p:nvSpPr>
            <p:cNvPr id="224" name="Google Shape;224;p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225" name="Google Shape;225;p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26" name="Google Shape;226;p2"/>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331"/>
        <p:cNvGrpSpPr/>
        <p:nvPr/>
      </p:nvGrpSpPr>
      <p:grpSpPr>
        <a:xfrm>
          <a:off x="0" y="0"/>
          <a:ext cx="0" cy="0"/>
          <a:chOff x="0" y="0"/>
          <a:chExt cx="0" cy="0"/>
        </a:xfrm>
      </p:grpSpPr>
      <p:sp>
        <p:nvSpPr>
          <p:cNvPr id="1332" name="Google Shape;1332;g294b6e16064_0_128"/>
          <p:cNvSpPr txBox="1"/>
          <p:nvPr/>
        </p:nvSpPr>
        <p:spPr>
          <a:xfrm>
            <a:off x="303025" y="213286"/>
            <a:ext cx="16723200" cy="1046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800">
                <a:solidFill>
                  <a:srgbClr val="3F3151"/>
                </a:solidFill>
              </a:rPr>
              <a:t>Preplanning for Full County Coverage</a:t>
            </a:r>
            <a:endParaRPr sz="1000" b="0" i="0" u="none" strike="noStrike" cap="none">
              <a:solidFill>
                <a:srgbClr val="000000"/>
              </a:solidFill>
              <a:latin typeface="Arial"/>
              <a:ea typeface="Arial"/>
              <a:cs typeface="Arial"/>
              <a:sym typeface="Arial"/>
            </a:endParaRPr>
          </a:p>
        </p:txBody>
      </p:sp>
      <p:grpSp>
        <p:nvGrpSpPr>
          <p:cNvPr id="1333" name="Google Shape;1333;g294b6e16064_0_128"/>
          <p:cNvGrpSpPr/>
          <p:nvPr/>
        </p:nvGrpSpPr>
        <p:grpSpPr>
          <a:xfrm>
            <a:off x="15060598" y="11"/>
            <a:ext cx="3227297" cy="3085741"/>
            <a:chOff x="0" y="0"/>
            <a:chExt cx="849982" cy="812700"/>
          </a:xfrm>
        </p:grpSpPr>
        <p:sp>
          <p:nvSpPr>
            <p:cNvPr id="1334" name="Google Shape;1334;g294b6e16064_0_128"/>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335" name="Google Shape;1335;g294b6e16064_0_12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36" name="Google Shape;1336;g294b6e16064_0_128"/>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lvl="0" indent="0" algn="ctr" rtl="0">
              <a:lnSpc>
                <a:spcPct val="119958"/>
              </a:lnSpc>
              <a:spcBef>
                <a:spcPts val="0"/>
              </a:spcBef>
              <a:spcAft>
                <a:spcPts val="0"/>
              </a:spcAft>
              <a:buClr>
                <a:schemeClr val="dk1"/>
              </a:buClr>
              <a:buSzPts val="2400"/>
              <a:buFont typeface="Arial"/>
              <a:buNone/>
            </a:pPr>
            <a:r>
              <a:rPr lang="en-US" sz="2400">
                <a:solidFill>
                  <a:srgbClr val="462D78"/>
                </a:solidFill>
              </a:rPr>
              <a:t>Coordinators</a:t>
            </a:r>
            <a:endParaRPr sz="2400">
              <a:solidFill>
                <a:srgbClr val="462D78"/>
              </a:solidFill>
            </a:endParaRPr>
          </a:p>
        </p:txBody>
      </p:sp>
      <p:sp>
        <p:nvSpPr>
          <p:cNvPr id="1337" name="Google Shape;1337;g294b6e16064_0_128"/>
          <p:cNvSpPr/>
          <p:nvPr/>
        </p:nvSpPr>
        <p:spPr>
          <a:xfrm>
            <a:off x="701717" y="1655018"/>
            <a:ext cx="16884600" cy="8386800"/>
          </a:xfrm>
          <a:prstGeom prst="rect">
            <a:avLst/>
          </a:prstGeom>
          <a:noFill/>
          <a:ln>
            <a:noFill/>
          </a:ln>
        </p:spPr>
        <p:txBody>
          <a:bodyPr spcFirstLastPara="1" wrap="square" lIns="91425" tIns="45700" rIns="91425" bIns="45700" anchor="t" anchorCtr="0">
            <a:noAutofit/>
          </a:bodyPr>
          <a:lstStyle/>
          <a:p>
            <a:pPr marL="457200" lvl="0" indent="-444500" algn="l" rtl="0">
              <a:lnSpc>
                <a:spcPct val="150000"/>
              </a:lnSpc>
              <a:spcBef>
                <a:spcPts val="750"/>
              </a:spcBef>
              <a:spcAft>
                <a:spcPts val="0"/>
              </a:spcAft>
              <a:buClr>
                <a:srgbClr val="3F3151"/>
              </a:buClr>
              <a:buSzPts val="3400"/>
              <a:buChar char="●"/>
            </a:pPr>
            <a:r>
              <a:rPr lang="en-US" sz="3400" b="1">
                <a:solidFill>
                  <a:srgbClr val="3F3151"/>
                </a:solidFill>
              </a:rPr>
              <a:t>Reach out to community agencies , to ensure best use of resources</a:t>
            </a:r>
            <a:endParaRPr sz="3400" b="1">
              <a:solidFill>
                <a:srgbClr val="3F3151"/>
              </a:solidFill>
            </a:endParaRPr>
          </a:p>
          <a:p>
            <a:pPr marL="457200" lvl="0" indent="-444500" algn="l" rtl="0">
              <a:lnSpc>
                <a:spcPct val="150000"/>
              </a:lnSpc>
              <a:spcBef>
                <a:spcPts val="0"/>
              </a:spcBef>
              <a:spcAft>
                <a:spcPts val="0"/>
              </a:spcAft>
              <a:buClr>
                <a:srgbClr val="3F3151"/>
              </a:buClr>
              <a:buSzPts val="3400"/>
              <a:buChar char="●"/>
            </a:pPr>
            <a:r>
              <a:rPr lang="en-US" sz="3400" b="1">
                <a:solidFill>
                  <a:srgbClr val="3F3151"/>
                </a:solidFill>
              </a:rPr>
              <a:t>Contact formerly homeless individuals and families for ideas on where to look</a:t>
            </a:r>
            <a:endParaRPr sz="3400" b="1">
              <a:solidFill>
                <a:srgbClr val="3F3151"/>
              </a:solidFill>
            </a:endParaRPr>
          </a:p>
          <a:p>
            <a:pPr marL="457200" lvl="0" indent="-444500" algn="l" rtl="0">
              <a:lnSpc>
                <a:spcPct val="150000"/>
              </a:lnSpc>
              <a:spcBef>
                <a:spcPts val="0"/>
              </a:spcBef>
              <a:spcAft>
                <a:spcPts val="0"/>
              </a:spcAft>
              <a:buClr>
                <a:srgbClr val="3F3151"/>
              </a:buClr>
              <a:buSzPts val="3400"/>
              <a:buChar char="●"/>
            </a:pPr>
            <a:r>
              <a:rPr lang="en-US" sz="3400" b="1">
                <a:solidFill>
                  <a:srgbClr val="3F3151"/>
                </a:solidFill>
              </a:rPr>
              <a:t>Contact local law enforcement to help locate areas where homeless individuals and families stay</a:t>
            </a:r>
            <a:endParaRPr sz="3400" b="1">
              <a:solidFill>
                <a:srgbClr val="3F3151"/>
              </a:solidFill>
            </a:endParaRPr>
          </a:p>
          <a:p>
            <a:pPr marL="457200" lvl="0" indent="-444500" algn="l" rtl="0">
              <a:lnSpc>
                <a:spcPct val="150000"/>
              </a:lnSpc>
              <a:spcBef>
                <a:spcPts val="0"/>
              </a:spcBef>
              <a:spcAft>
                <a:spcPts val="0"/>
              </a:spcAft>
              <a:buClr>
                <a:srgbClr val="3F3151"/>
              </a:buClr>
              <a:buSzPts val="3400"/>
              <a:buChar char="●"/>
            </a:pPr>
            <a:r>
              <a:rPr lang="en-US" sz="3400" b="1">
                <a:solidFill>
                  <a:srgbClr val="3F3151"/>
                </a:solidFill>
              </a:rPr>
              <a:t>Contact local hospitals and talk with the social worker on staff </a:t>
            </a:r>
            <a:endParaRPr sz="3400" b="1">
              <a:solidFill>
                <a:srgbClr val="3F3151"/>
              </a:solidFill>
            </a:endParaRPr>
          </a:p>
          <a:p>
            <a:pPr marL="457200" lvl="0" indent="-444500" algn="l" rtl="0">
              <a:lnSpc>
                <a:spcPct val="150000"/>
              </a:lnSpc>
              <a:spcBef>
                <a:spcPts val="0"/>
              </a:spcBef>
              <a:spcAft>
                <a:spcPts val="0"/>
              </a:spcAft>
              <a:buClr>
                <a:srgbClr val="3F3151"/>
              </a:buClr>
              <a:buSzPts val="3400"/>
              <a:buChar char="●"/>
            </a:pPr>
            <a:r>
              <a:rPr lang="en-US" sz="3400" b="1">
                <a:solidFill>
                  <a:srgbClr val="3F3151"/>
                </a:solidFill>
              </a:rPr>
              <a:t>Compile a list of locations with the help of other local service providers</a:t>
            </a:r>
            <a:endParaRPr sz="3400" b="1">
              <a:solidFill>
                <a:srgbClr val="3F3151"/>
              </a:solidFill>
            </a:endParaRPr>
          </a:p>
          <a:p>
            <a:pPr marL="457200" lvl="0" indent="-444500" algn="l" rtl="0">
              <a:lnSpc>
                <a:spcPct val="150000"/>
              </a:lnSpc>
              <a:spcBef>
                <a:spcPts val="0"/>
              </a:spcBef>
              <a:spcAft>
                <a:spcPts val="0"/>
              </a:spcAft>
              <a:buClr>
                <a:srgbClr val="3F3151"/>
              </a:buClr>
              <a:buSzPts val="3400"/>
              <a:buChar char="●"/>
            </a:pPr>
            <a:r>
              <a:rPr lang="en-US" sz="3400" b="1">
                <a:solidFill>
                  <a:srgbClr val="3F3151"/>
                </a:solidFill>
              </a:rPr>
              <a:t>Contact school district liaison for ideas on where to locate homeless families (assure them privacy is respected)</a:t>
            </a:r>
            <a:endParaRPr sz="3400" b="1">
              <a:solidFill>
                <a:srgbClr val="3F3151"/>
              </a:solidFill>
            </a:endParaRPr>
          </a:p>
          <a:p>
            <a:pPr marL="457200" lvl="0" indent="-444500" algn="l" rtl="0">
              <a:lnSpc>
                <a:spcPct val="150000"/>
              </a:lnSpc>
              <a:spcBef>
                <a:spcPts val="0"/>
              </a:spcBef>
              <a:spcAft>
                <a:spcPts val="0"/>
              </a:spcAft>
              <a:buClr>
                <a:srgbClr val="3F3151"/>
              </a:buClr>
              <a:buSzPts val="3400"/>
              <a:buChar char="●"/>
            </a:pPr>
            <a:r>
              <a:rPr lang="en-US" sz="3400" b="1">
                <a:solidFill>
                  <a:srgbClr val="3F3151"/>
                </a:solidFill>
              </a:rPr>
              <a:t>Thorough Pre-planning should identify all locations. Contact formerly homeless, local law enforcement, libraries, churches, hospitals, and schools</a:t>
            </a:r>
            <a:endParaRPr sz="3400" b="1">
              <a:solidFill>
                <a:srgbClr val="3F3151"/>
              </a:solidFill>
            </a:endParaRPr>
          </a:p>
          <a:p>
            <a:pPr marL="0" lvl="0" indent="0" algn="l" rtl="0">
              <a:lnSpc>
                <a:spcPct val="90000"/>
              </a:lnSpc>
              <a:spcBef>
                <a:spcPts val="750"/>
              </a:spcBef>
              <a:spcAft>
                <a:spcPts val="0"/>
              </a:spcAft>
              <a:buClr>
                <a:schemeClr val="dk1"/>
              </a:buClr>
              <a:buSzPts val="1100"/>
              <a:buFont typeface="Arial"/>
              <a:buNone/>
            </a:pPr>
            <a:endParaRPr sz="3400" b="1">
              <a:solidFill>
                <a:srgbClr val="3F3151"/>
              </a:solidFill>
            </a:endParaRPr>
          </a:p>
          <a:p>
            <a:pPr marL="0" marR="0" lvl="0" indent="0" algn="l" rtl="0">
              <a:lnSpc>
                <a:spcPct val="90000"/>
              </a:lnSpc>
              <a:spcBef>
                <a:spcPts val="750"/>
              </a:spcBef>
              <a:spcAft>
                <a:spcPts val="0"/>
              </a:spcAft>
              <a:buNone/>
            </a:pPr>
            <a:endParaRPr sz="3400" b="1">
              <a:solidFill>
                <a:srgbClr val="3F315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341"/>
        <p:cNvGrpSpPr/>
        <p:nvPr/>
      </p:nvGrpSpPr>
      <p:grpSpPr>
        <a:xfrm>
          <a:off x="0" y="0"/>
          <a:ext cx="0" cy="0"/>
          <a:chOff x="0" y="0"/>
          <a:chExt cx="0" cy="0"/>
        </a:xfrm>
      </p:grpSpPr>
      <p:sp>
        <p:nvSpPr>
          <p:cNvPr id="1342" name="Google Shape;1342;g294b6e0cc7d_0_32"/>
          <p:cNvSpPr txBox="1"/>
          <p:nvPr/>
        </p:nvSpPr>
        <p:spPr>
          <a:xfrm>
            <a:off x="303025" y="213286"/>
            <a:ext cx="167232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7200" b="0" i="0" u="none" strike="noStrike" cap="none">
                <a:solidFill>
                  <a:srgbClr val="3F3151"/>
                </a:solidFill>
                <a:latin typeface="Arial"/>
                <a:ea typeface="Arial"/>
                <a:cs typeface="Arial"/>
                <a:sym typeface="Arial"/>
              </a:rPr>
              <a:t>Coordinator </a:t>
            </a:r>
            <a:r>
              <a:rPr lang="en-US" sz="7200">
                <a:solidFill>
                  <a:srgbClr val="3F3151"/>
                </a:solidFill>
              </a:rPr>
              <a:t>Reminders</a:t>
            </a:r>
            <a:endParaRPr sz="1400" b="0" i="0" u="none" strike="noStrike" cap="none">
              <a:solidFill>
                <a:srgbClr val="000000"/>
              </a:solidFill>
              <a:latin typeface="Arial"/>
              <a:ea typeface="Arial"/>
              <a:cs typeface="Arial"/>
              <a:sym typeface="Arial"/>
            </a:endParaRPr>
          </a:p>
        </p:txBody>
      </p:sp>
      <p:grpSp>
        <p:nvGrpSpPr>
          <p:cNvPr id="1343" name="Google Shape;1343;g294b6e0cc7d_0_32"/>
          <p:cNvGrpSpPr/>
          <p:nvPr/>
        </p:nvGrpSpPr>
        <p:grpSpPr>
          <a:xfrm>
            <a:off x="15060598" y="11"/>
            <a:ext cx="3227297" cy="3085741"/>
            <a:chOff x="0" y="0"/>
            <a:chExt cx="849982" cy="812700"/>
          </a:xfrm>
        </p:grpSpPr>
        <p:sp>
          <p:nvSpPr>
            <p:cNvPr id="1344" name="Google Shape;1344;g294b6e0cc7d_0_3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345" name="Google Shape;1345;g294b6e0cc7d_0_3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46" name="Google Shape;1346;g294b6e0cc7d_0_32"/>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lvl="0" indent="0" algn="ctr" rtl="0">
              <a:lnSpc>
                <a:spcPct val="119958"/>
              </a:lnSpc>
              <a:spcBef>
                <a:spcPts val="0"/>
              </a:spcBef>
              <a:spcAft>
                <a:spcPts val="0"/>
              </a:spcAft>
              <a:buClr>
                <a:schemeClr val="dk1"/>
              </a:buClr>
              <a:buSzPts val="2400"/>
              <a:buFont typeface="Arial"/>
              <a:buNone/>
            </a:pPr>
            <a:r>
              <a:rPr lang="en-US" sz="2400">
                <a:solidFill>
                  <a:srgbClr val="462D78"/>
                </a:solidFill>
              </a:rPr>
              <a:t>Coordinators</a:t>
            </a:r>
            <a:endParaRPr sz="2400">
              <a:solidFill>
                <a:srgbClr val="462D78"/>
              </a:solidFill>
            </a:endParaRPr>
          </a:p>
        </p:txBody>
      </p:sp>
      <p:sp>
        <p:nvSpPr>
          <p:cNvPr id="1347" name="Google Shape;1347;g294b6e0cc7d_0_32"/>
          <p:cNvSpPr/>
          <p:nvPr/>
        </p:nvSpPr>
        <p:spPr>
          <a:xfrm>
            <a:off x="701717" y="1655018"/>
            <a:ext cx="16884600" cy="8386800"/>
          </a:xfrm>
          <a:prstGeom prst="rect">
            <a:avLst/>
          </a:prstGeom>
          <a:noFill/>
          <a:ln>
            <a:noFill/>
          </a:ln>
        </p:spPr>
        <p:txBody>
          <a:bodyPr spcFirstLastPara="1" wrap="square" lIns="91425" tIns="45700" rIns="91425" bIns="45700" anchor="t" anchorCtr="0">
            <a:noAutofit/>
          </a:bodyPr>
          <a:lstStyle/>
          <a:p>
            <a:pPr marL="457200" lvl="0" indent="-444500" algn="l" rtl="0">
              <a:lnSpc>
                <a:spcPct val="90000"/>
              </a:lnSpc>
              <a:spcBef>
                <a:spcPts val="750"/>
              </a:spcBef>
              <a:spcAft>
                <a:spcPts val="0"/>
              </a:spcAft>
              <a:buClr>
                <a:srgbClr val="3F3151"/>
              </a:buClr>
              <a:buSzPts val="3400"/>
              <a:buChar char="●"/>
            </a:pPr>
            <a:r>
              <a:rPr lang="en-US" sz="3400">
                <a:solidFill>
                  <a:srgbClr val="3F3151"/>
                </a:solidFill>
              </a:rPr>
              <a:t>Volunteer recruitment, training and coordination are the responsibility of county coordinators </a:t>
            </a:r>
            <a:endParaRPr sz="3400">
              <a:solidFill>
                <a:srgbClr val="3F3151"/>
              </a:solidFill>
            </a:endParaRPr>
          </a:p>
          <a:p>
            <a:pPr marL="914400" lvl="1" indent="-444500" algn="l" rtl="0">
              <a:lnSpc>
                <a:spcPct val="90000"/>
              </a:lnSpc>
              <a:spcBef>
                <a:spcPts val="0"/>
              </a:spcBef>
              <a:spcAft>
                <a:spcPts val="0"/>
              </a:spcAft>
              <a:buClr>
                <a:srgbClr val="3F3151"/>
              </a:buClr>
              <a:buSzPts val="3400"/>
              <a:buChar char="○"/>
            </a:pPr>
            <a:r>
              <a:rPr lang="en-US" sz="3400">
                <a:solidFill>
                  <a:srgbClr val="3F3151"/>
                </a:solidFill>
              </a:rPr>
              <a:t>Ensure that you have open communication with all coordinators, the Lead Agency and PITC leadership </a:t>
            </a:r>
            <a:endParaRPr sz="3400">
              <a:solidFill>
                <a:srgbClr val="3F3151"/>
              </a:solidFill>
            </a:endParaRPr>
          </a:p>
          <a:p>
            <a:pPr marL="914400" lvl="0" indent="0" algn="l" rtl="0">
              <a:lnSpc>
                <a:spcPct val="90000"/>
              </a:lnSpc>
              <a:spcBef>
                <a:spcPts val="750"/>
              </a:spcBef>
              <a:spcAft>
                <a:spcPts val="0"/>
              </a:spcAft>
              <a:buNone/>
            </a:pPr>
            <a:endParaRPr sz="3400">
              <a:solidFill>
                <a:srgbClr val="3F3151"/>
              </a:solidFill>
            </a:endParaRPr>
          </a:p>
          <a:p>
            <a:pPr marL="457200" lvl="0" indent="-444500" algn="l" rtl="0">
              <a:lnSpc>
                <a:spcPct val="90000"/>
              </a:lnSpc>
              <a:spcBef>
                <a:spcPts val="750"/>
              </a:spcBef>
              <a:spcAft>
                <a:spcPts val="0"/>
              </a:spcAft>
              <a:buClr>
                <a:srgbClr val="3F3151"/>
              </a:buClr>
              <a:buSzPts val="3400"/>
              <a:buChar char="●"/>
            </a:pPr>
            <a:r>
              <a:rPr lang="en-US" sz="3400">
                <a:solidFill>
                  <a:srgbClr val="3F3151"/>
                </a:solidFill>
              </a:rPr>
              <a:t>Surveys must be complete or we can not use data for HUD quality purposes (if the participant declines to answer, indicate as such)</a:t>
            </a:r>
            <a:endParaRPr sz="3400">
              <a:solidFill>
                <a:srgbClr val="3F3151"/>
              </a:solidFill>
            </a:endParaRPr>
          </a:p>
          <a:p>
            <a:pPr marL="914400" lvl="1" indent="-444500" algn="l" rtl="0">
              <a:lnSpc>
                <a:spcPct val="90000"/>
              </a:lnSpc>
              <a:spcBef>
                <a:spcPts val="0"/>
              </a:spcBef>
              <a:spcAft>
                <a:spcPts val="0"/>
              </a:spcAft>
              <a:buClr>
                <a:srgbClr val="3F3151"/>
              </a:buClr>
              <a:buSzPts val="3400"/>
              <a:buChar char="○"/>
            </a:pPr>
            <a:r>
              <a:rPr lang="en-US" sz="3400">
                <a:solidFill>
                  <a:srgbClr val="3F3151"/>
                </a:solidFill>
              </a:rPr>
              <a:t>Be sure to impress this importance to volunteers and coordinators </a:t>
            </a:r>
            <a:endParaRPr sz="3400">
              <a:solidFill>
                <a:srgbClr val="3F3151"/>
              </a:solidFill>
            </a:endParaRPr>
          </a:p>
          <a:p>
            <a:pPr marL="0" lvl="0" indent="0" algn="l" rtl="0">
              <a:lnSpc>
                <a:spcPct val="90000"/>
              </a:lnSpc>
              <a:spcBef>
                <a:spcPts val="750"/>
              </a:spcBef>
              <a:spcAft>
                <a:spcPts val="0"/>
              </a:spcAft>
              <a:buNone/>
            </a:pPr>
            <a:endParaRPr sz="3400">
              <a:solidFill>
                <a:srgbClr val="3F3151"/>
              </a:solidFill>
            </a:endParaRPr>
          </a:p>
          <a:p>
            <a:pPr marL="457200" lvl="0" indent="-444500" algn="l" rtl="0">
              <a:lnSpc>
                <a:spcPct val="90000"/>
              </a:lnSpc>
              <a:spcBef>
                <a:spcPts val="750"/>
              </a:spcBef>
              <a:spcAft>
                <a:spcPts val="0"/>
              </a:spcAft>
              <a:buClr>
                <a:srgbClr val="3F3151"/>
              </a:buClr>
              <a:buSzPts val="3400"/>
              <a:buChar char="●"/>
            </a:pPr>
            <a:r>
              <a:rPr lang="en-US" sz="3400">
                <a:solidFill>
                  <a:srgbClr val="3F3151"/>
                </a:solidFill>
              </a:rPr>
              <a:t>Prepare planning meetings with coordinators, agencies planning events and/or street counts, etc. </a:t>
            </a:r>
            <a:endParaRPr sz="3400">
              <a:solidFill>
                <a:srgbClr val="3F3151"/>
              </a:solidFill>
            </a:endParaRPr>
          </a:p>
          <a:p>
            <a:pPr marL="914400" lvl="1" indent="-444500" algn="l" rtl="0">
              <a:lnSpc>
                <a:spcPct val="90000"/>
              </a:lnSpc>
              <a:spcBef>
                <a:spcPts val="0"/>
              </a:spcBef>
              <a:spcAft>
                <a:spcPts val="0"/>
              </a:spcAft>
              <a:buClr>
                <a:srgbClr val="3F3151"/>
              </a:buClr>
              <a:buSzPts val="3400"/>
              <a:buChar char="○"/>
            </a:pPr>
            <a:r>
              <a:rPr lang="en-US" sz="3400">
                <a:solidFill>
                  <a:srgbClr val="3F3151"/>
                </a:solidFill>
              </a:rPr>
              <a:t>Ensure all participants complete the </a:t>
            </a:r>
            <a:r>
              <a:rPr lang="en-US" sz="3400" b="1">
                <a:solidFill>
                  <a:srgbClr val="3F3151"/>
                </a:solidFill>
              </a:rPr>
              <a:t>Volunteer Confidentiality Agreement </a:t>
            </a:r>
            <a:endParaRPr sz="3400" b="1">
              <a:solidFill>
                <a:srgbClr val="3F3151"/>
              </a:solidFill>
            </a:endParaRPr>
          </a:p>
          <a:p>
            <a:pPr marL="914400" lvl="1" indent="-444500" algn="l" rtl="0">
              <a:lnSpc>
                <a:spcPct val="90000"/>
              </a:lnSpc>
              <a:spcBef>
                <a:spcPts val="0"/>
              </a:spcBef>
              <a:spcAft>
                <a:spcPts val="0"/>
              </a:spcAft>
              <a:buClr>
                <a:srgbClr val="3F3151"/>
              </a:buClr>
              <a:buSzPts val="3400"/>
              <a:buChar char="○"/>
            </a:pPr>
            <a:r>
              <a:rPr lang="en-US" sz="3400">
                <a:solidFill>
                  <a:srgbClr val="3F3151"/>
                </a:solidFill>
              </a:rPr>
              <a:t>Provide the training materials as put together by the Lead Agency, including the Volunteer Packet and the Refresher Hand Out </a:t>
            </a:r>
            <a:endParaRPr sz="3400">
              <a:solidFill>
                <a:srgbClr val="3F3151"/>
              </a:solidFill>
            </a:endParaRPr>
          </a:p>
          <a:p>
            <a:pPr marL="914400" lvl="1" indent="-444500" algn="l" rtl="0">
              <a:lnSpc>
                <a:spcPct val="90000"/>
              </a:lnSpc>
              <a:spcBef>
                <a:spcPts val="0"/>
              </a:spcBef>
              <a:spcAft>
                <a:spcPts val="0"/>
              </a:spcAft>
              <a:buClr>
                <a:srgbClr val="3F3151"/>
              </a:buClr>
              <a:buSzPts val="3400"/>
              <a:buChar char="○"/>
            </a:pPr>
            <a:r>
              <a:rPr lang="en-US" sz="3400">
                <a:solidFill>
                  <a:srgbClr val="3F3151"/>
                </a:solidFill>
              </a:rPr>
              <a:t>Emphasize the importance of personal safety above all. </a:t>
            </a:r>
            <a:endParaRPr sz="3400">
              <a:solidFill>
                <a:srgbClr val="3F3151"/>
              </a:solidFill>
            </a:endParaRPr>
          </a:p>
          <a:p>
            <a:pPr marL="0" marR="0" lvl="0" indent="0" algn="l" rtl="0">
              <a:lnSpc>
                <a:spcPct val="90000"/>
              </a:lnSpc>
              <a:spcBef>
                <a:spcPts val="750"/>
              </a:spcBef>
              <a:spcAft>
                <a:spcPts val="0"/>
              </a:spcAft>
              <a:buNone/>
            </a:pPr>
            <a:endParaRPr sz="3400">
              <a:solidFill>
                <a:srgbClr val="3F315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B76C0"/>
        </a:solidFill>
        <a:effectLst/>
      </p:bgPr>
    </p:bg>
    <p:spTree>
      <p:nvGrpSpPr>
        <p:cNvPr id="1" name="Shape 1351"/>
        <p:cNvGrpSpPr/>
        <p:nvPr/>
      </p:nvGrpSpPr>
      <p:grpSpPr>
        <a:xfrm>
          <a:off x="0" y="0"/>
          <a:ext cx="0" cy="0"/>
          <a:chOff x="0" y="0"/>
          <a:chExt cx="0" cy="0"/>
        </a:xfrm>
      </p:grpSpPr>
      <p:grpSp>
        <p:nvGrpSpPr>
          <p:cNvPr id="1352" name="Google Shape;1352;g24fa01ec593_1_0"/>
          <p:cNvGrpSpPr/>
          <p:nvPr/>
        </p:nvGrpSpPr>
        <p:grpSpPr>
          <a:xfrm>
            <a:off x="1208423" y="6773279"/>
            <a:ext cx="3227297" cy="3085741"/>
            <a:chOff x="0" y="0"/>
            <a:chExt cx="849982" cy="812700"/>
          </a:xfrm>
        </p:grpSpPr>
        <p:sp>
          <p:nvSpPr>
            <p:cNvPr id="1353" name="Google Shape;1353;g24fa01ec593_1_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354" name="Google Shape;1354;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55" name="Google Shape;1355;g24fa01ec593_1_0"/>
          <p:cNvGrpSpPr/>
          <p:nvPr/>
        </p:nvGrpSpPr>
        <p:grpSpPr>
          <a:xfrm>
            <a:off x="1208423" y="5106386"/>
            <a:ext cx="3227297" cy="3085741"/>
            <a:chOff x="0" y="0"/>
            <a:chExt cx="849982" cy="812700"/>
          </a:xfrm>
        </p:grpSpPr>
        <p:sp>
          <p:nvSpPr>
            <p:cNvPr id="1356" name="Google Shape;1356;g24fa01ec593_1_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357" name="Google Shape;1357;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58" name="Google Shape;1358;g24fa01ec593_1_0"/>
          <p:cNvGrpSpPr/>
          <p:nvPr/>
        </p:nvGrpSpPr>
        <p:grpSpPr>
          <a:xfrm>
            <a:off x="1208423" y="3444236"/>
            <a:ext cx="3227297" cy="3085741"/>
            <a:chOff x="0" y="0"/>
            <a:chExt cx="849982" cy="812700"/>
          </a:xfrm>
        </p:grpSpPr>
        <p:sp>
          <p:nvSpPr>
            <p:cNvPr id="1359" name="Google Shape;1359;g24fa01ec593_1_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360" name="Google Shape;1360;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61" name="Google Shape;1361;g24fa01ec593_1_0"/>
          <p:cNvGrpSpPr/>
          <p:nvPr/>
        </p:nvGrpSpPr>
        <p:grpSpPr>
          <a:xfrm>
            <a:off x="1208423" y="1763036"/>
            <a:ext cx="3227297" cy="3085741"/>
            <a:chOff x="0" y="0"/>
            <a:chExt cx="849982" cy="812700"/>
          </a:xfrm>
        </p:grpSpPr>
        <p:sp>
          <p:nvSpPr>
            <p:cNvPr id="1362" name="Google Shape;1362;g24fa01ec593_1_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363" name="Google Shape;1363;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64" name="Google Shape;1364;g24fa01ec593_1_0"/>
          <p:cNvGrpSpPr/>
          <p:nvPr/>
        </p:nvGrpSpPr>
        <p:grpSpPr>
          <a:xfrm>
            <a:off x="-82477" y="-230145"/>
            <a:ext cx="3085741" cy="3085741"/>
            <a:chOff x="0" y="0"/>
            <a:chExt cx="812700" cy="812700"/>
          </a:xfrm>
        </p:grpSpPr>
        <p:sp>
          <p:nvSpPr>
            <p:cNvPr id="1365" name="Google Shape;1365;g24fa01ec593_1_0"/>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sp>
        <p:sp>
          <p:nvSpPr>
            <p:cNvPr id="1366" name="Google Shape;1366;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67" name="Google Shape;1367;g24fa01ec593_1_0"/>
          <p:cNvGrpSpPr/>
          <p:nvPr/>
        </p:nvGrpSpPr>
        <p:grpSpPr>
          <a:xfrm>
            <a:off x="530072" y="397176"/>
            <a:ext cx="1409059" cy="1409059"/>
            <a:chOff x="0" y="0"/>
            <a:chExt cx="812700" cy="812700"/>
          </a:xfrm>
        </p:grpSpPr>
        <p:sp>
          <p:nvSpPr>
            <p:cNvPr id="1368" name="Google Shape;1368;g24fa01ec593_1_0"/>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sp>
        <p:sp>
          <p:nvSpPr>
            <p:cNvPr id="1369" name="Google Shape;1369;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70" name="Google Shape;1370;g24fa01ec593_1_0"/>
          <p:cNvGrpSpPr/>
          <p:nvPr/>
        </p:nvGrpSpPr>
        <p:grpSpPr>
          <a:xfrm>
            <a:off x="17303677" y="1"/>
            <a:ext cx="3085741" cy="3085741"/>
            <a:chOff x="0" y="0"/>
            <a:chExt cx="812700" cy="812700"/>
          </a:xfrm>
        </p:grpSpPr>
        <p:sp>
          <p:nvSpPr>
            <p:cNvPr id="1371" name="Google Shape;1371;g24fa01ec593_1_0"/>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sp>
        <p:sp>
          <p:nvSpPr>
            <p:cNvPr id="1372" name="Google Shape;1372;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73" name="Google Shape;1373;g24fa01ec593_1_0"/>
          <p:cNvGrpSpPr/>
          <p:nvPr/>
        </p:nvGrpSpPr>
        <p:grpSpPr>
          <a:xfrm>
            <a:off x="17303675" y="608196"/>
            <a:ext cx="1409059" cy="1409059"/>
            <a:chOff x="0" y="0"/>
            <a:chExt cx="812700" cy="812700"/>
          </a:xfrm>
        </p:grpSpPr>
        <p:sp>
          <p:nvSpPr>
            <p:cNvPr id="1374" name="Google Shape;1374;g24fa01ec593_1_0"/>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sp>
        <p:sp>
          <p:nvSpPr>
            <p:cNvPr id="1375" name="Google Shape;1375;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76" name="Google Shape;1376;g24fa01ec593_1_0"/>
          <p:cNvSpPr txBox="1"/>
          <p:nvPr/>
        </p:nvSpPr>
        <p:spPr>
          <a:xfrm>
            <a:off x="6865004" y="2874903"/>
            <a:ext cx="10965600" cy="1108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1">
                <a:solidFill>
                  <a:schemeClr val="lt1"/>
                </a:solidFill>
              </a:rPr>
              <a:t>What’s in the Survey?</a:t>
            </a:r>
            <a:endParaRPr sz="1400" b="1" i="0" u="none" strike="noStrike" cap="none">
              <a:solidFill>
                <a:schemeClr val="lt1"/>
              </a:solidFill>
              <a:latin typeface="Arial"/>
              <a:ea typeface="Arial"/>
              <a:cs typeface="Arial"/>
              <a:sym typeface="Arial"/>
            </a:endParaRPr>
          </a:p>
        </p:txBody>
      </p:sp>
      <p:sp>
        <p:nvSpPr>
          <p:cNvPr id="1377" name="Google Shape;1377;g24fa01ec593_1_0"/>
          <p:cNvSpPr txBox="1"/>
          <p:nvPr/>
        </p:nvSpPr>
        <p:spPr>
          <a:xfrm>
            <a:off x="1208423" y="706357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1" i="0" u="none" strike="noStrike" cap="none">
                <a:solidFill>
                  <a:srgbClr val="462D78"/>
                </a:solidFill>
              </a:rPr>
              <a:t>Survey </a:t>
            </a:r>
            <a:endParaRPr sz="1400" b="1" i="0" u="none" strike="noStrike" cap="none">
              <a:solidFill>
                <a:srgbClr val="000000"/>
              </a:solidFill>
            </a:endParaRPr>
          </a:p>
        </p:txBody>
      </p:sp>
      <p:sp>
        <p:nvSpPr>
          <p:cNvPr id="1378" name="Google Shape;1378;g24fa01ec593_1_0"/>
          <p:cNvSpPr txBox="1"/>
          <p:nvPr/>
        </p:nvSpPr>
        <p:spPr>
          <a:xfrm>
            <a:off x="1208423" y="540873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i="0" u="none" strike="noStrike" cap="none">
                <a:solidFill>
                  <a:srgbClr val="462D78"/>
                </a:solidFill>
              </a:rPr>
              <a:t>Service Based Count </a:t>
            </a:r>
            <a:endParaRPr sz="1400" i="0" u="none" strike="noStrike" cap="none">
              <a:solidFill>
                <a:srgbClr val="000000"/>
              </a:solidFill>
            </a:endParaRPr>
          </a:p>
        </p:txBody>
      </p:sp>
      <p:sp>
        <p:nvSpPr>
          <p:cNvPr id="1379" name="Google Shape;1379;g24fa01ec593_1_0"/>
          <p:cNvSpPr txBox="1"/>
          <p:nvPr/>
        </p:nvSpPr>
        <p:spPr>
          <a:xfrm>
            <a:off x="1208423" y="3753929"/>
            <a:ext cx="3227400" cy="4617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3000"/>
              <a:buFont typeface="Arial"/>
              <a:buNone/>
            </a:pPr>
            <a:r>
              <a:rPr lang="en-US" sz="3000" b="0" i="0" u="none" strike="noStrike" cap="none">
                <a:solidFill>
                  <a:srgbClr val="462D78"/>
                </a:solidFill>
                <a:latin typeface="Arial"/>
                <a:ea typeface="Arial"/>
                <a:cs typeface="Arial"/>
                <a:sym typeface="Arial"/>
              </a:rPr>
              <a:t>Street Count</a:t>
            </a:r>
            <a:endParaRPr sz="3000" b="0" i="0" u="none" strike="noStrike" cap="none">
              <a:solidFill>
                <a:srgbClr val="000000"/>
              </a:solidFill>
              <a:latin typeface="Arial"/>
              <a:ea typeface="Arial"/>
              <a:cs typeface="Arial"/>
              <a:sym typeface="Arial"/>
            </a:endParaRPr>
          </a:p>
        </p:txBody>
      </p:sp>
      <p:sp>
        <p:nvSpPr>
          <p:cNvPr id="1380" name="Google Shape;1380;g24fa01ec593_1_0"/>
          <p:cNvSpPr txBox="1"/>
          <p:nvPr/>
        </p:nvSpPr>
        <p:spPr>
          <a:xfrm>
            <a:off x="1132223" y="207272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2400" b="0" i="0" u="none" strike="noStrike" cap="none">
              <a:solidFill>
                <a:srgbClr val="000000"/>
              </a:solidFill>
              <a:latin typeface="Arial"/>
              <a:ea typeface="Arial"/>
              <a:cs typeface="Arial"/>
              <a:sym typeface="Arial"/>
            </a:endParaRPr>
          </a:p>
        </p:txBody>
      </p:sp>
      <p:grpSp>
        <p:nvGrpSpPr>
          <p:cNvPr id="1381" name="Google Shape;1381;g24fa01ec593_1_0"/>
          <p:cNvGrpSpPr/>
          <p:nvPr/>
        </p:nvGrpSpPr>
        <p:grpSpPr>
          <a:xfrm>
            <a:off x="1227123" y="8440304"/>
            <a:ext cx="3227297" cy="3085741"/>
            <a:chOff x="0" y="0"/>
            <a:chExt cx="849982" cy="812700"/>
          </a:xfrm>
        </p:grpSpPr>
        <p:sp>
          <p:nvSpPr>
            <p:cNvPr id="1382" name="Google Shape;1382;g24fa01ec593_1_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383" name="Google Shape;1383;g24fa01ec593_1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84" name="Google Shape;1384;g24fa01ec593_1_0"/>
          <p:cNvSpPr txBox="1"/>
          <p:nvPr/>
        </p:nvSpPr>
        <p:spPr>
          <a:xfrm>
            <a:off x="1227073" y="87184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Resources</a:t>
            </a:r>
            <a:endParaRPr sz="1400" b="0" i="0" u="none" strike="noStrike" cap="none">
              <a:solidFill>
                <a:srgbClr val="000000"/>
              </a:solidFill>
              <a:latin typeface="Arial"/>
              <a:ea typeface="Arial"/>
              <a:cs typeface="Arial"/>
              <a:sym typeface="Arial"/>
            </a:endParaRPr>
          </a:p>
        </p:txBody>
      </p:sp>
      <p:sp>
        <p:nvSpPr>
          <p:cNvPr id="1385" name="Google Shape;1385;g24fa01ec593_1_0"/>
          <p:cNvSpPr/>
          <p:nvPr/>
        </p:nvSpPr>
        <p:spPr>
          <a:xfrm>
            <a:off x="323117" y="7063564"/>
            <a:ext cx="809100" cy="461700"/>
          </a:xfrm>
          <a:prstGeom prst="rightArrow">
            <a:avLst>
              <a:gd name="adj1" fmla="val 50000"/>
              <a:gd name="adj2" fmla="val 50000"/>
            </a:avLst>
          </a:prstGeom>
          <a:solidFill>
            <a:srgbClr val="2D175F"/>
          </a:solidFill>
          <a:ln w="9525" cap="flat" cmpd="sng">
            <a:solidFill>
              <a:srgbClr val="2D175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86" name="Google Shape;1386;g24fa01ec593_1_0"/>
          <p:cNvPicPr preferRelativeResize="0"/>
          <p:nvPr/>
        </p:nvPicPr>
        <p:blipFill>
          <a:blip r:embed="rId3">
            <a:alphaModFix/>
          </a:blip>
          <a:stretch>
            <a:fillRect/>
          </a:stretch>
        </p:blipFill>
        <p:spPr>
          <a:xfrm>
            <a:off x="9159048" y="4359773"/>
            <a:ext cx="5499225" cy="54992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390"/>
        <p:cNvGrpSpPr/>
        <p:nvPr/>
      </p:nvGrpSpPr>
      <p:grpSpPr>
        <a:xfrm>
          <a:off x="0" y="0"/>
          <a:ext cx="0" cy="0"/>
          <a:chOff x="0" y="0"/>
          <a:chExt cx="0" cy="0"/>
        </a:xfrm>
      </p:grpSpPr>
      <p:grpSp>
        <p:nvGrpSpPr>
          <p:cNvPr id="1391" name="Google Shape;1391;g24fa01ec593_1_38"/>
          <p:cNvGrpSpPr/>
          <p:nvPr/>
        </p:nvGrpSpPr>
        <p:grpSpPr>
          <a:xfrm>
            <a:off x="9850846" y="2182129"/>
            <a:ext cx="3085741" cy="3085741"/>
            <a:chOff x="0" y="0"/>
            <a:chExt cx="812700" cy="812700"/>
          </a:xfrm>
        </p:grpSpPr>
        <p:sp>
          <p:nvSpPr>
            <p:cNvPr id="1392" name="Google Shape;1392;g24fa01ec593_1_38"/>
            <p:cNvSpPr/>
            <p:nvPr/>
          </p:nvSpPr>
          <p:spPr>
            <a:xfrm>
              <a:off x="0" y="0"/>
              <a:ext cx="801011" cy="157596"/>
            </a:xfrm>
            <a:custGeom>
              <a:avLst/>
              <a:gdLst/>
              <a:ahLst/>
              <a:cxnLst/>
              <a:rect l="l" t="t" r="r" b="b"/>
              <a:pathLst>
                <a:path w="801011" h="157596" extrusionOk="0">
                  <a:moveTo>
                    <a:pt x="0" y="0"/>
                  </a:moveTo>
                  <a:lnTo>
                    <a:pt x="801011" y="0"/>
                  </a:lnTo>
                  <a:lnTo>
                    <a:pt x="801011" y="157596"/>
                  </a:lnTo>
                  <a:lnTo>
                    <a:pt x="0" y="157596"/>
                  </a:lnTo>
                  <a:close/>
                </a:path>
              </a:pathLst>
            </a:custGeom>
            <a:solidFill>
              <a:srgbClr val="462D78"/>
            </a:solidFill>
            <a:ln>
              <a:noFill/>
            </a:ln>
          </p:spPr>
        </p:sp>
        <p:sp>
          <p:nvSpPr>
            <p:cNvPr id="1393" name="Google Shape;1393;g24fa01ec593_1_3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94" name="Google Shape;1394;g24fa01ec593_1_38"/>
          <p:cNvGrpSpPr/>
          <p:nvPr/>
        </p:nvGrpSpPr>
        <p:grpSpPr>
          <a:xfrm>
            <a:off x="9850846" y="6356885"/>
            <a:ext cx="3085741" cy="3085741"/>
            <a:chOff x="0" y="0"/>
            <a:chExt cx="812700" cy="812700"/>
          </a:xfrm>
        </p:grpSpPr>
        <p:sp>
          <p:nvSpPr>
            <p:cNvPr id="1395" name="Google Shape;1395;g24fa01ec593_1_38"/>
            <p:cNvSpPr/>
            <p:nvPr/>
          </p:nvSpPr>
          <p:spPr>
            <a:xfrm>
              <a:off x="0" y="0"/>
              <a:ext cx="801011" cy="157596"/>
            </a:xfrm>
            <a:custGeom>
              <a:avLst/>
              <a:gdLst/>
              <a:ahLst/>
              <a:cxnLst/>
              <a:rect l="l" t="t" r="r" b="b"/>
              <a:pathLst>
                <a:path w="801011" h="157596" extrusionOk="0">
                  <a:moveTo>
                    <a:pt x="0" y="0"/>
                  </a:moveTo>
                  <a:lnTo>
                    <a:pt x="801011" y="0"/>
                  </a:lnTo>
                  <a:lnTo>
                    <a:pt x="801011" y="157596"/>
                  </a:lnTo>
                  <a:lnTo>
                    <a:pt x="0" y="157596"/>
                  </a:lnTo>
                  <a:close/>
                </a:path>
              </a:pathLst>
            </a:custGeom>
            <a:solidFill>
              <a:srgbClr val="462D78"/>
            </a:solidFill>
            <a:ln>
              <a:noFill/>
            </a:ln>
          </p:spPr>
        </p:sp>
        <p:sp>
          <p:nvSpPr>
            <p:cNvPr id="1396" name="Google Shape;1396;g24fa01ec593_1_3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97" name="Google Shape;1397;g24fa01ec593_1_38"/>
          <p:cNvGrpSpPr/>
          <p:nvPr/>
        </p:nvGrpSpPr>
        <p:grpSpPr>
          <a:xfrm>
            <a:off x="9662778" y="2182129"/>
            <a:ext cx="3085741" cy="3085741"/>
            <a:chOff x="0" y="0"/>
            <a:chExt cx="812700" cy="812700"/>
          </a:xfrm>
        </p:grpSpPr>
        <p:sp>
          <p:nvSpPr>
            <p:cNvPr id="1398" name="Google Shape;1398;g24fa01ec593_1_38"/>
            <p:cNvSpPr/>
            <p:nvPr/>
          </p:nvSpPr>
          <p:spPr>
            <a:xfrm>
              <a:off x="0" y="0"/>
              <a:ext cx="49532" cy="157596"/>
            </a:xfrm>
            <a:custGeom>
              <a:avLst/>
              <a:gdLst/>
              <a:ahLst/>
              <a:cxnLst/>
              <a:rect l="l" t="t" r="r" b="b"/>
              <a:pathLst>
                <a:path w="49532" h="157596" extrusionOk="0">
                  <a:moveTo>
                    <a:pt x="0" y="0"/>
                  </a:moveTo>
                  <a:lnTo>
                    <a:pt x="49532" y="0"/>
                  </a:lnTo>
                  <a:lnTo>
                    <a:pt x="49532" y="157596"/>
                  </a:lnTo>
                  <a:lnTo>
                    <a:pt x="0" y="157596"/>
                  </a:lnTo>
                  <a:close/>
                </a:path>
              </a:pathLst>
            </a:custGeom>
            <a:solidFill>
              <a:srgbClr val="462D78"/>
            </a:solidFill>
            <a:ln>
              <a:noFill/>
            </a:ln>
          </p:spPr>
        </p:sp>
        <p:sp>
          <p:nvSpPr>
            <p:cNvPr id="1399" name="Google Shape;1399;g24fa01ec593_1_3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00" name="Google Shape;1400;g24fa01ec593_1_38"/>
          <p:cNvGrpSpPr/>
          <p:nvPr/>
        </p:nvGrpSpPr>
        <p:grpSpPr>
          <a:xfrm>
            <a:off x="9662778" y="6355295"/>
            <a:ext cx="3085741" cy="3085741"/>
            <a:chOff x="0" y="0"/>
            <a:chExt cx="812700" cy="812700"/>
          </a:xfrm>
        </p:grpSpPr>
        <p:sp>
          <p:nvSpPr>
            <p:cNvPr id="1401" name="Google Shape;1401;g24fa01ec593_1_38"/>
            <p:cNvSpPr/>
            <p:nvPr/>
          </p:nvSpPr>
          <p:spPr>
            <a:xfrm>
              <a:off x="0" y="0"/>
              <a:ext cx="49532" cy="157596"/>
            </a:xfrm>
            <a:custGeom>
              <a:avLst/>
              <a:gdLst/>
              <a:ahLst/>
              <a:cxnLst/>
              <a:rect l="l" t="t" r="r" b="b"/>
              <a:pathLst>
                <a:path w="49532" h="157596" extrusionOk="0">
                  <a:moveTo>
                    <a:pt x="0" y="0"/>
                  </a:moveTo>
                  <a:lnTo>
                    <a:pt x="49532" y="0"/>
                  </a:lnTo>
                  <a:lnTo>
                    <a:pt x="49532" y="157596"/>
                  </a:lnTo>
                  <a:lnTo>
                    <a:pt x="0" y="157596"/>
                  </a:lnTo>
                  <a:close/>
                </a:path>
              </a:pathLst>
            </a:custGeom>
            <a:solidFill>
              <a:srgbClr val="462D78"/>
            </a:solidFill>
            <a:ln>
              <a:noFill/>
            </a:ln>
          </p:spPr>
        </p:sp>
        <p:sp>
          <p:nvSpPr>
            <p:cNvPr id="1402" name="Google Shape;1402;g24fa01ec593_1_3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03" name="Google Shape;1403;g24fa01ec593_1_38"/>
          <p:cNvSpPr/>
          <p:nvPr/>
        </p:nvSpPr>
        <p:spPr>
          <a:xfrm>
            <a:off x="0" y="0"/>
            <a:ext cx="8894888" cy="10287000"/>
          </a:xfrm>
          <a:custGeom>
            <a:avLst/>
            <a:gdLst/>
            <a:ahLst/>
            <a:cxnLst/>
            <a:rect l="l" t="t" r="r" b="b"/>
            <a:pathLst>
              <a:path w="8894888" h="10287000" extrusionOk="0">
                <a:moveTo>
                  <a:pt x="0" y="0"/>
                </a:moveTo>
                <a:lnTo>
                  <a:pt x="8894888" y="0"/>
                </a:lnTo>
                <a:lnTo>
                  <a:pt x="8894888" y="10287000"/>
                </a:lnTo>
                <a:lnTo>
                  <a:pt x="0" y="10287000"/>
                </a:lnTo>
                <a:lnTo>
                  <a:pt x="0" y="0"/>
                </a:lnTo>
                <a:close/>
              </a:path>
            </a:pathLst>
          </a:custGeom>
          <a:blipFill rotWithShape="1">
            <a:blip r:embed="rId3">
              <a:alphaModFix/>
            </a:blip>
            <a:stretch>
              <a:fillRect l="-56808"/>
            </a:stretch>
          </a:blipFill>
          <a:ln>
            <a:noFill/>
          </a:ln>
        </p:spPr>
      </p:sp>
      <p:sp>
        <p:nvSpPr>
          <p:cNvPr id="1404" name="Google Shape;1404;g24fa01ec593_1_38"/>
          <p:cNvSpPr txBox="1"/>
          <p:nvPr/>
        </p:nvSpPr>
        <p:spPr>
          <a:xfrm>
            <a:off x="9662778" y="806404"/>
            <a:ext cx="76791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a:solidFill>
                  <a:srgbClr val="462D78"/>
                </a:solidFill>
              </a:rPr>
              <a:t>Online vs Paper</a:t>
            </a:r>
            <a:endParaRPr sz="1400" b="0" i="0" u="none" strike="noStrike" cap="none">
              <a:solidFill>
                <a:srgbClr val="000000"/>
              </a:solidFill>
              <a:latin typeface="Arial"/>
              <a:ea typeface="Arial"/>
              <a:cs typeface="Arial"/>
              <a:sym typeface="Arial"/>
            </a:endParaRPr>
          </a:p>
        </p:txBody>
      </p:sp>
      <p:sp>
        <p:nvSpPr>
          <p:cNvPr id="1405" name="Google Shape;1405;g24fa01ec593_1_38"/>
          <p:cNvSpPr txBox="1"/>
          <p:nvPr/>
        </p:nvSpPr>
        <p:spPr>
          <a:xfrm>
            <a:off x="9662778" y="3088378"/>
            <a:ext cx="7368000" cy="2693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500">
                <a:solidFill>
                  <a:srgbClr val="462D78"/>
                </a:solidFill>
              </a:rPr>
              <a:t>Institute for Community Alliances (ICA) has an online portal for surveying clients. This is accessible with internet or mobile service, depending on location. It is preferred that the online portal is used. Any paper surveys must be input to this portal by the end of the Service Based period of the PITC. </a:t>
            </a:r>
            <a:endParaRPr sz="2500">
              <a:solidFill>
                <a:srgbClr val="462D78"/>
              </a:solidFill>
            </a:endParaRPr>
          </a:p>
        </p:txBody>
      </p:sp>
      <p:sp>
        <p:nvSpPr>
          <p:cNvPr id="1406" name="Google Shape;1406;g24fa01ec593_1_38"/>
          <p:cNvSpPr txBox="1"/>
          <p:nvPr/>
        </p:nvSpPr>
        <p:spPr>
          <a:xfrm>
            <a:off x="9662778" y="7263133"/>
            <a:ext cx="7368000" cy="2693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500">
                <a:solidFill>
                  <a:srgbClr val="462D78"/>
                </a:solidFill>
              </a:rPr>
              <a:t>A paper version of the survey is available for rural areas where internet access may be not be possible. Ensure that you adhere to all expectations when using the paper copy to interview clients. Make sure the writing is legible, as these will be input to the online portal.    </a:t>
            </a:r>
            <a:endParaRPr sz="2500" b="0" i="0" u="none" strike="noStrike" cap="none">
              <a:solidFill>
                <a:srgbClr val="000000"/>
              </a:solidFill>
              <a:latin typeface="Arial"/>
              <a:ea typeface="Arial"/>
              <a:cs typeface="Arial"/>
              <a:sym typeface="Arial"/>
            </a:endParaRPr>
          </a:p>
        </p:txBody>
      </p:sp>
      <p:sp>
        <p:nvSpPr>
          <p:cNvPr id="1407" name="Google Shape;1407;g24fa01ec593_1_38"/>
          <p:cNvSpPr txBox="1"/>
          <p:nvPr/>
        </p:nvSpPr>
        <p:spPr>
          <a:xfrm>
            <a:off x="9850846" y="2300397"/>
            <a:ext cx="3041400" cy="4311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800">
                <a:solidFill>
                  <a:srgbClr val="E5E6EE"/>
                </a:solidFill>
              </a:rPr>
              <a:t>Online Portal</a:t>
            </a:r>
            <a:endParaRPr sz="1800" b="0" i="0" u="none" strike="noStrike" cap="none">
              <a:solidFill>
                <a:srgbClr val="000000"/>
              </a:solidFill>
              <a:latin typeface="Arial"/>
              <a:ea typeface="Arial"/>
              <a:cs typeface="Arial"/>
              <a:sym typeface="Arial"/>
            </a:endParaRPr>
          </a:p>
        </p:txBody>
      </p:sp>
      <p:sp>
        <p:nvSpPr>
          <p:cNvPr id="1408" name="Google Shape;1408;g24fa01ec593_1_38"/>
          <p:cNvSpPr txBox="1"/>
          <p:nvPr/>
        </p:nvSpPr>
        <p:spPr>
          <a:xfrm>
            <a:off x="9850846" y="6475152"/>
            <a:ext cx="3041400" cy="4311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800">
                <a:solidFill>
                  <a:srgbClr val="E5E6EE"/>
                </a:solidFill>
              </a:rPr>
              <a:t>Paper Form</a:t>
            </a:r>
            <a:endParaRPr sz="2800" b="0" i="0" u="none" strike="noStrike" cap="none">
              <a:solidFill>
                <a:srgbClr val="000000"/>
              </a:solidFill>
              <a:latin typeface="Arial"/>
              <a:ea typeface="Arial"/>
              <a:cs typeface="Arial"/>
              <a:sym typeface="Arial"/>
            </a:endParaRPr>
          </a:p>
        </p:txBody>
      </p:sp>
      <p:grpSp>
        <p:nvGrpSpPr>
          <p:cNvPr id="1409" name="Google Shape;1409;g24fa01ec593_1_38"/>
          <p:cNvGrpSpPr/>
          <p:nvPr/>
        </p:nvGrpSpPr>
        <p:grpSpPr>
          <a:xfrm>
            <a:off x="15060598" y="11"/>
            <a:ext cx="3227297" cy="3085741"/>
            <a:chOff x="0" y="0"/>
            <a:chExt cx="849982" cy="812700"/>
          </a:xfrm>
        </p:grpSpPr>
        <p:sp>
          <p:nvSpPr>
            <p:cNvPr id="1410" name="Google Shape;1410;g24fa01ec593_1_38"/>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411" name="Google Shape;1411;g24fa01ec593_1_3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12" name="Google Shape;1412;g24fa01ec593_1_38"/>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416"/>
        <p:cNvGrpSpPr/>
        <p:nvPr/>
      </p:nvGrpSpPr>
      <p:grpSpPr>
        <a:xfrm>
          <a:off x="0" y="0"/>
          <a:ext cx="0" cy="0"/>
          <a:chOff x="0" y="0"/>
          <a:chExt cx="0" cy="0"/>
        </a:xfrm>
      </p:grpSpPr>
      <p:pic>
        <p:nvPicPr>
          <p:cNvPr id="1417" name="Google Shape;1417;g24fa01ec593_2_1"/>
          <p:cNvPicPr preferRelativeResize="0"/>
          <p:nvPr/>
        </p:nvPicPr>
        <p:blipFill>
          <a:blip r:embed="rId3">
            <a:alphaModFix/>
          </a:blip>
          <a:stretch>
            <a:fillRect/>
          </a:stretch>
        </p:blipFill>
        <p:spPr>
          <a:xfrm>
            <a:off x="7428600" y="3176920"/>
            <a:ext cx="3430801" cy="3430801"/>
          </a:xfrm>
          <a:prstGeom prst="rect">
            <a:avLst/>
          </a:prstGeom>
          <a:noFill/>
          <a:ln>
            <a:noFill/>
          </a:ln>
        </p:spPr>
      </p:pic>
      <p:sp>
        <p:nvSpPr>
          <p:cNvPr id="1418" name="Google Shape;1418;g24fa01ec593_2_1"/>
          <p:cNvSpPr/>
          <p:nvPr/>
        </p:nvSpPr>
        <p:spPr>
          <a:xfrm>
            <a:off x="55384" y="2050750"/>
            <a:ext cx="7842899" cy="1001353"/>
          </a:xfrm>
          <a:custGeom>
            <a:avLst/>
            <a:gdLst/>
            <a:ahLst/>
            <a:cxnLst/>
            <a:rect l="l" t="t" r="r" b="b"/>
            <a:pathLst>
              <a:path w="2224936" h="434898" extrusionOk="0">
                <a:moveTo>
                  <a:pt x="0" y="0"/>
                </a:moveTo>
                <a:lnTo>
                  <a:pt x="2224936" y="0"/>
                </a:lnTo>
                <a:lnTo>
                  <a:pt x="2224936" y="434898"/>
                </a:lnTo>
                <a:lnTo>
                  <a:pt x="0" y="434898"/>
                </a:lnTo>
                <a:close/>
              </a:path>
            </a:pathLst>
          </a:custGeom>
          <a:solidFill>
            <a:srgbClr val="462D78"/>
          </a:solidFill>
          <a:ln>
            <a:noFill/>
          </a:ln>
        </p:spPr>
      </p:sp>
      <p:grpSp>
        <p:nvGrpSpPr>
          <p:cNvPr id="1419" name="Google Shape;1419;g24fa01ec593_2_1"/>
          <p:cNvGrpSpPr/>
          <p:nvPr/>
        </p:nvGrpSpPr>
        <p:grpSpPr>
          <a:xfrm>
            <a:off x="5006556" y="221694"/>
            <a:ext cx="1122501" cy="1122501"/>
            <a:chOff x="0" y="0"/>
            <a:chExt cx="812700" cy="812700"/>
          </a:xfrm>
        </p:grpSpPr>
        <p:sp>
          <p:nvSpPr>
            <p:cNvPr id="1420" name="Google Shape;1420;g24fa01ec593_2_1"/>
            <p:cNvSpPr/>
            <p:nvPr/>
          </p:nvSpPr>
          <p:spPr>
            <a:xfrm>
              <a:off x="0" y="0"/>
              <a:ext cx="261981" cy="267208"/>
            </a:xfrm>
            <a:custGeom>
              <a:avLst/>
              <a:gdLst/>
              <a:ahLst/>
              <a:cxnLst/>
              <a:rect l="l" t="t" r="r" b="b"/>
              <a:pathLst>
                <a:path w="261981" h="267208" extrusionOk="0">
                  <a:moveTo>
                    <a:pt x="0" y="0"/>
                  </a:moveTo>
                  <a:lnTo>
                    <a:pt x="261981" y="0"/>
                  </a:lnTo>
                  <a:lnTo>
                    <a:pt x="261981" y="267208"/>
                  </a:lnTo>
                  <a:lnTo>
                    <a:pt x="0" y="267208"/>
                  </a:lnTo>
                  <a:close/>
                </a:path>
              </a:pathLst>
            </a:custGeom>
            <a:solidFill>
              <a:srgbClr val="462D78"/>
            </a:solidFill>
            <a:ln>
              <a:noFill/>
            </a:ln>
          </p:spPr>
        </p:sp>
        <p:sp>
          <p:nvSpPr>
            <p:cNvPr id="1421" name="Google Shape;1421;g24fa01ec593_2_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422" name="Google Shape;1422;g24fa01ec593_2_1"/>
          <p:cNvGrpSpPr/>
          <p:nvPr/>
        </p:nvGrpSpPr>
        <p:grpSpPr>
          <a:xfrm>
            <a:off x="11913556" y="1002270"/>
            <a:ext cx="1122501" cy="1122501"/>
            <a:chOff x="0" y="0"/>
            <a:chExt cx="812700" cy="812700"/>
          </a:xfrm>
        </p:grpSpPr>
        <p:sp>
          <p:nvSpPr>
            <p:cNvPr id="1423" name="Google Shape;1423;g24fa01ec593_2_1"/>
            <p:cNvSpPr/>
            <p:nvPr/>
          </p:nvSpPr>
          <p:spPr>
            <a:xfrm>
              <a:off x="0" y="0"/>
              <a:ext cx="261981" cy="267208"/>
            </a:xfrm>
            <a:custGeom>
              <a:avLst/>
              <a:gdLst/>
              <a:ahLst/>
              <a:cxnLst/>
              <a:rect l="l" t="t" r="r" b="b"/>
              <a:pathLst>
                <a:path w="261981" h="267208" extrusionOk="0">
                  <a:moveTo>
                    <a:pt x="0" y="0"/>
                  </a:moveTo>
                  <a:lnTo>
                    <a:pt x="261981" y="0"/>
                  </a:lnTo>
                  <a:lnTo>
                    <a:pt x="261981" y="267208"/>
                  </a:lnTo>
                  <a:lnTo>
                    <a:pt x="0" y="267208"/>
                  </a:lnTo>
                  <a:close/>
                </a:path>
              </a:pathLst>
            </a:custGeom>
            <a:solidFill>
              <a:srgbClr val="462D78"/>
            </a:solidFill>
            <a:ln>
              <a:noFill/>
            </a:ln>
          </p:spPr>
        </p:sp>
        <p:sp>
          <p:nvSpPr>
            <p:cNvPr id="1424" name="Google Shape;1424;g24fa01ec593_2_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25" name="Google Shape;1425;g24fa01ec593_2_1"/>
          <p:cNvSpPr txBox="1"/>
          <p:nvPr/>
        </p:nvSpPr>
        <p:spPr>
          <a:xfrm>
            <a:off x="3936175" y="228850"/>
            <a:ext cx="10020000" cy="1108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a:solidFill>
                  <a:srgbClr val="462D78"/>
                </a:solidFill>
              </a:rPr>
              <a:t>The Surveys </a:t>
            </a:r>
            <a:endParaRPr sz="1400" b="0" i="0" u="none" strike="noStrike" cap="none">
              <a:solidFill>
                <a:srgbClr val="000000"/>
              </a:solidFill>
              <a:latin typeface="Arial"/>
              <a:ea typeface="Arial"/>
              <a:cs typeface="Arial"/>
              <a:sym typeface="Arial"/>
            </a:endParaRPr>
          </a:p>
        </p:txBody>
      </p:sp>
      <p:sp>
        <p:nvSpPr>
          <p:cNvPr id="1426" name="Google Shape;1426;g24fa01ec593_2_1"/>
          <p:cNvSpPr txBox="1"/>
          <p:nvPr/>
        </p:nvSpPr>
        <p:spPr>
          <a:xfrm>
            <a:off x="525785" y="3335372"/>
            <a:ext cx="6902100" cy="15696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3000">
                <a:solidFill>
                  <a:srgbClr val="462D78"/>
                </a:solidFill>
              </a:rPr>
              <a:t>For all people or households who are </a:t>
            </a:r>
            <a:r>
              <a:rPr lang="en-US" sz="3000" b="1">
                <a:solidFill>
                  <a:srgbClr val="462D78"/>
                </a:solidFill>
              </a:rPr>
              <a:t>willing and able to answer your survey questions.</a:t>
            </a:r>
            <a:endParaRPr sz="3000" b="1">
              <a:solidFill>
                <a:srgbClr val="462D78"/>
              </a:solidFill>
            </a:endParaRPr>
          </a:p>
        </p:txBody>
      </p:sp>
      <p:sp>
        <p:nvSpPr>
          <p:cNvPr id="1427" name="Google Shape;1427;g24fa01ec593_2_1"/>
          <p:cNvSpPr txBox="1"/>
          <p:nvPr/>
        </p:nvSpPr>
        <p:spPr>
          <a:xfrm>
            <a:off x="-731400" y="2220519"/>
            <a:ext cx="9578100" cy="6618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4300" b="1">
                <a:solidFill>
                  <a:srgbClr val="E5E6EE"/>
                </a:solidFill>
              </a:rPr>
              <a:t>General Survey </a:t>
            </a:r>
            <a:endParaRPr sz="3300" b="1" i="0" u="none" strike="noStrike" cap="none">
              <a:solidFill>
                <a:srgbClr val="000000"/>
              </a:solidFill>
            </a:endParaRPr>
          </a:p>
        </p:txBody>
      </p:sp>
      <p:sp>
        <p:nvSpPr>
          <p:cNvPr id="1428" name="Google Shape;1428;g24fa01ec593_2_1"/>
          <p:cNvSpPr/>
          <p:nvPr/>
        </p:nvSpPr>
        <p:spPr>
          <a:xfrm>
            <a:off x="4443500" y="5363813"/>
            <a:ext cx="840900" cy="1108200"/>
          </a:xfrm>
          <a:prstGeom prst="downArrow">
            <a:avLst>
              <a:gd name="adj1" fmla="val 50000"/>
              <a:gd name="adj2" fmla="val 50000"/>
            </a:avLst>
          </a:prstGeom>
          <a:solidFill>
            <a:schemeClr val="lt2"/>
          </a:solid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29" name="Google Shape;1429;g24fa01ec593_2_1"/>
          <p:cNvSpPr/>
          <p:nvPr/>
        </p:nvSpPr>
        <p:spPr>
          <a:xfrm>
            <a:off x="399461" y="6453740"/>
            <a:ext cx="7503597" cy="1671096"/>
          </a:xfrm>
          <a:custGeom>
            <a:avLst/>
            <a:gdLst/>
            <a:ahLst/>
            <a:cxnLst/>
            <a:rect l="l" t="t" r="r" b="b"/>
            <a:pathLst>
              <a:path w="2224936" h="434898" extrusionOk="0">
                <a:moveTo>
                  <a:pt x="0" y="0"/>
                </a:moveTo>
                <a:lnTo>
                  <a:pt x="2224936" y="0"/>
                </a:lnTo>
                <a:lnTo>
                  <a:pt x="2224936" y="434898"/>
                </a:lnTo>
                <a:lnTo>
                  <a:pt x="0" y="434898"/>
                </a:lnTo>
                <a:close/>
              </a:path>
            </a:pathLst>
          </a:custGeom>
          <a:solidFill>
            <a:srgbClr val="462D78"/>
          </a:solidFill>
          <a:ln>
            <a:noFill/>
          </a:ln>
        </p:spPr>
      </p:sp>
      <p:sp>
        <p:nvSpPr>
          <p:cNvPr id="1430" name="Google Shape;1430;g24fa01ec593_2_1"/>
          <p:cNvSpPr txBox="1"/>
          <p:nvPr/>
        </p:nvSpPr>
        <p:spPr>
          <a:xfrm>
            <a:off x="493061" y="6560775"/>
            <a:ext cx="7316400" cy="1539000"/>
          </a:xfrm>
          <a:prstGeom prst="rect">
            <a:avLst/>
          </a:prstGeom>
          <a:noFill/>
          <a:ln>
            <a:noFill/>
          </a:ln>
        </p:spPr>
        <p:txBody>
          <a:bodyPr spcFirstLastPara="1" wrap="square" lIns="91425" tIns="91425" rIns="91425" bIns="91425" anchor="t" anchorCtr="0">
            <a:spAutoFit/>
          </a:bodyPr>
          <a:lstStyle/>
          <a:p>
            <a:pPr marL="0" lvl="0" indent="0" algn="ctr" rtl="0">
              <a:lnSpc>
                <a:spcPct val="119958"/>
              </a:lnSpc>
              <a:spcBef>
                <a:spcPts val="0"/>
              </a:spcBef>
              <a:spcAft>
                <a:spcPts val="0"/>
              </a:spcAft>
              <a:buNone/>
            </a:pPr>
            <a:r>
              <a:rPr lang="en-US" sz="4000">
                <a:solidFill>
                  <a:srgbClr val="E5E6EE"/>
                </a:solidFill>
              </a:rPr>
              <a:t>Additional Household Members Survey</a:t>
            </a:r>
            <a:endParaRPr sz="3000">
              <a:solidFill>
                <a:schemeClr val="dk1"/>
              </a:solidFill>
            </a:endParaRPr>
          </a:p>
        </p:txBody>
      </p:sp>
      <p:sp>
        <p:nvSpPr>
          <p:cNvPr id="1431" name="Google Shape;1431;g24fa01ec593_2_1"/>
          <p:cNvSpPr txBox="1"/>
          <p:nvPr/>
        </p:nvSpPr>
        <p:spPr>
          <a:xfrm>
            <a:off x="697701" y="8280396"/>
            <a:ext cx="6902100" cy="15696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Clr>
                <a:schemeClr val="dk1"/>
              </a:buClr>
              <a:buSzPts val="1100"/>
              <a:buFont typeface="Arial"/>
              <a:buNone/>
            </a:pPr>
            <a:r>
              <a:rPr lang="en-US" sz="3000">
                <a:solidFill>
                  <a:srgbClr val="462D78"/>
                </a:solidFill>
              </a:rPr>
              <a:t>Complete this form for each member of the Head of Household’s family. </a:t>
            </a:r>
            <a:endParaRPr sz="3000">
              <a:solidFill>
                <a:srgbClr val="462D78"/>
              </a:solidFill>
            </a:endParaRPr>
          </a:p>
          <a:p>
            <a:pPr marL="0" marR="0" lvl="0" indent="0" algn="ctr" rtl="0">
              <a:lnSpc>
                <a:spcPct val="119958"/>
              </a:lnSpc>
              <a:spcBef>
                <a:spcPts val="0"/>
              </a:spcBef>
              <a:spcAft>
                <a:spcPts val="0"/>
              </a:spcAft>
              <a:buClr>
                <a:schemeClr val="dk1"/>
              </a:buClr>
              <a:buSzPts val="1100"/>
              <a:buFont typeface="Arial"/>
              <a:buNone/>
            </a:pPr>
            <a:r>
              <a:rPr lang="en-US" sz="3000">
                <a:solidFill>
                  <a:srgbClr val="462D78"/>
                </a:solidFill>
              </a:rPr>
              <a:t>*Note different in paper version</a:t>
            </a:r>
            <a:endParaRPr sz="3000">
              <a:solidFill>
                <a:srgbClr val="462D78"/>
              </a:solidFill>
            </a:endParaRPr>
          </a:p>
        </p:txBody>
      </p:sp>
      <p:sp>
        <p:nvSpPr>
          <p:cNvPr id="1432" name="Google Shape;1432;g24fa01ec593_2_1"/>
          <p:cNvSpPr/>
          <p:nvPr/>
        </p:nvSpPr>
        <p:spPr>
          <a:xfrm>
            <a:off x="11692750" y="3067373"/>
            <a:ext cx="6313256" cy="1025272"/>
          </a:xfrm>
          <a:custGeom>
            <a:avLst/>
            <a:gdLst/>
            <a:ahLst/>
            <a:cxnLst/>
            <a:rect l="l" t="t" r="r" b="b"/>
            <a:pathLst>
              <a:path w="2224936" h="434898" extrusionOk="0">
                <a:moveTo>
                  <a:pt x="0" y="0"/>
                </a:moveTo>
                <a:lnTo>
                  <a:pt x="2224936" y="0"/>
                </a:lnTo>
                <a:lnTo>
                  <a:pt x="2224936" y="434898"/>
                </a:lnTo>
                <a:lnTo>
                  <a:pt x="0" y="434898"/>
                </a:lnTo>
                <a:close/>
              </a:path>
            </a:pathLst>
          </a:custGeom>
          <a:solidFill>
            <a:srgbClr val="462D78"/>
          </a:solidFill>
          <a:ln>
            <a:noFill/>
          </a:ln>
        </p:spPr>
      </p:sp>
      <p:sp>
        <p:nvSpPr>
          <p:cNvPr id="1433" name="Google Shape;1433;g24fa01ec593_2_1"/>
          <p:cNvSpPr txBox="1"/>
          <p:nvPr/>
        </p:nvSpPr>
        <p:spPr>
          <a:xfrm>
            <a:off x="11692750" y="3176927"/>
            <a:ext cx="6162600" cy="708000"/>
          </a:xfrm>
          <a:prstGeom prst="rect">
            <a:avLst/>
          </a:prstGeom>
          <a:noFill/>
          <a:ln>
            <a:noFill/>
          </a:ln>
        </p:spPr>
        <p:txBody>
          <a:bodyPr spcFirstLastPara="1" wrap="square" lIns="91425" tIns="91425" rIns="91425" bIns="91425" anchor="t" anchorCtr="0">
            <a:spAutoFit/>
          </a:bodyPr>
          <a:lstStyle/>
          <a:p>
            <a:pPr marL="0" lvl="0" indent="0" algn="ctr" rtl="0">
              <a:lnSpc>
                <a:spcPct val="119958"/>
              </a:lnSpc>
              <a:spcBef>
                <a:spcPts val="0"/>
              </a:spcBef>
              <a:spcAft>
                <a:spcPts val="0"/>
              </a:spcAft>
              <a:buNone/>
            </a:pPr>
            <a:r>
              <a:rPr lang="en-US" sz="3400">
                <a:solidFill>
                  <a:srgbClr val="E5E6EE"/>
                </a:solidFill>
              </a:rPr>
              <a:t>Youth Addendum Survey </a:t>
            </a:r>
            <a:endParaRPr sz="2400">
              <a:solidFill>
                <a:schemeClr val="dk1"/>
              </a:solidFill>
            </a:endParaRPr>
          </a:p>
        </p:txBody>
      </p:sp>
      <p:sp>
        <p:nvSpPr>
          <p:cNvPr id="1434" name="Google Shape;1434;g24fa01ec593_2_1"/>
          <p:cNvSpPr txBox="1"/>
          <p:nvPr/>
        </p:nvSpPr>
        <p:spPr>
          <a:xfrm>
            <a:off x="11867258" y="4334727"/>
            <a:ext cx="5813400" cy="32313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9958"/>
              </a:lnSpc>
              <a:spcBef>
                <a:spcPts val="0"/>
              </a:spcBef>
              <a:spcAft>
                <a:spcPts val="0"/>
              </a:spcAft>
              <a:buClr>
                <a:schemeClr val="dk1"/>
              </a:buClr>
              <a:buSzPts val="1100"/>
              <a:buFont typeface="Arial"/>
              <a:buNone/>
            </a:pPr>
            <a:r>
              <a:rPr lang="en-US" sz="3000">
                <a:solidFill>
                  <a:srgbClr val="462D78"/>
                </a:solidFill>
              </a:rPr>
              <a:t>For use in addition to the general survey form for individual people under 25, or for households headed by someone under 25, who are willing and able to answer your survey questions.</a:t>
            </a:r>
            <a:endParaRPr sz="3000">
              <a:solidFill>
                <a:srgbClr val="462D78"/>
              </a:solidFill>
            </a:endParaRPr>
          </a:p>
        </p:txBody>
      </p:sp>
      <p:grpSp>
        <p:nvGrpSpPr>
          <p:cNvPr id="1435" name="Google Shape;1435;g24fa01ec593_2_1"/>
          <p:cNvGrpSpPr/>
          <p:nvPr/>
        </p:nvGrpSpPr>
        <p:grpSpPr>
          <a:xfrm>
            <a:off x="15060598" y="11"/>
            <a:ext cx="3227297" cy="3085741"/>
            <a:chOff x="0" y="0"/>
            <a:chExt cx="849982" cy="812700"/>
          </a:xfrm>
        </p:grpSpPr>
        <p:sp>
          <p:nvSpPr>
            <p:cNvPr id="1436" name="Google Shape;1436;g24fa01ec593_2_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437" name="Google Shape;1437;g24fa01ec593_2_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38" name="Google Shape;1438;g24fa01ec593_2_1"/>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1442"/>
        <p:cNvGrpSpPr/>
        <p:nvPr/>
      </p:nvGrpSpPr>
      <p:grpSpPr>
        <a:xfrm>
          <a:off x="0" y="0"/>
          <a:ext cx="0" cy="0"/>
          <a:chOff x="0" y="0"/>
          <a:chExt cx="0" cy="0"/>
        </a:xfrm>
      </p:grpSpPr>
      <p:grpSp>
        <p:nvGrpSpPr>
          <p:cNvPr id="1443" name="Google Shape;1443;p11"/>
          <p:cNvGrpSpPr/>
          <p:nvPr/>
        </p:nvGrpSpPr>
        <p:grpSpPr>
          <a:xfrm>
            <a:off x="1206109" y="1028700"/>
            <a:ext cx="8115300" cy="8229600"/>
            <a:chOff x="0" y="0"/>
            <a:chExt cx="2406491" cy="2440385"/>
          </a:xfrm>
        </p:grpSpPr>
        <p:sp>
          <p:nvSpPr>
            <p:cNvPr id="1444" name="Google Shape;1444;p11"/>
            <p:cNvSpPr/>
            <p:nvPr/>
          </p:nvSpPr>
          <p:spPr>
            <a:xfrm>
              <a:off x="0" y="0"/>
              <a:ext cx="2406491" cy="2440385"/>
            </a:xfrm>
            <a:custGeom>
              <a:avLst/>
              <a:gdLst/>
              <a:ahLst/>
              <a:cxnLst/>
              <a:rect l="l" t="t" r="r" b="b"/>
              <a:pathLst>
                <a:path w="2406491" h="2440385" extrusionOk="0">
                  <a:moveTo>
                    <a:pt x="0" y="0"/>
                  </a:moveTo>
                  <a:lnTo>
                    <a:pt x="2406491" y="0"/>
                  </a:lnTo>
                  <a:lnTo>
                    <a:pt x="2406491" y="2440385"/>
                  </a:lnTo>
                  <a:lnTo>
                    <a:pt x="0" y="2440385"/>
                  </a:lnTo>
                  <a:close/>
                </a:path>
              </a:pathLst>
            </a:custGeom>
            <a:solidFill>
              <a:srgbClr val="A5CBE9"/>
            </a:solidFill>
            <a:ln>
              <a:noFill/>
            </a:ln>
          </p:spPr>
        </p:sp>
        <p:sp>
          <p:nvSpPr>
            <p:cNvPr id="1445" name="Google Shape;1445;p11"/>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46" name="Google Shape;1446;p11"/>
          <p:cNvSpPr txBox="1"/>
          <p:nvPr/>
        </p:nvSpPr>
        <p:spPr>
          <a:xfrm>
            <a:off x="10360995" y="1019175"/>
            <a:ext cx="68982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a:solidFill>
                  <a:srgbClr val="E5E6EE"/>
                </a:solidFill>
              </a:rPr>
              <a:t>General Survey </a:t>
            </a:r>
            <a:endParaRPr sz="1400" b="0" i="0" u="none" strike="noStrike" cap="none">
              <a:solidFill>
                <a:srgbClr val="000000"/>
              </a:solidFill>
              <a:latin typeface="Arial"/>
              <a:ea typeface="Arial"/>
              <a:cs typeface="Arial"/>
              <a:sym typeface="Arial"/>
            </a:endParaRPr>
          </a:p>
        </p:txBody>
      </p:sp>
      <p:sp>
        <p:nvSpPr>
          <p:cNvPr id="1447" name="Google Shape;1447;p11"/>
          <p:cNvSpPr txBox="1"/>
          <p:nvPr/>
        </p:nvSpPr>
        <p:spPr>
          <a:xfrm>
            <a:off x="10361004" y="3069725"/>
            <a:ext cx="6898200" cy="21237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3000">
                <a:solidFill>
                  <a:srgbClr val="E5E6EE"/>
                </a:solidFill>
              </a:rPr>
              <a:t>Always start with this form (we’ll talk about special considerations for folks who don’t want to or can’t complete the survey with you for some reason)</a:t>
            </a:r>
            <a:endParaRPr sz="3000" b="0" i="0" u="none" strike="noStrike" cap="none">
              <a:solidFill>
                <a:srgbClr val="000000"/>
              </a:solidFill>
              <a:latin typeface="Arial"/>
              <a:ea typeface="Arial"/>
              <a:cs typeface="Arial"/>
              <a:sym typeface="Arial"/>
            </a:endParaRPr>
          </a:p>
        </p:txBody>
      </p:sp>
      <p:sp>
        <p:nvSpPr>
          <p:cNvPr id="1448" name="Google Shape;1448;p11"/>
          <p:cNvSpPr txBox="1"/>
          <p:nvPr/>
        </p:nvSpPr>
        <p:spPr>
          <a:xfrm>
            <a:off x="10361004" y="5976537"/>
            <a:ext cx="6898200" cy="26775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chemeClr val="dk1"/>
              </a:buClr>
              <a:buSzPts val="1100"/>
              <a:buFont typeface="Arial"/>
              <a:buNone/>
            </a:pPr>
            <a:r>
              <a:rPr lang="en-US" sz="3000">
                <a:solidFill>
                  <a:srgbClr val="E5E6EE"/>
                </a:solidFill>
              </a:rPr>
              <a:t>Complete one general survey form per household</a:t>
            </a:r>
            <a:endParaRPr sz="3000">
              <a:solidFill>
                <a:srgbClr val="E5E6EE"/>
              </a:solidFill>
            </a:endParaRPr>
          </a:p>
          <a:p>
            <a:pPr marL="0" marR="0" lvl="0" indent="0" algn="l" rtl="0">
              <a:lnSpc>
                <a:spcPct val="119958"/>
              </a:lnSpc>
              <a:spcBef>
                <a:spcPts val="0"/>
              </a:spcBef>
              <a:spcAft>
                <a:spcPts val="0"/>
              </a:spcAft>
              <a:buClr>
                <a:schemeClr val="dk1"/>
              </a:buClr>
              <a:buSzPts val="1100"/>
              <a:buFont typeface="Arial"/>
              <a:buNone/>
            </a:pPr>
            <a:endParaRPr sz="3000">
              <a:solidFill>
                <a:srgbClr val="E5E6EE"/>
              </a:solidFill>
            </a:endParaRPr>
          </a:p>
          <a:p>
            <a:pPr marL="0" marR="0" lvl="0" indent="0" algn="l" rtl="0">
              <a:lnSpc>
                <a:spcPct val="119958"/>
              </a:lnSpc>
              <a:spcBef>
                <a:spcPts val="0"/>
              </a:spcBef>
              <a:spcAft>
                <a:spcPts val="0"/>
              </a:spcAft>
              <a:buClr>
                <a:srgbClr val="000000"/>
              </a:buClr>
              <a:buSzPts val="2400"/>
              <a:buFont typeface="Arial"/>
              <a:buNone/>
            </a:pPr>
            <a:r>
              <a:rPr lang="en-US" sz="3000" u="sng">
                <a:solidFill>
                  <a:schemeClr val="hlink"/>
                </a:solidFill>
                <a:hlinkClick r:id="rId3"/>
              </a:rPr>
              <a:t>Online Survey Link</a:t>
            </a:r>
            <a:r>
              <a:rPr lang="en-US" sz="3000">
                <a:solidFill>
                  <a:srgbClr val="E5E6EE"/>
                </a:solidFill>
              </a:rPr>
              <a:t> </a:t>
            </a:r>
            <a:endParaRPr sz="3000">
              <a:solidFill>
                <a:srgbClr val="E5E6EE"/>
              </a:solidFill>
            </a:endParaRPr>
          </a:p>
          <a:p>
            <a:pPr marL="0" marR="0" lvl="0" indent="0" algn="l" rtl="0">
              <a:lnSpc>
                <a:spcPct val="119958"/>
              </a:lnSpc>
              <a:spcBef>
                <a:spcPts val="0"/>
              </a:spcBef>
              <a:spcAft>
                <a:spcPts val="0"/>
              </a:spcAft>
              <a:buClr>
                <a:srgbClr val="000000"/>
              </a:buClr>
              <a:buSzPts val="2400"/>
              <a:buFont typeface="Arial"/>
              <a:buNone/>
            </a:pPr>
            <a:r>
              <a:rPr lang="en-US" sz="3000">
                <a:solidFill>
                  <a:srgbClr val="E5E6EE"/>
                </a:solidFill>
              </a:rPr>
              <a:t>Paper Survey Link </a:t>
            </a:r>
            <a:endParaRPr sz="3000">
              <a:solidFill>
                <a:srgbClr val="E5E6EE"/>
              </a:solidFill>
            </a:endParaRPr>
          </a:p>
        </p:txBody>
      </p:sp>
      <p:pic>
        <p:nvPicPr>
          <p:cNvPr id="1449" name="Google Shape;1449;p11"/>
          <p:cNvPicPr preferRelativeResize="0"/>
          <p:nvPr/>
        </p:nvPicPr>
        <p:blipFill>
          <a:blip r:embed="rId4">
            <a:alphaModFix/>
          </a:blip>
          <a:stretch>
            <a:fillRect/>
          </a:stretch>
        </p:blipFill>
        <p:spPr>
          <a:xfrm>
            <a:off x="2137038" y="2017225"/>
            <a:ext cx="6429375" cy="6429375"/>
          </a:xfrm>
          <a:prstGeom prst="rect">
            <a:avLst/>
          </a:prstGeom>
          <a:noFill/>
          <a:ln>
            <a:noFill/>
          </a:ln>
        </p:spPr>
      </p:pic>
      <p:grpSp>
        <p:nvGrpSpPr>
          <p:cNvPr id="1450" name="Google Shape;1450;p11"/>
          <p:cNvGrpSpPr/>
          <p:nvPr/>
        </p:nvGrpSpPr>
        <p:grpSpPr>
          <a:xfrm>
            <a:off x="15060598" y="11"/>
            <a:ext cx="3227297" cy="3085741"/>
            <a:chOff x="0" y="0"/>
            <a:chExt cx="849982" cy="812700"/>
          </a:xfrm>
        </p:grpSpPr>
        <p:sp>
          <p:nvSpPr>
            <p:cNvPr id="1451" name="Google Shape;1451;p11"/>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452" name="Google Shape;1452;p11"/>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53" name="Google Shape;1453;p11"/>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1457"/>
        <p:cNvGrpSpPr/>
        <p:nvPr/>
      </p:nvGrpSpPr>
      <p:grpSpPr>
        <a:xfrm>
          <a:off x="0" y="0"/>
          <a:ext cx="0" cy="0"/>
          <a:chOff x="0" y="0"/>
          <a:chExt cx="0" cy="0"/>
        </a:xfrm>
      </p:grpSpPr>
      <p:sp>
        <p:nvSpPr>
          <p:cNvPr id="1458" name="Google Shape;1458;g294b6e0cc7d_0_0"/>
          <p:cNvSpPr txBox="1"/>
          <p:nvPr/>
        </p:nvSpPr>
        <p:spPr>
          <a:xfrm>
            <a:off x="3619820" y="215175"/>
            <a:ext cx="68982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a:solidFill>
                  <a:srgbClr val="E5E6EE"/>
                </a:solidFill>
              </a:rPr>
              <a:t>General Survey </a:t>
            </a:r>
            <a:endParaRPr sz="1400" b="0" i="0" u="none" strike="noStrike" cap="none">
              <a:solidFill>
                <a:srgbClr val="000000"/>
              </a:solidFill>
              <a:latin typeface="Arial"/>
              <a:ea typeface="Arial"/>
              <a:cs typeface="Arial"/>
              <a:sym typeface="Arial"/>
            </a:endParaRPr>
          </a:p>
        </p:txBody>
      </p:sp>
      <p:grpSp>
        <p:nvGrpSpPr>
          <p:cNvPr id="1459" name="Google Shape;1459;g294b6e0cc7d_0_0"/>
          <p:cNvGrpSpPr/>
          <p:nvPr/>
        </p:nvGrpSpPr>
        <p:grpSpPr>
          <a:xfrm>
            <a:off x="15060598" y="11"/>
            <a:ext cx="3227297" cy="3085741"/>
            <a:chOff x="0" y="0"/>
            <a:chExt cx="849982" cy="812700"/>
          </a:xfrm>
        </p:grpSpPr>
        <p:sp>
          <p:nvSpPr>
            <p:cNvPr id="1460" name="Google Shape;1460;g294b6e0cc7d_0_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461" name="Google Shape;1461;g294b6e0cc7d_0_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62" name="Google Shape;1462;g294b6e0cc7d_0_0"/>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Survey</a:t>
            </a:r>
            <a:endParaRPr sz="1400" b="0" i="0" u="none" strike="noStrike" cap="none">
              <a:solidFill>
                <a:srgbClr val="000000"/>
              </a:solidFill>
              <a:latin typeface="Arial"/>
              <a:ea typeface="Arial"/>
              <a:cs typeface="Arial"/>
              <a:sym typeface="Arial"/>
            </a:endParaRPr>
          </a:p>
        </p:txBody>
      </p:sp>
      <p:pic>
        <p:nvPicPr>
          <p:cNvPr id="1463" name="Google Shape;1463;g294b6e0cc7d_0_0"/>
          <p:cNvPicPr preferRelativeResize="0"/>
          <p:nvPr/>
        </p:nvPicPr>
        <p:blipFill>
          <a:blip r:embed="rId3">
            <a:alphaModFix/>
          </a:blip>
          <a:stretch>
            <a:fillRect/>
          </a:stretch>
        </p:blipFill>
        <p:spPr>
          <a:xfrm>
            <a:off x="2172700" y="1405850"/>
            <a:ext cx="11662350" cy="8733975"/>
          </a:xfrm>
          <a:prstGeom prst="rect">
            <a:avLst/>
          </a:prstGeom>
          <a:noFill/>
          <a:ln>
            <a:noFill/>
          </a:ln>
        </p:spPr>
      </p:pic>
      <p:sp>
        <p:nvSpPr>
          <p:cNvPr id="1464" name="Google Shape;1464;g294b6e0cc7d_0_0"/>
          <p:cNvSpPr txBox="1"/>
          <p:nvPr/>
        </p:nvSpPr>
        <p:spPr>
          <a:xfrm>
            <a:off x="14434800" y="1978100"/>
            <a:ext cx="3422100" cy="21237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3000">
                <a:solidFill>
                  <a:srgbClr val="E5E6EE"/>
                </a:solidFill>
              </a:rPr>
              <a:t>This is the 2023 paper version of the Point in Time Count Survey </a:t>
            </a: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1468"/>
        <p:cNvGrpSpPr/>
        <p:nvPr/>
      </p:nvGrpSpPr>
      <p:grpSpPr>
        <a:xfrm>
          <a:off x="0" y="0"/>
          <a:ext cx="0" cy="0"/>
          <a:chOff x="0" y="0"/>
          <a:chExt cx="0" cy="0"/>
        </a:xfrm>
      </p:grpSpPr>
      <p:pic>
        <p:nvPicPr>
          <p:cNvPr id="1469" name="Google Shape;1469;g24fa01ec593_2_69"/>
          <p:cNvPicPr preferRelativeResize="0"/>
          <p:nvPr/>
        </p:nvPicPr>
        <p:blipFill>
          <a:blip r:embed="rId3">
            <a:alphaModFix/>
          </a:blip>
          <a:stretch>
            <a:fillRect/>
          </a:stretch>
        </p:blipFill>
        <p:spPr>
          <a:xfrm>
            <a:off x="925757" y="575923"/>
            <a:ext cx="9029050" cy="9566651"/>
          </a:xfrm>
          <a:prstGeom prst="rect">
            <a:avLst/>
          </a:prstGeom>
          <a:noFill/>
          <a:ln>
            <a:noFill/>
          </a:ln>
        </p:spPr>
      </p:pic>
      <p:sp>
        <p:nvSpPr>
          <p:cNvPr id="1470" name="Google Shape;1470;g24fa01ec593_2_69"/>
          <p:cNvSpPr txBox="1"/>
          <p:nvPr/>
        </p:nvSpPr>
        <p:spPr>
          <a:xfrm>
            <a:off x="10360995" y="1019175"/>
            <a:ext cx="6898200" cy="1896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5600">
                <a:solidFill>
                  <a:srgbClr val="E5E6EE"/>
                </a:solidFill>
              </a:rPr>
              <a:t>Additional Household Member Survey</a:t>
            </a:r>
            <a:endParaRPr sz="100" b="0" i="0" u="none" strike="noStrike" cap="none">
              <a:solidFill>
                <a:srgbClr val="000000"/>
              </a:solidFill>
              <a:latin typeface="Arial"/>
              <a:ea typeface="Arial"/>
              <a:cs typeface="Arial"/>
              <a:sym typeface="Arial"/>
            </a:endParaRPr>
          </a:p>
        </p:txBody>
      </p:sp>
      <p:sp>
        <p:nvSpPr>
          <p:cNvPr id="1471" name="Google Shape;1471;g24fa01ec593_2_69"/>
          <p:cNvSpPr txBox="1"/>
          <p:nvPr/>
        </p:nvSpPr>
        <p:spPr>
          <a:xfrm>
            <a:off x="10514904" y="4080850"/>
            <a:ext cx="6898200" cy="10158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3000">
                <a:solidFill>
                  <a:srgbClr val="E5E6EE"/>
                </a:solidFill>
              </a:rPr>
              <a:t>Complete this form for each member of the Head of Household’s family. </a:t>
            </a:r>
            <a:endParaRPr sz="3000" b="0" i="0" u="none" strike="noStrike" cap="none">
              <a:solidFill>
                <a:srgbClr val="000000"/>
              </a:solidFill>
              <a:latin typeface="Arial"/>
              <a:ea typeface="Arial"/>
              <a:cs typeface="Arial"/>
              <a:sym typeface="Arial"/>
            </a:endParaRPr>
          </a:p>
        </p:txBody>
      </p:sp>
      <p:sp>
        <p:nvSpPr>
          <p:cNvPr id="1472" name="Google Shape;1472;g24fa01ec593_2_69"/>
          <p:cNvSpPr txBox="1"/>
          <p:nvPr/>
        </p:nvSpPr>
        <p:spPr>
          <a:xfrm>
            <a:off x="10514904" y="6064462"/>
            <a:ext cx="6898200" cy="21237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3000">
                <a:solidFill>
                  <a:srgbClr val="E5E6EE"/>
                </a:solidFill>
              </a:rPr>
              <a:t>*Note- these are only the first few question of the Additional Household member form. Form is similar to original survey.</a:t>
            </a:r>
            <a:endParaRPr sz="3000">
              <a:solidFill>
                <a:srgbClr val="E5E6EE"/>
              </a:solidFill>
            </a:endParaRPr>
          </a:p>
        </p:txBody>
      </p:sp>
      <p:sp>
        <p:nvSpPr>
          <p:cNvPr id="1473" name="Google Shape;1473;g24fa01ec593_2_69"/>
          <p:cNvSpPr txBox="1"/>
          <p:nvPr/>
        </p:nvSpPr>
        <p:spPr>
          <a:xfrm>
            <a:off x="7671301" y="1019175"/>
            <a:ext cx="2180400" cy="4155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700">
                <a:solidFill>
                  <a:srgbClr val="2D175F"/>
                </a:solidFill>
              </a:rPr>
              <a:t>Online Survey</a:t>
            </a:r>
            <a:endParaRPr sz="2700" b="0" i="0" u="none" strike="noStrike" cap="none">
              <a:solidFill>
                <a:srgbClr val="2D175F"/>
              </a:solidFill>
              <a:latin typeface="Arial"/>
              <a:ea typeface="Arial"/>
              <a:cs typeface="Arial"/>
              <a:sym typeface="Arial"/>
            </a:endParaRPr>
          </a:p>
        </p:txBody>
      </p:sp>
      <p:grpSp>
        <p:nvGrpSpPr>
          <p:cNvPr id="1474" name="Google Shape;1474;g24fa01ec593_2_69"/>
          <p:cNvGrpSpPr/>
          <p:nvPr/>
        </p:nvGrpSpPr>
        <p:grpSpPr>
          <a:xfrm>
            <a:off x="15060598" y="11"/>
            <a:ext cx="3227297" cy="3085741"/>
            <a:chOff x="0" y="0"/>
            <a:chExt cx="849982" cy="812700"/>
          </a:xfrm>
        </p:grpSpPr>
        <p:sp>
          <p:nvSpPr>
            <p:cNvPr id="1475" name="Google Shape;1475;g24fa01ec593_2_69"/>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476" name="Google Shape;1476;g24fa01ec593_2_6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77" name="Google Shape;1477;g24fa01ec593_2_69"/>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1481"/>
        <p:cNvGrpSpPr/>
        <p:nvPr/>
      </p:nvGrpSpPr>
      <p:grpSpPr>
        <a:xfrm>
          <a:off x="0" y="0"/>
          <a:ext cx="0" cy="0"/>
          <a:chOff x="0" y="0"/>
          <a:chExt cx="0" cy="0"/>
        </a:xfrm>
      </p:grpSpPr>
      <p:pic>
        <p:nvPicPr>
          <p:cNvPr id="1482" name="Google Shape;1482;g24fa01ec593_2_82"/>
          <p:cNvPicPr preferRelativeResize="0"/>
          <p:nvPr/>
        </p:nvPicPr>
        <p:blipFill>
          <a:blip r:embed="rId3">
            <a:alphaModFix/>
          </a:blip>
          <a:stretch>
            <a:fillRect/>
          </a:stretch>
        </p:blipFill>
        <p:spPr>
          <a:xfrm>
            <a:off x="273603" y="123675"/>
            <a:ext cx="7564300" cy="7940350"/>
          </a:xfrm>
          <a:prstGeom prst="rect">
            <a:avLst/>
          </a:prstGeom>
          <a:noFill/>
          <a:ln>
            <a:noFill/>
          </a:ln>
        </p:spPr>
      </p:pic>
      <p:sp>
        <p:nvSpPr>
          <p:cNvPr id="1483" name="Google Shape;1483;g24fa01ec593_2_82"/>
          <p:cNvSpPr txBox="1"/>
          <p:nvPr/>
        </p:nvSpPr>
        <p:spPr>
          <a:xfrm>
            <a:off x="10360995" y="1019175"/>
            <a:ext cx="6898200" cy="1896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5600">
                <a:solidFill>
                  <a:srgbClr val="E5E6EE"/>
                </a:solidFill>
              </a:rPr>
              <a:t>Youth Addendum Survey </a:t>
            </a:r>
            <a:endParaRPr sz="100" b="0" i="0" u="none" strike="noStrike" cap="none">
              <a:solidFill>
                <a:srgbClr val="000000"/>
              </a:solidFill>
              <a:latin typeface="Arial"/>
              <a:ea typeface="Arial"/>
              <a:cs typeface="Arial"/>
              <a:sym typeface="Arial"/>
            </a:endParaRPr>
          </a:p>
        </p:txBody>
      </p:sp>
      <p:sp>
        <p:nvSpPr>
          <p:cNvPr id="1484" name="Google Shape;1484;g24fa01ec593_2_82"/>
          <p:cNvSpPr txBox="1"/>
          <p:nvPr/>
        </p:nvSpPr>
        <p:spPr>
          <a:xfrm>
            <a:off x="10361004" y="3005400"/>
            <a:ext cx="6898200" cy="26775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3000">
                <a:solidFill>
                  <a:srgbClr val="E5E6EE"/>
                </a:solidFill>
              </a:rPr>
              <a:t>Use with anyone under 25 who is not accompanied by anyone who is over 25. Start with the general survey form, then turn to this one AFTER you’ve asked the general survey form questions.</a:t>
            </a:r>
            <a:endParaRPr sz="3000" b="0" i="0" u="none" strike="noStrike" cap="none">
              <a:solidFill>
                <a:srgbClr val="000000"/>
              </a:solidFill>
              <a:latin typeface="Arial"/>
              <a:ea typeface="Arial"/>
              <a:cs typeface="Arial"/>
              <a:sym typeface="Arial"/>
            </a:endParaRPr>
          </a:p>
        </p:txBody>
      </p:sp>
      <p:pic>
        <p:nvPicPr>
          <p:cNvPr id="1485" name="Google Shape;1485;g24fa01ec593_2_82"/>
          <p:cNvPicPr preferRelativeResize="0"/>
          <p:nvPr/>
        </p:nvPicPr>
        <p:blipFill rotWithShape="1">
          <a:blip r:embed="rId4">
            <a:alphaModFix/>
          </a:blip>
          <a:srcRect/>
          <a:stretch/>
        </p:blipFill>
        <p:spPr>
          <a:xfrm>
            <a:off x="1747061" y="5794818"/>
            <a:ext cx="8613951" cy="4228457"/>
          </a:xfrm>
          <a:prstGeom prst="rect">
            <a:avLst/>
          </a:prstGeom>
          <a:noFill/>
          <a:ln>
            <a:noFill/>
          </a:ln>
        </p:spPr>
      </p:pic>
      <p:pic>
        <p:nvPicPr>
          <p:cNvPr id="1486" name="Google Shape;1486;g24fa01ec593_2_82"/>
          <p:cNvPicPr preferRelativeResize="0"/>
          <p:nvPr/>
        </p:nvPicPr>
        <p:blipFill>
          <a:blip r:embed="rId5">
            <a:alphaModFix/>
          </a:blip>
          <a:stretch>
            <a:fillRect/>
          </a:stretch>
        </p:blipFill>
        <p:spPr>
          <a:xfrm>
            <a:off x="12461083" y="6372645"/>
            <a:ext cx="3430801" cy="3430801"/>
          </a:xfrm>
          <a:prstGeom prst="rect">
            <a:avLst/>
          </a:prstGeom>
          <a:noFill/>
          <a:ln>
            <a:noFill/>
          </a:ln>
        </p:spPr>
      </p:pic>
      <p:sp>
        <p:nvSpPr>
          <p:cNvPr id="1487" name="Google Shape;1487;g24fa01ec593_2_82"/>
          <p:cNvSpPr txBox="1"/>
          <p:nvPr/>
        </p:nvSpPr>
        <p:spPr>
          <a:xfrm>
            <a:off x="5429251" y="359625"/>
            <a:ext cx="2180400" cy="4155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700">
                <a:solidFill>
                  <a:srgbClr val="2D175F"/>
                </a:solidFill>
              </a:rPr>
              <a:t>Online Survey</a:t>
            </a:r>
            <a:endParaRPr sz="2700" b="0" i="0" u="none" strike="noStrike" cap="none">
              <a:solidFill>
                <a:srgbClr val="2D175F"/>
              </a:solidFill>
              <a:latin typeface="Arial"/>
              <a:ea typeface="Arial"/>
              <a:cs typeface="Arial"/>
              <a:sym typeface="Arial"/>
            </a:endParaRPr>
          </a:p>
        </p:txBody>
      </p:sp>
      <p:sp>
        <p:nvSpPr>
          <p:cNvPr id="1488" name="Google Shape;1488;g24fa01ec593_2_82"/>
          <p:cNvSpPr txBox="1"/>
          <p:nvPr/>
        </p:nvSpPr>
        <p:spPr>
          <a:xfrm>
            <a:off x="7609651" y="6117125"/>
            <a:ext cx="2180400" cy="4155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700">
                <a:solidFill>
                  <a:srgbClr val="2D175F"/>
                </a:solidFill>
              </a:rPr>
              <a:t>Paper Version</a:t>
            </a:r>
            <a:endParaRPr sz="2700" b="0" i="0" u="none" strike="noStrike" cap="none">
              <a:solidFill>
                <a:srgbClr val="2D175F"/>
              </a:solidFill>
              <a:latin typeface="Arial"/>
              <a:ea typeface="Arial"/>
              <a:cs typeface="Arial"/>
              <a:sym typeface="Arial"/>
            </a:endParaRPr>
          </a:p>
        </p:txBody>
      </p:sp>
      <p:grpSp>
        <p:nvGrpSpPr>
          <p:cNvPr id="1489" name="Google Shape;1489;g24fa01ec593_2_82"/>
          <p:cNvGrpSpPr/>
          <p:nvPr/>
        </p:nvGrpSpPr>
        <p:grpSpPr>
          <a:xfrm>
            <a:off x="15060598" y="11"/>
            <a:ext cx="3227297" cy="3085741"/>
            <a:chOff x="0" y="0"/>
            <a:chExt cx="849982" cy="812700"/>
          </a:xfrm>
        </p:grpSpPr>
        <p:sp>
          <p:nvSpPr>
            <p:cNvPr id="1490" name="Google Shape;1490;g24fa01ec593_2_8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491" name="Google Shape;1491;g24fa01ec593_2_8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92" name="Google Shape;1492;g24fa01ec593_2_82"/>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1496"/>
        <p:cNvGrpSpPr/>
        <p:nvPr/>
      </p:nvGrpSpPr>
      <p:grpSpPr>
        <a:xfrm>
          <a:off x="0" y="0"/>
          <a:ext cx="0" cy="0"/>
          <a:chOff x="0" y="0"/>
          <a:chExt cx="0" cy="0"/>
        </a:xfrm>
      </p:grpSpPr>
      <p:grpSp>
        <p:nvGrpSpPr>
          <p:cNvPr id="1497" name="Google Shape;1497;g24fa01ec593_2_98"/>
          <p:cNvGrpSpPr/>
          <p:nvPr/>
        </p:nvGrpSpPr>
        <p:grpSpPr>
          <a:xfrm>
            <a:off x="1206109" y="1028700"/>
            <a:ext cx="8115410" cy="8229710"/>
            <a:chOff x="0" y="0"/>
            <a:chExt cx="2406491" cy="2440385"/>
          </a:xfrm>
        </p:grpSpPr>
        <p:sp>
          <p:nvSpPr>
            <p:cNvPr id="1498" name="Google Shape;1498;g24fa01ec593_2_98"/>
            <p:cNvSpPr/>
            <p:nvPr/>
          </p:nvSpPr>
          <p:spPr>
            <a:xfrm>
              <a:off x="0" y="0"/>
              <a:ext cx="2406491" cy="2440385"/>
            </a:xfrm>
            <a:custGeom>
              <a:avLst/>
              <a:gdLst/>
              <a:ahLst/>
              <a:cxnLst/>
              <a:rect l="l" t="t" r="r" b="b"/>
              <a:pathLst>
                <a:path w="2406491" h="2440385" extrusionOk="0">
                  <a:moveTo>
                    <a:pt x="0" y="0"/>
                  </a:moveTo>
                  <a:lnTo>
                    <a:pt x="2406491" y="0"/>
                  </a:lnTo>
                  <a:lnTo>
                    <a:pt x="2406491" y="2440385"/>
                  </a:lnTo>
                  <a:lnTo>
                    <a:pt x="0" y="2440385"/>
                  </a:lnTo>
                  <a:close/>
                </a:path>
              </a:pathLst>
            </a:custGeom>
            <a:solidFill>
              <a:srgbClr val="A5CBE9"/>
            </a:solidFill>
            <a:ln>
              <a:noFill/>
            </a:ln>
          </p:spPr>
        </p:sp>
        <p:sp>
          <p:nvSpPr>
            <p:cNvPr id="1499" name="Google Shape;1499;g24fa01ec593_2_9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00" name="Google Shape;1500;g24fa01ec593_2_98"/>
          <p:cNvSpPr txBox="1"/>
          <p:nvPr/>
        </p:nvSpPr>
        <p:spPr>
          <a:xfrm>
            <a:off x="10360995" y="1019175"/>
            <a:ext cx="6898200" cy="1015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6600">
                <a:solidFill>
                  <a:srgbClr val="E5E6EE"/>
                </a:solidFill>
              </a:rPr>
              <a:t>Survey Reminders</a:t>
            </a:r>
            <a:endParaRPr sz="800" b="0" i="0" u="none" strike="noStrike" cap="none">
              <a:solidFill>
                <a:srgbClr val="000000"/>
              </a:solidFill>
              <a:latin typeface="Arial"/>
              <a:ea typeface="Arial"/>
              <a:cs typeface="Arial"/>
              <a:sym typeface="Arial"/>
            </a:endParaRPr>
          </a:p>
        </p:txBody>
      </p:sp>
      <p:sp>
        <p:nvSpPr>
          <p:cNvPr id="1501" name="Google Shape;1501;g24fa01ec593_2_98"/>
          <p:cNvSpPr txBox="1"/>
          <p:nvPr/>
        </p:nvSpPr>
        <p:spPr>
          <a:xfrm>
            <a:off x="10361004" y="3069725"/>
            <a:ext cx="6898200" cy="26775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3000">
                <a:solidFill>
                  <a:srgbClr val="E5E6EE"/>
                </a:solidFill>
              </a:rPr>
              <a:t>Some survey questions are difficult to ask and answer, volunteers should ask all questions instead of skipping. Only skip questions when the survey participant declines to answer.</a:t>
            </a:r>
            <a:endParaRPr sz="3000" b="0" i="0" u="none" strike="noStrike" cap="none">
              <a:solidFill>
                <a:srgbClr val="000000"/>
              </a:solidFill>
              <a:latin typeface="Arial"/>
              <a:ea typeface="Arial"/>
              <a:cs typeface="Arial"/>
              <a:sym typeface="Arial"/>
            </a:endParaRPr>
          </a:p>
        </p:txBody>
      </p:sp>
      <p:sp>
        <p:nvSpPr>
          <p:cNvPr id="1502" name="Google Shape;1502;g24fa01ec593_2_98"/>
          <p:cNvSpPr txBox="1"/>
          <p:nvPr/>
        </p:nvSpPr>
        <p:spPr>
          <a:xfrm>
            <a:off x="10361004" y="6322912"/>
            <a:ext cx="6898200" cy="21237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3000">
                <a:solidFill>
                  <a:srgbClr val="E5E6EE"/>
                </a:solidFill>
              </a:rPr>
              <a:t>All questions should be read to participants. Volunteers should help answer any questions the participant has about the survey. </a:t>
            </a:r>
            <a:endParaRPr sz="3000">
              <a:solidFill>
                <a:srgbClr val="E5E6EE"/>
              </a:solidFill>
            </a:endParaRPr>
          </a:p>
        </p:txBody>
      </p:sp>
      <p:pic>
        <p:nvPicPr>
          <p:cNvPr id="1503" name="Google Shape;1503;g24fa01ec593_2_98"/>
          <p:cNvPicPr preferRelativeResize="0"/>
          <p:nvPr/>
        </p:nvPicPr>
        <p:blipFill>
          <a:blip r:embed="rId3">
            <a:alphaModFix/>
          </a:blip>
          <a:stretch>
            <a:fillRect/>
          </a:stretch>
        </p:blipFill>
        <p:spPr>
          <a:xfrm>
            <a:off x="1545838" y="1557499"/>
            <a:ext cx="7172150" cy="7172125"/>
          </a:xfrm>
          <a:prstGeom prst="rect">
            <a:avLst/>
          </a:prstGeom>
          <a:noFill/>
          <a:ln>
            <a:noFill/>
          </a:ln>
        </p:spPr>
      </p:pic>
      <p:grpSp>
        <p:nvGrpSpPr>
          <p:cNvPr id="1504" name="Google Shape;1504;g24fa01ec593_2_98"/>
          <p:cNvGrpSpPr/>
          <p:nvPr/>
        </p:nvGrpSpPr>
        <p:grpSpPr>
          <a:xfrm>
            <a:off x="15060598" y="11"/>
            <a:ext cx="3227297" cy="3085741"/>
            <a:chOff x="0" y="0"/>
            <a:chExt cx="849982" cy="812700"/>
          </a:xfrm>
        </p:grpSpPr>
        <p:sp>
          <p:nvSpPr>
            <p:cNvPr id="1505" name="Google Shape;1505;g24fa01ec593_2_98"/>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506" name="Google Shape;1506;g24fa01ec593_2_9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07" name="Google Shape;1507;g24fa01ec593_2_98"/>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230"/>
        <p:cNvGrpSpPr/>
        <p:nvPr/>
      </p:nvGrpSpPr>
      <p:grpSpPr>
        <a:xfrm>
          <a:off x="0" y="0"/>
          <a:ext cx="0" cy="0"/>
          <a:chOff x="0" y="0"/>
          <a:chExt cx="0" cy="0"/>
        </a:xfrm>
      </p:grpSpPr>
      <p:sp>
        <p:nvSpPr>
          <p:cNvPr id="231" name="Google Shape;231;g287c3e86c82_0_98"/>
          <p:cNvSpPr txBox="1"/>
          <p:nvPr/>
        </p:nvSpPr>
        <p:spPr>
          <a:xfrm>
            <a:off x="5953223" y="136177"/>
            <a:ext cx="82221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E5E6EE"/>
                </a:solidFill>
                <a:latin typeface="Arial"/>
                <a:ea typeface="Arial"/>
                <a:cs typeface="Arial"/>
                <a:sym typeface="Arial"/>
              </a:rPr>
              <a:t>Purpose: </a:t>
            </a:r>
            <a:endParaRPr sz="1400" b="0" i="0" u="none" strike="noStrike" cap="none">
              <a:solidFill>
                <a:srgbClr val="000000"/>
              </a:solidFill>
              <a:latin typeface="Arial"/>
              <a:ea typeface="Arial"/>
              <a:cs typeface="Arial"/>
              <a:sym typeface="Arial"/>
            </a:endParaRPr>
          </a:p>
        </p:txBody>
      </p:sp>
      <p:sp>
        <p:nvSpPr>
          <p:cNvPr id="232" name="Google Shape;232;g287c3e86c82_0_98"/>
          <p:cNvSpPr txBox="1"/>
          <p:nvPr/>
        </p:nvSpPr>
        <p:spPr>
          <a:xfrm>
            <a:off x="6586675" y="1415775"/>
            <a:ext cx="11256900" cy="8592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1000"/>
              </a:spcBef>
              <a:spcAft>
                <a:spcPts val="1000"/>
              </a:spcAft>
              <a:buClr>
                <a:srgbClr val="000000"/>
              </a:buClr>
              <a:buSzPts val="3500"/>
              <a:buFont typeface="Arial"/>
              <a:buNone/>
            </a:pPr>
            <a:r>
              <a:rPr lang="en-US" sz="3500" b="0" i="0" u="none" strike="noStrike" cap="none">
                <a:solidFill>
                  <a:srgbClr val="E5E6EE"/>
                </a:solidFill>
                <a:latin typeface="Calibri"/>
                <a:ea typeface="Calibri"/>
                <a:cs typeface="Calibri"/>
                <a:sym typeface="Calibri"/>
              </a:rPr>
              <a:t>“We want to understand the total number of homeless people and some demographic information about them. Because all information is collected on a night, it doesn’t tell us everything about  who experiences homelessness in our region, but it does give us a picture of our community, and offers a means of comparing info form this night year after year. Some of the data we collect is required by the U.S. Department of Housing and Urban Development, or HUD, and some of it is information that we as a community want to know to help us understand how well we’re serving people. The required information is ultimately reported to HUD by every community nationwide, so the surveys we ask you to complete with  are linked directly to the data we have to report.”</a:t>
            </a:r>
            <a:endParaRPr sz="3500" b="0" i="0" u="none" strike="noStrike" cap="none">
              <a:solidFill>
                <a:srgbClr val="E5E6EE"/>
              </a:solidFill>
              <a:latin typeface="Calibri"/>
              <a:ea typeface="Calibri"/>
              <a:cs typeface="Calibri"/>
              <a:sym typeface="Calibri"/>
            </a:endParaRPr>
          </a:p>
        </p:txBody>
      </p:sp>
      <p:grpSp>
        <p:nvGrpSpPr>
          <p:cNvPr id="233" name="Google Shape;233;g287c3e86c82_0_98"/>
          <p:cNvGrpSpPr/>
          <p:nvPr/>
        </p:nvGrpSpPr>
        <p:grpSpPr>
          <a:xfrm>
            <a:off x="0" y="0"/>
            <a:ext cx="4323564" cy="10287066"/>
            <a:chOff x="0" y="0"/>
            <a:chExt cx="1138709" cy="2709333"/>
          </a:xfrm>
        </p:grpSpPr>
        <p:sp>
          <p:nvSpPr>
            <p:cNvPr id="234" name="Google Shape;234;g287c3e86c82_0_98"/>
            <p:cNvSpPr/>
            <p:nvPr/>
          </p:nvSpPr>
          <p:spPr>
            <a:xfrm>
              <a:off x="0" y="0"/>
              <a:ext cx="1138709" cy="2709333"/>
            </a:xfrm>
            <a:custGeom>
              <a:avLst/>
              <a:gdLst/>
              <a:ahLst/>
              <a:cxnLst/>
              <a:rect l="l" t="t" r="r" b="b"/>
              <a:pathLst>
                <a:path w="1138709" h="2709333" extrusionOk="0">
                  <a:moveTo>
                    <a:pt x="0" y="0"/>
                  </a:moveTo>
                  <a:lnTo>
                    <a:pt x="1138709" y="0"/>
                  </a:lnTo>
                  <a:lnTo>
                    <a:pt x="1138709" y="2709333"/>
                  </a:lnTo>
                  <a:lnTo>
                    <a:pt x="0" y="2709333"/>
                  </a:lnTo>
                  <a:close/>
                </a:path>
              </a:pathLst>
            </a:custGeom>
            <a:solidFill>
              <a:srgbClr val="A5CBE9"/>
            </a:solidFill>
            <a:ln>
              <a:noFill/>
            </a:ln>
          </p:spPr>
        </p:sp>
        <p:sp>
          <p:nvSpPr>
            <p:cNvPr id="235" name="Google Shape;235;g287c3e86c82_0_9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6" name="Google Shape;236;g287c3e86c82_0_98"/>
          <p:cNvSpPr/>
          <p:nvPr/>
        </p:nvSpPr>
        <p:spPr>
          <a:xfrm>
            <a:off x="-385625" y="2108489"/>
            <a:ext cx="6588125" cy="658809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1716" r="-48363"/>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7" name="Google Shape;237;g287c3e86c82_0_98"/>
          <p:cNvGrpSpPr/>
          <p:nvPr/>
        </p:nvGrpSpPr>
        <p:grpSpPr>
          <a:xfrm>
            <a:off x="17494177" y="9488445"/>
            <a:ext cx="3085741" cy="3085741"/>
            <a:chOff x="0" y="0"/>
            <a:chExt cx="812700" cy="812700"/>
          </a:xfrm>
        </p:grpSpPr>
        <p:sp>
          <p:nvSpPr>
            <p:cNvPr id="238" name="Google Shape;238;g287c3e86c82_0_98"/>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A5CBE9"/>
            </a:solidFill>
            <a:ln>
              <a:noFill/>
            </a:ln>
          </p:spPr>
        </p:sp>
        <p:sp>
          <p:nvSpPr>
            <p:cNvPr id="239" name="Google Shape;239;g287c3e86c82_0_9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0" name="Google Shape;240;g287c3e86c82_0_98"/>
          <p:cNvGrpSpPr/>
          <p:nvPr/>
        </p:nvGrpSpPr>
        <p:grpSpPr>
          <a:xfrm>
            <a:off x="17259300" y="9258300"/>
            <a:ext cx="1409059" cy="1409059"/>
            <a:chOff x="0" y="0"/>
            <a:chExt cx="812700" cy="812700"/>
          </a:xfrm>
        </p:grpSpPr>
        <p:sp>
          <p:nvSpPr>
            <p:cNvPr id="241" name="Google Shape;241;g287c3e86c82_0_98"/>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2B76C0"/>
            </a:solidFill>
            <a:ln>
              <a:noFill/>
            </a:ln>
          </p:spPr>
        </p:sp>
        <p:sp>
          <p:nvSpPr>
            <p:cNvPr id="242" name="Google Shape;242;g287c3e86c82_0_9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3" name="Google Shape;243;g287c3e86c82_0_98"/>
          <p:cNvGrpSpPr/>
          <p:nvPr/>
        </p:nvGrpSpPr>
        <p:grpSpPr>
          <a:xfrm>
            <a:off x="15060598" y="11"/>
            <a:ext cx="3227297" cy="3085741"/>
            <a:chOff x="0" y="0"/>
            <a:chExt cx="849982" cy="812700"/>
          </a:xfrm>
        </p:grpSpPr>
        <p:sp>
          <p:nvSpPr>
            <p:cNvPr id="244" name="Google Shape;244;g287c3e86c82_0_98"/>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245" name="Google Shape;245;g287c3e86c82_0_9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46" name="Google Shape;246;g287c3e86c82_0_98"/>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1511"/>
        <p:cNvGrpSpPr/>
        <p:nvPr/>
      </p:nvGrpSpPr>
      <p:grpSpPr>
        <a:xfrm>
          <a:off x="0" y="0"/>
          <a:ext cx="0" cy="0"/>
          <a:chOff x="0" y="0"/>
          <a:chExt cx="0" cy="0"/>
        </a:xfrm>
      </p:grpSpPr>
      <p:grpSp>
        <p:nvGrpSpPr>
          <p:cNvPr id="1512" name="Google Shape;1512;g24fa01ec593_2_155"/>
          <p:cNvGrpSpPr/>
          <p:nvPr/>
        </p:nvGrpSpPr>
        <p:grpSpPr>
          <a:xfrm>
            <a:off x="1206109" y="1028700"/>
            <a:ext cx="8115410" cy="8229710"/>
            <a:chOff x="0" y="0"/>
            <a:chExt cx="2406491" cy="2440385"/>
          </a:xfrm>
        </p:grpSpPr>
        <p:sp>
          <p:nvSpPr>
            <p:cNvPr id="1513" name="Google Shape;1513;g24fa01ec593_2_155"/>
            <p:cNvSpPr/>
            <p:nvPr/>
          </p:nvSpPr>
          <p:spPr>
            <a:xfrm>
              <a:off x="0" y="0"/>
              <a:ext cx="2406491" cy="2440385"/>
            </a:xfrm>
            <a:custGeom>
              <a:avLst/>
              <a:gdLst/>
              <a:ahLst/>
              <a:cxnLst/>
              <a:rect l="l" t="t" r="r" b="b"/>
              <a:pathLst>
                <a:path w="2406491" h="2440385" extrusionOk="0">
                  <a:moveTo>
                    <a:pt x="0" y="0"/>
                  </a:moveTo>
                  <a:lnTo>
                    <a:pt x="2406491" y="0"/>
                  </a:lnTo>
                  <a:lnTo>
                    <a:pt x="2406491" y="2440385"/>
                  </a:lnTo>
                  <a:lnTo>
                    <a:pt x="0" y="2440385"/>
                  </a:lnTo>
                  <a:close/>
                </a:path>
              </a:pathLst>
            </a:custGeom>
            <a:solidFill>
              <a:srgbClr val="A5CBE9"/>
            </a:solidFill>
            <a:ln>
              <a:noFill/>
            </a:ln>
          </p:spPr>
        </p:sp>
        <p:sp>
          <p:nvSpPr>
            <p:cNvPr id="1514" name="Google Shape;1514;g24fa01ec593_2_15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15" name="Google Shape;1515;g24fa01ec593_2_155"/>
          <p:cNvSpPr txBox="1"/>
          <p:nvPr/>
        </p:nvSpPr>
        <p:spPr>
          <a:xfrm>
            <a:off x="10360995" y="1019175"/>
            <a:ext cx="6898200" cy="2235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6600">
                <a:solidFill>
                  <a:srgbClr val="E5E6EE"/>
                </a:solidFill>
              </a:rPr>
              <a:t>Survey Changes for 2024</a:t>
            </a:r>
            <a:endParaRPr sz="800" b="0" i="0" u="none" strike="noStrike" cap="none">
              <a:solidFill>
                <a:srgbClr val="000000"/>
              </a:solidFill>
              <a:latin typeface="Arial"/>
              <a:ea typeface="Arial"/>
              <a:cs typeface="Arial"/>
              <a:sym typeface="Arial"/>
            </a:endParaRPr>
          </a:p>
        </p:txBody>
      </p:sp>
      <p:sp>
        <p:nvSpPr>
          <p:cNvPr id="1516" name="Google Shape;1516;g24fa01ec593_2_155"/>
          <p:cNvSpPr txBox="1"/>
          <p:nvPr/>
        </p:nvSpPr>
        <p:spPr>
          <a:xfrm>
            <a:off x="10361004" y="3594350"/>
            <a:ext cx="6898200" cy="4339200"/>
          </a:xfrm>
          <a:prstGeom prst="rect">
            <a:avLst/>
          </a:prstGeom>
          <a:noFill/>
          <a:ln w="28575" cap="flat" cmpd="sng">
            <a:solidFill>
              <a:schemeClr val="lt1"/>
            </a:solidFill>
            <a:prstDash val="solid"/>
            <a:round/>
            <a:headEnd type="none" w="sm" len="sm"/>
            <a:tailEnd type="none" w="sm" len="sm"/>
          </a:ln>
        </p:spPr>
        <p:txBody>
          <a:bodyPr spcFirstLastPara="1" wrap="square" lIns="0" tIns="0" rIns="0" bIns="0" anchor="t" anchorCtr="0">
            <a:spAutoFit/>
          </a:bodyPr>
          <a:lstStyle/>
          <a:p>
            <a:pPr marL="457200" marR="0" lvl="0" indent="-419100" algn="l" rtl="0">
              <a:lnSpc>
                <a:spcPct val="119958"/>
              </a:lnSpc>
              <a:spcBef>
                <a:spcPts val="0"/>
              </a:spcBef>
              <a:spcAft>
                <a:spcPts val="0"/>
              </a:spcAft>
              <a:buClr>
                <a:schemeClr val="lt1"/>
              </a:buClr>
              <a:buSzPts val="3000"/>
              <a:buChar char="●"/>
            </a:pPr>
            <a:r>
              <a:rPr lang="en-US" sz="3000">
                <a:solidFill>
                  <a:schemeClr val="lt1"/>
                </a:solidFill>
              </a:rPr>
              <a:t>Updates to align to data standards, including: </a:t>
            </a:r>
            <a:endParaRPr sz="3000">
              <a:solidFill>
                <a:schemeClr val="lt1"/>
              </a:solidFill>
            </a:endParaRPr>
          </a:p>
          <a:p>
            <a:pPr marL="914400" marR="0" lvl="1" indent="-419100" algn="l" rtl="0">
              <a:lnSpc>
                <a:spcPct val="119958"/>
              </a:lnSpc>
              <a:spcBef>
                <a:spcPts val="0"/>
              </a:spcBef>
              <a:spcAft>
                <a:spcPts val="0"/>
              </a:spcAft>
              <a:buClr>
                <a:schemeClr val="lt1"/>
              </a:buClr>
              <a:buSzPts val="3000"/>
              <a:buChar char="○"/>
            </a:pPr>
            <a:r>
              <a:rPr lang="en-US" sz="3000">
                <a:solidFill>
                  <a:schemeClr val="lt1"/>
                </a:solidFill>
              </a:rPr>
              <a:t>Gender</a:t>
            </a:r>
            <a:endParaRPr sz="3000">
              <a:solidFill>
                <a:schemeClr val="lt1"/>
              </a:solidFill>
            </a:endParaRPr>
          </a:p>
          <a:p>
            <a:pPr marL="914400" marR="0" lvl="1" indent="-419100" algn="l" rtl="0">
              <a:lnSpc>
                <a:spcPct val="119958"/>
              </a:lnSpc>
              <a:spcBef>
                <a:spcPts val="0"/>
              </a:spcBef>
              <a:spcAft>
                <a:spcPts val="0"/>
              </a:spcAft>
              <a:buClr>
                <a:schemeClr val="lt1"/>
              </a:buClr>
              <a:buSzPts val="3000"/>
              <a:buChar char="○"/>
            </a:pPr>
            <a:r>
              <a:rPr lang="en-US" sz="3000">
                <a:solidFill>
                  <a:schemeClr val="lt1"/>
                </a:solidFill>
              </a:rPr>
              <a:t>Combining Race/Ethnicity</a:t>
            </a:r>
            <a:endParaRPr sz="3000">
              <a:solidFill>
                <a:schemeClr val="lt1"/>
              </a:solidFill>
            </a:endParaRPr>
          </a:p>
          <a:p>
            <a:pPr marL="914400" marR="0" lvl="1" indent="-419100" algn="l" rtl="0">
              <a:lnSpc>
                <a:spcPct val="119958"/>
              </a:lnSpc>
              <a:spcBef>
                <a:spcPts val="0"/>
              </a:spcBef>
              <a:spcAft>
                <a:spcPts val="0"/>
              </a:spcAft>
              <a:buClr>
                <a:schemeClr val="lt1"/>
              </a:buClr>
              <a:buSzPts val="3000"/>
              <a:buChar char="○"/>
            </a:pPr>
            <a:r>
              <a:rPr lang="en-US" sz="3000">
                <a:solidFill>
                  <a:schemeClr val="lt1"/>
                </a:solidFill>
              </a:rPr>
              <a:t>“Client Refused” changed to Client Prefers Not to Answer</a:t>
            </a:r>
            <a:endParaRPr sz="3000">
              <a:solidFill>
                <a:schemeClr val="lt1"/>
              </a:solidFill>
            </a:endParaRPr>
          </a:p>
          <a:p>
            <a:pPr marL="914400" marR="0" lvl="1" indent="-419100" algn="l" rtl="0">
              <a:lnSpc>
                <a:spcPct val="119958"/>
              </a:lnSpc>
              <a:spcBef>
                <a:spcPts val="0"/>
              </a:spcBef>
              <a:spcAft>
                <a:spcPts val="0"/>
              </a:spcAft>
              <a:buClr>
                <a:schemeClr val="lt1"/>
              </a:buClr>
              <a:buSzPts val="3000"/>
              <a:buChar char="○"/>
            </a:pPr>
            <a:r>
              <a:rPr lang="en-US" sz="3000">
                <a:solidFill>
                  <a:schemeClr val="lt1"/>
                </a:solidFill>
              </a:rPr>
              <a:t>Added question to ascertain parenting youth households-</a:t>
            </a:r>
            <a:endParaRPr sz="3000">
              <a:solidFill>
                <a:schemeClr val="lt1"/>
              </a:solidFill>
            </a:endParaRPr>
          </a:p>
        </p:txBody>
      </p:sp>
      <p:pic>
        <p:nvPicPr>
          <p:cNvPr id="1517" name="Google Shape;1517;g24fa01ec593_2_155"/>
          <p:cNvPicPr preferRelativeResize="0"/>
          <p:nvPr/>
        </p:nvPicPr>
        <p:blipFill>
          <a:blip r:embed="rId3">
            <a:alphaModFix/>
          </a:blip>
          <a:stretch>
            <a:fillRect/>
          </a:stretch>
        </p:blipFill>
        <p:spPr>
          <a:xfrm>
            <a:off x="1545838" y="1557499"/>
            <a:ext cx="7172150" cy="7172125"/>
          </a:xfrm>
          <a:prstGeom prst="rect">
            <a:avLst/>
          </a:prstGeom>
          <a:noFill/>
          <a:ln>
            <a:noFill/>
          </a:ln>
        </p:spPr>
      </p:pic>
      <p:grpSp>
        <p:nvGrpSpPr>
          <p:cNvPr id="1518" name="Google Shape;1518;g24fa01ec593_2_155"/>
          <p:cNvGrpSpPr/>
          <p:nvPr/>
        </p:nvGrpSpPr>
        <p:grpSpPr>
          <a:xfrm>
            <a:off x="15060598" y="11"/>
            <a:ext cx="3227297" cy="3085741"/>
            <a:chOff x="0" y="0"/>
            <a:chExt cx="849982" cy="812700"/>
          </a:xfrm>
        </p:grpSpPr>
        <p:sp>
          <p:nvSpPr>
            <p:cNvPr id="1519" name="Google Shape;1519;g24fa01ec593_2_155"/>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520" name="Google Shape;1520;g24fa01ec593_2_15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21" name="Google Shape;1521;g24fa01ec593_2_155"/>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Survey</a:t>
            </a:r>
            <a:endParaRPr sz="1400" b="0" i="0" u="none" strike="noStrike" cap="none">
              <a:solidFill>
                <a:srgbClr val="000000"/>
              </a:solidFill>
              <a:latin typeface="Arial"/>
              <a:ea typeface="Arial"/>
              <a:cs typeface="Arial"/>
              <a:sym typeface="Arial"/>
            </a:endParaRPr>
          </a:p>
        </p:txBody>
      </p:sp>
      <p:pic>
        <p:nvPicPr>
          <p:cNvPr id="1522" name="Google Shape;1522;g24fa01ec593_2_155"/>
          <p:cNvPicPr preferRelativeResize="0"/>
          <p:nvPr/>
        </p:nvPicPr>
        <p:blipFill>
          <a:blip r:embed="rId4">
            <a:alphaModFix/>
          </a:blip>
          <a:stretch>
            <a:fillRect/>
          </a:stretch>
        </p:blipFill>
        <p:spPr>
          <a:xfrm>
            <a:off x="10361001" y="8273725"/>
            <a:ext cx="6898201" cy="119554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526"/>
        <p:cNvGrpSpPr/>
        <p:nvPr/>
      </p:nvGrpSpPr>
      <p:grpSpPr>
        <a:xfrm>
          <a:off x="0" y="0"/>
          <a:ext cx="0" cy="0"/>
          <a:chOff x="0" y="0"/>
          <a:chExt cx="0" cy="0"/>
        </a:xfrm>
      </p:grpSpPr>
      <p:sp>
        <p:nvSpPr>
          <p:cNvPr id="1527" name="Google Shape;1527;p10"/>
          <p:cNvSpPr txBox="1"/>
          <p:nvPr/>
        </p:nvSpPr>
        <p:spPr>
          <a:xfrm>
            <a:off x="3317850" y="290500"/>
            <a:ext cx="116523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u="sng">
                <a:solidFill>
                  <a:schemeClr val="hlink"/>
                </a:solidFill>
                <a:hlinkClick r:id="rId3"/>
              </a:rPr>
              <a:t>Domestic Violence Process </a:t>
            </a:r>
            <a:endParaRPr sz="1400" b="0" i="0" u="none" strike="noStrike" cap="none">
              <a:solidFill>
                <a:srgbClr val="000000"/>
              </a:solidFill>
              <a:latin typeface="Arial"/>
              <a:ea typeface="Arial"/>
              <a:cs typeface="Arial"/>
              <a:sym typeface="Arial"/>
            </a:endParaRPr>
          </a:p>
        </p:txBody>
      </p:sp>
      <p:sp>
        <p:nvSpPr>
          <p:cNvPr id="1528" name="Google Shape;1528;p10"/>
          <p:cNvSpPr txBox="1"/>
          <p:nvPr/>
        </p:nvSpPr>
        <p:spPr>
          <a:xfrm>
            <a:off x="1032250" y="3419813"/>
            <a:ext cx="5997600" cy="461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3000" b="1">
                <a:solidFill>
                  <a:srgbClr val="462D78"/>
                </a:solidFill>
              </a:rPr>
              <a:t>DV Script and Resource Sheet:</a:t>
            </a:r>
            <a:endParaRPr sz="2300" b="1" i="0" u="none" strike="noStrike" cap="none">
              <a:solidFill>
                <a:srgbClr val="000000"/>
              </a:solidFill>
            </a:endParaRPr>
          </a:p>
        </p:txBody>
      </p:sp>
      <p:pic>
        <p:nvPicPr>
          <p:cNvPr id="1529" name="Google Shape;1529;p10"/>
          <p:cNvPicPr preferRelativeResize="0"/>
          <p:nvPr/>
        </p:nvPicPr>
        <p:blipFill rotWithShape="1">
          <a:blip r:embed="rId4">
            <a:alphaModFix/>
          </a:blip>
          <a:srcRect r="14464"/>
          <a:stretch/>
        </p:blipFill>
        <p:spPr>
          <a:xfrm>
            <a:off x="1368763" y="1493193"/>
            <a:ext cx="16012799" cy="1799986"/>
          </a:xfrm>
          <a:prstGeom prst="rect">
            <a:avLst/>
          </a:prstGeom>
          <a:noFill/>
          <a:ln>
            <a:noFill/>
          </a:ln>
        </p:spPr>
      </p:pic>
      <p:pic>
        <p:nvPicPr>
          <p:cNvPr id="1530" name="Google Shape;1530;p10"/>
          <p:cNvPicPr preferRelativeResize="0"/>
          <p:nvPr/>
        </p:nvPicPr>
        <p:blipFill>
          <a:blip r:embed="rId5">
            <a:alphaModFix/>
          </a:blip>
          <a:stretch>
            <a:fillRect/>
          </a:stretch>
        </p:blipFill>
        <p:spPr>
          <a:xfrm>
            <a:off x="3533825" y="4008150"/>
            <a:ext cx="11652300" cy="6165168"/>
          </a:xfrm>
          <a:prstGeom prst="rect">
            <a:avLst/>
          </a:prstGeom>
          <a:noFill/>
          <a:ln>
            <a:noFill/>
          </a:ln>
        </p:spPr>
      </p:pic>
      <p:grpSp>
        <p:nvGrpSpPr>
          <p:cNvPr id="1531" name="Google Shape;1531;p10"/>
          <p:cNvGrpSpPr/>
          <p:nvPr/>
        </p:nvGrpSpPr>
        <p:grpSpPr>
          <a:xfrm>
            <a:off x="15060598" y="11"/>
            <a:ext cx="3227297" cy="3085741"/>
            <a:chOff x="0" y="0"/>
            <a:chExt cx="849982" cy="812700"/>
          </a:xfrm>
        </p:grpSpPr>
        <p:sp>
          <p:nvSpPr>
            <p:cNvPr id="1532" name="Google Shape;1532;p1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533" name="Google Shape;1533;p1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34" name="Google Shape;1534;p10"/>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538"/>
        <p:cNvGrpSpPr/>
        <p:nvPr/>
      </p:nvGrpSpPr>
      <p:grpSpPr>
        <a:xfrm>
          <a:off x="0" y="0"/>
          <a:ext cx="0" cy="0"/>
          <a:chOff x="0" y="0"/>
          <a:chExt cx="0" cy="0"/>
        </a:xfrm>
      </p:grpSpPr>
      <p:grpSp>
        <p:nvGrpSpPr>
          <p:cNvPr id="1539" name="Google Shape;1539;g294b6e0cc7d_0_17"/>
          <p:cNvGrpSpPr/>
          <p:nvPr/>
        </p:nvGrpSpPr>
        <p:grpSpPr>
          <a:xfrm rot="5400000">
            <a:off x="8896870" y="17996557"/>
            <a:ext cx="552785" cy="552785"/>
            <a:chOff x="0" y="0"/>
            <a:chExt cx="812800" cy="812800"/>
          </a:xfrm>
        </p:grpSpPr>
        <p:sp>
          <p:nvSpPr>
            <p:cNvPr id="1540" name="Google Shape;1540;g294b6e0cc7d_0_1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g294b6e0cc7d_0_1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42" name="Google Shape;1542;g294b6e0cc7d_0_17"/>
          <p:cNvSpPr txBox="1"/>
          <p:nvPr/>
        </p:nvSpPr>
        <p:spPr>
          <a:xfrm>
            <a:off x="908575" y="183225"/>
            <a:ext cx="8289900" cy="461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3000" b="1">
                <a:solidFill>
                  <a:srgbClr val="462D78"/>
                </a:solidFill>
              </a:rPr>
              <a:t>DV Script and Resource Sheet Continued:</a:t>
            </a:r>
            <a:endParaRPr sz="2300" b="1" i="0" u="none" strike="noStrike" cap="none">
              <a:solidFill>
                <a:srgbClr val="000000"/>
              </a:solidFill>
            </a:endParaRPr>
          </a:p>
        </p:txBody>
      </p:sp>
      <p:pic>
        <p:nvPicPr>
          <p:cNvPr id="1543" name="Google Shape;1543;g294b6e0cc7d_0_17"/>
          <p:cNvPicPr preferRelativeResize="0"/>
          <p:nvPr/>
        </p:nvPicPr>
        <p:blipFill rotWithShape="1">
          <a:blip r:embed="rId3">
            <a:alphaModFix/>
          </a:blip>
          <a:srcRect/>
          <a:stretch/>
        </p:blipFill>
        <p:spPr>
          <a:xfrm>
            <a:off x="3270900" y="1186750"/>
            <a:ext cx="12537691" cy="9071926"/>
          </a:xfrm>
          <a:prstGeom prst="rect">
            <a:avLst/>
          </a:prstGeom>
          <a:noFill/>
          <a:ln w="9525" cap="flat" cmpd="sng">
            <a:solidFill>
              <a:srgbClr val="BFBFBF"/>
            </a:solidFill>
            <a:prstDash val="solid"/>
            <a:round/>
            <a:headEnd type="none" w="sm" len="sm"/>
            <a:tailEnd type="none" w="sm" len="sm"/>
          </a:ln>
        </p:spPr>
      </p:pic>
      <p:sp>
        <p:nvSpPr>
          <p:cNvPr id="1544" name="Google Shape;1544;g294b6e0cc7d_0_17"/>
          <p:cNvSpPr txBox="1"/>
          <p:nvPr/>
        </p:nvSpPr>
        <p:spPr>
          <a:xfrm>
            <a:off x="1535125" y="725050"/>
            <a:ext cx="14754900" cy="461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3000">
                <a:solidFill>
                  <a:srgbClr val="462D78"/>
                </a:solidFill>
              </a:rPr>
              <a:t>Complete the sheet to pass out to individuals who may need local resources</a:t>
            </a:r>
            <a:endParaRPr sz="2300" i="0" u="none" strike="noStrike" cap="none">
              <a:solidFill>
                <a:srgbClr val="000000"/>
              </a:solidFill>
            </a:endParaRPr>
          </a:p>
        </p:txBody>
      </p:sp>
      <p:grpSp>
        <p:nvGrpSpPr>
          <p:cNvPr id="1545" name="Google Shape;1545;g294b6e0cc7d_0_17"/>
          <p:cNvGrpSpPr/>
          <p:nvPr/>
        </p:nvGrpSpPr>
        <p:grpSpPr>
          <a:xfrm>
            <a:off x="15060598" y="11"/>
            <a:ext cx="3227297" cy="3085741"/>
            <a:chOff x="0" y="0"/>
            <a:chExt cx="849982" cy="812700"/>
          </a:xfrm>
        </p:grpSpPr>
        <p:sp>
          <p:nvSpPr>
            <p:cNvPr id="1546" name="Google Shape;1546;g294b6e0cc7d_0_1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547" name="Google Shape;1547;g294b6e0cc7d_0_1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48" name="Google Shape;1548;g294b6e0cc7d_0_17"/>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Survey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2B76C0"/>
        </a:solidFill>
        <a:effectLst/>
      </p:bgPr>
    </p:bg>
    <p:spTree>
      <p:nvGrpSpPr>
        <p:cNvPr id="1" name="Shape 1552"/>
        <p:cNvGrpSpPr/>
        <p:nvPr/>
      </p:nvGrpSpPr>
      <p:grpSpPr>
        <a:xfrm>
          <a:off x="0" y="0"/>
          <a:ext cx="0" cy="0"/>
          <a:chOff x="0" y="0"/>
          <a:chExt cx="0" cy="0"/>
        </a:xfrm>
      </p:grpSpPr>
      <p:grpSp>
        <p:nvGrpSpPr>
          <p:cNvPr id="1553" name="Google Shape;1553;g294b6e0cc7d_0_42"/>
          <p:cNvGrpSpPr/>
          <p:nvPr/>
        </p:nvGrpSpPr>
        <p:grpSpPr>
          <a:xfrm>
            <a:off x="1208423" y="6773279"/>
            <a:ext cx="3227297" cy="3085741"/>
            <a:chOff x="0" y="0"/>
            <a:chExt cx="849982" cy="812700"/>
          </a:xfrm>
        </p:grpSpPr>
        <p:sp>
          <p:nvSpPr>
            <p:cNvPr id="1554" name="Google Shape;1554;g294b6e0cc7d_0_4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555" name="Google Shape;1555;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56" name="Google Shape;1556;g294b6e0cc7d_0_42"/>
          <p:cNvGrpSpPr/>
          <p:nvPr/>
        </p:nvGrpSpPr>
        <p:grpSpPr>
          <a:xfrm>
            <a:off x="1208423" y="5106386"/>
            <a:ext cx="3227297" cy="3085741"/>
            <a:chOff x="0" y="0"/>
            <a:chExt cx="849982" cy="812700"/>
          </a:xfrm>
        </p:grpSpPr>
        <p:sp>
          <p:nvSpPr>
            <p:cNvPr id="1557" name="Google Shape;1557;g294b6e0cc7d_0_4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558" name="Google Shape;1558;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59" name="Google Shape;1559;g294b6e0cc7d_0_42"/>
          <p:cNvGrpSpPr/>
          <p:nvPr/>
        </p:nvGrpSpPr>
        <p:grpSpPr>
          <a:xfrm>
            <a:off x="1208423" y="3444236"/>
            <a:ext cx="3227297" cy="3085741"/>
            <a:chOff x="0" y="0"/>
            <a:chExt cx="849982" cy="812700"/>
          </a:xfrm>
        </p:grpSpPr>
        <p:sp>
          <p:nvSpPr>
            <p:cNvPr id="1560" name="Google Shape;1560;g294b6e0cc7d_0_4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561" name="Google Shape;1561;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62" name="Google Shape;1562;g294b6e0cc7d_0_42"/>
          <p:cNvGrpSpPr/>
          <p:nvPr/>
        </p:nvGrpSpPr>
        <p:grpSpPr>
          <a:xfrm>
            <a:off x="1208423" y="1763036"/>
            <a:ext cx="3227297" cy="3085741"/>
            <a:chOff x="0" y="0"/>
            <a:chExt cx="849982" cy="812700"/>
          </a:xfrm>
        </p:grpSpPr>
        <p:sp>
          <p:nvSpPr>
            <p:cNvPr id="1563" name="Google Shape;1563;g294b6e0cc7d_0_4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564" name="Google Shape;1564;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65" name="Google Shape;1565;g294b6e0cc7d_0_42"/>
          <p:cNvGrpSpPr/>
          <p:nvPr/>
        </p:nvGrpSpPr>
        <p:grpSpPr>
          <a:xfrm>
            <a:off x="-82477" y="-230145"/>
            <a:ext cx="3085741" cy="3085741"/>
            <a:chOff x="0" y="0"/>
            <a:chExt cx="812700" cy="812700"/>
          </a:xfrm>
        </p:grpSpPr>
        <p:sp>
          <p:nvSpPr>
            <p:cNvPr id="1566" name="Google Shape;1566;g294b6e0cc7d_0_4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sp>
        <p:sp>
          <p:nvSpPr>
            <p:cNvPr id="1567" name="Google Shape;1567;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68" name="Google Shape;1568;g294b6e0cc7d_0_42"/>
          <p:cNvGrpSpPr/>
          <p:nvPr/>
        </p:nvGrpSpPr>
        <p:grpSpPr>
          <a:xfrm>
            <a:off x="530072" y="397176"/>
            <a:ext cx="1409059" cy="1409059"/>
            <a:chOff x="0" y="0"/>
            <a:chExt cx="812700" cy="812700"/>
          </a:xfrm>
        </p:grpSpPr>
        <p:sp>
          <p:nvSpPr>
            <p:cNvPr id="1569" name="Google Shape;1569;g294b6e0cc7d_0_4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sp>
        <p:sp>
          <p:nvSpPr>
            <p:cNvPr id="1570" name="Google Shape;1570;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71" name="Google Shape;1571;g294b6e0cc7d_0_42"/>
          <p:cNvGrpSpPr/>
          <p:nvPr/>
        </p:nvGrpSpPr>
        <p:grpSpPr>
          <a:xfrm>
            <a:off x="17303677" y="1"/>
            <a:ext cx="3085741" cy="3085741"/>
            <a:chOff x="0" y="0"/>
            <a:chExt cx="812700" cy="812700"/>
          </a:xfrm>
        </p:grpSpPr>
        <p:sp>
          <p:nvSpPr>
            <p:cNvPr id="1572" name="Google Shape;1572;g294b6e0cc7d_0_4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E5E6EE"/>
            </a:solidFill>
            <a:ln>
              <a:noFill/>
            </a:ln>
          </p:spPr>
        </p:sp>
        <p:sp>
          <p:nvSpPr>
            <p:cNvPr id="1573" name="Google Shape;1573;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74" name="Google Shape;1574;g294b6e0cc7d_0_42"/>
          <p:cNvGrpSpPr/>
          <p:nvPr/>
        </p:nvGrpSpPr>
        <p:grpSpPr>
          <a:xfrm>
            <a:off x="17303675" y="608196"/>
            <a:ext cx="1409059" cy="1409059"/>
            <a:chOff x="0" y="0"/>
            <a:chExt cx="812700" cy="812700"/>
          </a:xfrm>
        </p:grpSpPr>
        <p:sp>
          <p:nvSpPr>
            <p:cNvPr id="1575" name="Google Shape;1575;g294b6e0cc7d_0_42"/>
            <p:cNvSpPr/>
            <p:nvPr/>
          </p:nvSpPr>
          <p:spPr>
            <a:xfrm>
              <a:off x="0" y="0"/>
              <a:ext cx="270933" cy="265476"/>
            </a:xfrm>
            <a:custGeom>
              <a:avLst/>
              <a:gdLst/>
              <a:ahLst/>
              <a:cxnLst/>
              <a:rect l="l" t="t" r="r" b="b"/>
              <a:pathLst>
                <a:path w="270933" h="265476" extrusionOk="0">
                  <a:moveTo>
                    <a:pt x="0" y="0"/>
                  </a:moveTo>
                  <a:lnTo>
                    <a:pt x="270933" y="0"/>
                  </a:lnTo>
                  <a:lnTo>
                    <a:pt x="270933" y="265476"/>
                  </a:lnTo>
                  <a:lnTo>
                    <a:pt x="0" y="265476"/>
                  </a:lnTo>
                  <a:close/>
                </a:path>
              </a:pathLst>
            </a:custGeom>
            <a:solidFill>
              <a:srgbClr val="462D78"/>
            </a:solidFill>
            <a:ln>
              <a:noFill/>
            </a:ln>
          </p:spPr>
        </p:sp>
        <p:sp>
          <p:nvSpPr>
            <p:cNvPr id="1576" name="Google Shape;1576;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77" name="Google Shape;1577;g294b6e0cc7d_0_42"/>
          <p:cNvSpPr txBox="1"/>
          <p:nvPr/>
        </p:nvSpPr>
        <p:spPr>
          <a:xfrm>
            <a:off x="6865004" y="2874903"/>
            <a:ext cx="10965600" cy="1108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b="1">
                <a:solidFill>
                  <a:schemeClr val="lt1"/>
                </a:solidFill>
              </a:rPr>
              <a:t>Resources</a:t>
            </a:r>
            <a:endParaRPr sz="1400" b="1" i="0" u="none" strike="noStrike" cap="none">
              <a:solidFill>
                <a:schemeClr val="lt1"/>
              </a:solidFill>
              <a:latin typeface="Arial"/>
              <a:ea typeface="Arial"/>
              <a:cs typeface="Arial"/>
              <a:sym typeface="Arial"/>
            </a:endParaRPr>
          </a:p>
        </p:txBody>
      </p:sp>
      <p:sp>
        <p:nvSpPr>
          <p:cNvPr id="1578" name="Google Shape;1578;g294b6e0cc7d_0_42"/>
          <p:cNvSpPr txBox="1"/>
          <p:nvPr/>
        </p:nvSpPr>
        <p:spPr>
          <a:xfrm>
            <a:off x="1208423" y="706357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Survey </a:t>
            </a:r>
            <a:endParaRPr sz="1400" b="0" i="0" u="none" strike="noStrike" cap="none">
              <a:solidFill>
                <a:srgbClr val="000000"/>
              </a:solidFill>
              <a:latin typeface="Arial"/>
              <a:ea typeface="Arial"/>
              <a:cs typeface="Arial"/>
              <a:sym typeface="Arial"/>
            </a:endParaRPr>
          </a:p>
        </p:txBody>
      </p:sp>
      <p:sp>
        <p:nvSpPr>
          <p:cNvPr id="1579" name="Google Shape;1579;g294b6e0cc7d_0_42"/>
          <p:cNvSpPr txBox="1"/>
          <p:nvPr/>
        </p:nvSpPr>
        <p:spPr>
          <a:xfrm>
            <a:off x="1208423" y="540873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i="0" u="none" strike="noStrike" cap="none">
                <a:solidFill>
                  <a:srgbClr val="462D78"/>
                </a:solidFill>
              </a:rPr>
              <a:t>Service Based Count </a:t>
            </a:r>
            <a:endParaRPr sz="1400" i="0" u="none" strike="noStrike" cap="none">
              <a:solidFill>
                <a:srgbClr val="000000"/>
              </a:solidFill>
            </a:endParaRPr>
          </a:p>
        </p:txBody>
      </p:sp>
      <p:sp>
        <p:nvSpPr>
          <p:cNvPr id="1580" name="Google Shape;1580;g294b6e0cc7d_0_42"/>
          <p:cNvSpPr txBox="1"/>
          <p:nvPr/>
        </p:nvSpPr>
        <p:spPr>
          <a:xfrm>
            <a:off x="1208423" y="3753929"/>
            <a:ext cx="3227400" cy="4617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3000"/>
              <a:buFont typeface="Arial"/>
              <a:buNone/>
            </a:pPr>
            <a:r>
              <a:rPr lang="en-US" sz="3000" b="0" i="0" u="none" strike="noStrike" cap="none">
                <a:solidFill>
                  <a:srgbClr val="462D78"/>
                </a:solidFill>
                <a:latin typeface="Arial"/>
                <a:ea typeface="Arial"/>
                <a:cs typeface="Arial"/>
                <a:sym typeface="Arial"/>
              </a:rPr>
              <a:t>Street Count</a:t>
            </a:r>
            <a:endParaRPr sz="3000" b="0" i="0" u="none" strike="noStrike" cap="none">
              <a:solidFill>
                <a:srgbClr val="000000"/>
              </a:solidFill>
              <a:latin typeface="Arial"/>
              <a:ea typeface="Arial"/>
              <a:cs typeface="Arial"/>
              <a:sym typeface="Arial"/>
            </a:endParaRPr>
          </a:p>
        </p:txBody>
      </p:sp>
      <p:sp>
        <p:nvSpPr>
          <p:cNvPr id="1581" name="Google Shape;1581;g294b6e0cc7d_0_42"/>
          <p:cNvSpPr txBox="1"/>
          <p:nvPr/>
        </p:nvSpPr>
        <p:spPr>
          <a:xfrm>
            <a:off x="1132223" y="2072729"/>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2400" b="0" i="0" u="none" strike="noStrike" cap="none">
              <a:solidFill>
                <a:srgbClr val="000000"/>
              </a:solidFill>
              <a:latin typeface="Arial"/>
              <a:ea typeface="Arial"/>
              <a:cs typeface="Arial"/>
              <a:sym typeface="Arial"/>
            </a:endParaRPr>
          </a:p>
        </p:txBody>
      </p:sp>
      <p:grpSp>
        <p:nvGrpSpPr>
          <p:cNvPr id="1582" name="Google Shape;1582;g294b6e0cc7d_0_42"/>
          <p:cNvGrpSpPr/>
          <p:nvPr/>
        </p:nvGrpSpPr>
        <p:grpSpPr>
          <a:xfrm>
            <a:off x="1227123" y="8440304"/>
            <a:ext cx="3227297" cy="3085741"/>
            <a:chOff x="0" y="0"/>
            <a:chExt cx="849982" cy="812700"/>
          </a:xfrm>
        </p:grpSpPr>
        <p:sp>
          <p:nvSpPr>
            <p:cNvPr id="1583" name="Google Shape;1583;g294b6e0cc7d_0_4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584" name="Google Shape;1584;g294b6e0cc7d_0_4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85" name="Google Shape;1585;g294b6e0cc7d_0_42"/>
          <p:cNvSpPr txBox="1"/>
          <p:nvPr/>
        </p:nvSpPr>
        <p:spPr>
          <a:xfrm>
            <a:off x="1227073" y="87184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1" i="0" u="none" strike="noStrike" cap="none">
                <a:solidFill>
                  <a:srgbClr val="462D78"/>
                </a:solidFill>
              </a:rPr>
              <a:t>Resources</a:t>
            </a:r>
            <a:endParaRPr sz="1400" b="1" i="0" u="none" strike="noStrike" cap="none">
              <a:solidFill>
                <a:srgbClr val="000000"/>
              </a:solidFill>
            </a:endParaRPr>
          </a:p>
        </p:txBody>
      </p:sp>
      <p:sp>
        <p:nvSpPr>
          <p:cNvPr id="1586" name="Google Shape;1586;g294b6e0cc7d_0_42"/>
          <p:cNvSpPr txBox="1"/>
          <p:nvPr/>
        </p:nvSpPr>
        <p:spPr>
          <a:xfrm>
            <a:off x="9068975" y="4377800"/>
            <a:ext cx="6202800" cy="45429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1000"/>
              </a:spcBef>
              <a:spcAft>
                <a:spcPts val="0"/>
              </a:spcAft>
              <a:buClr>
                <a:srgbClr val="000000"/>
              </a:buClr>
              <a:buSzPts val="4900"/>
              <a:buFont typeface="Arial"/>
              <a:buNone/>
            </a:pPr>
            <a:r>
              <a:rPr lang="en-US" sz="4900" b="1">
                <a:solidFill>
                  <a:srgbClr val="C9DAF8"/>
                </a:solidFill>
                <a:latin typeface="Calibri"/>
                <a:ea typeface="Calibri"/>
                <a:cs typeface="Calibri"/>
                <a:sym typeface="Calibri"/>
              </a:rPr>
              <a:t>What to Bring?</a:t>
            </a:r>
            <a:endParaRPr sz="4900" b="1">
              <a:solidFill>
                <a:srgbClr val="C9DAF8"/>
              </a:solidFill>
              <a:latin typeface="Calibri"/>
              <a:ea typeface="Calibri"/>
              <a:cs typeface="Calibri"/>
              <a:sym typeface="Calibri"/>
            </a:endParaRPr>
          </a:p>
          <a:p>
            <a:pPr marL="0" marR="0" lvl="0" indent="0" algn="r" rtl="0">
              <a:lnSpc>
                <a:spcPct val="90000"/>
              </a:lnSpc>
              <a:spcBef>
                <a:spcPts val="1000"/>
              </a:spcBef>
              <a:spcAft>
                <a:spcPts val="0"/>
              </a:spcAft>
              <a:buClr>
                <a:srgbClr val="000000"/>
              </a:buClr>
              <a:buSzPts val="4900"/>
              <a:buFont typeface="Arial"/>
              <a:buNone/>
            </a:pPr>
            <a:r>
              <a:rPr lang="en-US" sz="4900" b="1">
                <a:solidFill>
                  <a:srgbClr val="C9DAF8"/>
                </a:solidFill>
                <a:latin typeface="Calibri"/>
                <a:ea typeface="Calibri"/>
                <a:cs typeface="Calibri"/>
                <a:sym typeface="Calibri"/>
              </a:rPr>
              <a:t>Example schedule </a:t>
            </a:r>
            <a:endParaRPr sz="4900" b="1">
              <a:solidFill>
                <a:srgbClr val="C9DAF8"/>
              </a:solidFill>
              <a:latin typeface="Calibri"/>
              <a:ea typeface="Calibri"/>
              <a:cs typeface="Calibri"/>
              <a:sym typeface="Calibri"/>
            </a:endParaRPr>
          </a:p>
          <a:p>
            <a:pPr marL="0" marR="0" lvl="0" indent="0" algn="r" rtl="0">
              <a:lnSpc>
                <a:spcPct val="90000"/>
              </a:lnSpc>
              <a:spcBef>
                <a:spcPts val="1000"/>
              </a:spcBef>
              <a:spcAft>
                <a:spcPts val="0"/>
              </a:spcAft>
              <a:buClr>
                <a:srgbClr val="000000"/>
              </a:buClr>
              <a:buSzPts val="4900"/>
              <a:buFont typeface="Arial"/>
              <a:buNone/>
            </a:pPr>
            <a:r>
              <a:rPr lang="en-US" sz="4900" b="1">
                <a:solidFill>
                  <a:srgbClr val="C9DAF8"/>
                </a:solidFill>
                <a:latin typeface="Calibri"/>
                <a:ea typeface="Calibri"/>
                <a:cs typeface="Calibri"/>
                <a:sym typeface="Calibri"/>
              </a:rPr>
              <a:t>Q&amp;A</a:t>
            </a:r>
            <a:endParaRPr sz="4900" b="1">
              <a:solidFill>
                <a:srgbClr val="C9DAF8"/>
              </a:solidFill>
              <a:latin typeface="Calibri"/>
              <a:ea typeface="Calibri"/>
              <a:cs typeface="Calibri"/>
              <a:sym typeface="Calibri"/>
            </a:endParaRPr>
          </a:p>
        </p:txBody>
      </p:sp>
      <p:sp>
        <p:nvSpPr>
          <p:cNvPr id="1587" name="Google Shape;1587;g294b6e0cc7d_0_42"/>
          <p:cNvSpPr/>
          <p:nvPr/>
        </p:nvSpPr>
        <p:spPr>
          <a:xfrm>
            <a:off x="399317" y="8718389"/>
            <a:ext cx="809100" cy="461700"/>
          </a:xfrm>
          <a:prstGeom prst="rightArrow">
            <a:avLst>
              <a:gd name="adj1" fmla="val 50000"/>
              <a:gd name="adj2" fmla="val 50000"/>
            </a:avLst>
          </a:prstGeom>
          <a:solidFill>
            <a:srgbClr val="2D175F"/>
          </a:solidFill>
          <a:ln w="9525" cap="flat" cmpd="sng">
            <a:solidFill>
              <a:srgbClr val="2D175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591"/>
        <p:cNvGrpSpPr/>
        <p:nvPr/>
      </p:nvGrpSpPr>
      <p:grpSpPr>
        <a:xfrm>
          <a:off x="0" y="0"/>
          <a:ext cx="0" cy="0"/>
          <a:chOff x="0" y="0"/>
          <a:chExt cx="0" cy="0"/>
        </a:xfrm>
      </p:grpSpPr>
      <p:cxnSp>
        <p:nvCxnSpPr>
          <p:cNvPr id="1592" name="Google Shape;1592;g24fa01ec593_2_127"/>
          <p:cNvCxnSpPr/>
          <p:nvPr/>
        </p:nvCxnSpPr>
        <p:spPr>
          <a:xfrm>
            <a:off x="1276100" y="6406488"/>
            <a:ext cx="16230600" cy="0"/>
          </a:xfrm>
          <a:prstGeom prst="straightConnector1">
            <a:avLst/>
          </a:prstGeom>
          <a:noFill/>
          <a:ln w="28575" cap="flat" cmpd="sng">
            <a:solidFill>
              <a:srgbClr val="2B76C0"/>
            </a:solidFill>
            <a:prstDash val="solid"/>
            <a:round/>
            <a:headEnd type="none" w="sm" len="sm"/>
            <a:tailEnd type="none" w="sm" len="sm"/>
          </a:ln>
        </p:spPr>
      </p:cxnSp>
      <p:grpSp>
        <p:nvGrpSpPr>
          <p:cNvPr id="1593" name="Google Shape;1593;g24fa01ec593_2_127"/>
          <p:cNvGrpSpPr/>
          <p:nvPr/>
        </p:nvGrpSpPr>
        <p:grpSpPr>
          <a:xfrm>
            <a:off x="2292559" y="6130095"/>
            <a:ext cx="552785" cy="552785"/>
            <a:chOff x="0" y="0"/>
            <a:chExt cx="812800" cy="812800"/>
          </a:xfrm>
        </p:grpSpPr>
        <p:sp>
          <p:nvSpPr>
            <p:cNvPr id="1594" name="Google Shape;1594;g24fa01ec593_2_1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g24fa01ec593_2_1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96" name="Google Shape;1596;g24fa01ec593_2_127"/>
          <p:cNvGrpSpPr/>
          <p:nvPr/>
        </p:nvGrpSpPr>
        <p:grpSpPr>
          <a:xfrm>
            <a:off x="5855076" y="6130095"/>
            <a:ext cx="552785" cy="552785"/>
            <a:chOff x="0" y="0"/>
            <a:chExt cx="812800" cy="812800"/>
          </a:xfrm>
        </p:grpSpPr>
        <p:sp>
          <p:nvSpPr>
            <p:cNvPr id="1597" name="Google Shape;1597;g24fa01ec593_2_1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g24fa01ec593_2_1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99" name="Google Shape;1599;g24fa01ec593_2_127"/>
          <p:cNvGrpSpPr/>
          <p:nvPr/>
        </p:nvGrpSpPr>
        <p:grpSpPr>
          <a:xfrm>
            <a:off x="9168214" y="6130095"/>
            <a:ext cx="552785" cy="552785"/>
            <a:chOff x="0" y="0"/>
            <a:chExt cx="812800" cy="812800"/>
          </a:xfrm>
        </p:grpSpPr>
        <p:sp>
          <p:nvSpPr>
            <p:cNvPr id="1600" name="Google Shape;1600;g24fa01ec593_2_1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g24fa01ec593_2_1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02" name="Google Shape;1602;g24fa01ec593_2_127"/>
          <p:cNvGrpSpPr/>
          <p:nvPr/>
        </p:nvGrpSpPr>
        <p:grpSpPr>
          <a:xfrm>
            <a:off x="12375683" y="6130095"/>
            <a:ext cx="552785" cy="552785"/>
            <a:chOff x="0" y="0"/>
            <a:chExt cx="812800" cy="812800"/>
          </a:xfrm>
        </p:grpSpPr>
        <p:sp>
          <p:nvSpPr>
            <p:cNvPr id="1603" name="Google Shape;1603;g24fa01ec593_2_1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g24fa01ec593_2_1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05" name="Google Shape;1605;g24fa01ec593_2_127"/>
          <p:cNvGrpSpPr/>
          <p:nvPr/>
        </p:nvGrpSpPr>
        <p:grpSpPr>
          <a:xfrm>
            <a:off x="15884994" y="6130095"/>
            <a:ext cx="552785" cy="552785"/>
            <a:chOff x="0" y="0"/>
            <a:chExt cx="812800" cy="812800"/>
          </a:xfrm>
        </p:grpSpPr>
        <p:sp>
          <p:nvSpPr>
            <p:cNvPr id="1606" name="Google Shape;1606;g24fa01ec593_2_1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D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g24fa01ec593_2_127"/>
            <p:cNvSpPr txBox="1"/>
            <p:nvPr/>
          </p:nvSpPr>
          <p:spPr>
            <a:xfrm>
              <a:off x="76200" y="76200"/>
              <a:ext cx="660300" cy="6603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08" name="Google Shape;1608;g24fa01ec593_2_127"/>
          <p:cNvSpPr txBox="1"/>
          <p:nvPr/>
        </p:nvSpPr>
        <p:spPr>
          <a:xfrm>
            <a:off x="1028700" y="400700"/>
            <a:ext cx="9469800" cy="2235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6600">
                <a:solidFill>
                  <a:srgbClr val="953734"/>
                </a:solidFill>
              </a:rPr>
              <a:t>Schedule for the Night of the Count </a:t>
            </a:r>
            <a:endParaRPr sz="1500" b="0" i="0" u="none" strike="noStrike" cap="none">
              <a:solidFill>
                <a:srgbClr val="953734"/>
              </a:solidFill>
              <a:latin typeface="Arial"/>
              <a:ea typeface="Arial"/>
              <a:cs typeface="Arial"/>
              <a:sym typeface="Arial"/>
            </a:endParaRPr>
          </a:p>
        </p:txBody>
      </p:sp>
      <p:sp>
        <p:nvSpPr>
          <p:cNvPr id="1609" name="Google Shape;1609;g24fa01ec593_2_127"/>
          <p:cNvSpPr txBox="1"/>
          <p:nvPr/>
        </p:nvSpPr>
        <p:spPr>
          <a:xfrm>
            <a:off x="1020900" y="3931666"/>
            <a:ext cx="7102200" cy="323100"/>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Clr>
                <a:schemeClr val="dk1"/>
              </a:buClr>
              <a:buSzPts val="1100"/>
              <a:buFont typeface="Arial"/>
              <a:buNone/>
            </a:pPr>
            <a:r>
              <a:rPr lang="en-US" sz="2100">
                <a:solidFill>
                  <a:srgbClr val="953734"/>
                </a:solidFill>
              </a:rPr>
              <a:t>[SAMPLE SCHEDULE OF EVENTS on MM/DD/20XX]</a:t>
            </a:r>
            <a:endParaRPr sz="2100">
              <a:solidFill>
                <a:srgbClr val="953734"/>
              </a:solidFill>
            </a:endParaRPr>
          </a:p>
        </p:txBody>
      </p:sp>
      <p:sp>
        <p:nvSpPr>
          <p:cNvPr id="1610" name="Google Shape;1610;g24fa01ec593_2_127"/>
          <p:cNvSpPr txBox="1"/>
          <p:nvPr/>
        </p:nvSpPr>
        <p:spPr>
          <a:xfrm>
            <a:off x="909974" y="7091548"/>
            <a:ext cx="3318000" cy="8127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953734"/>
                </a:solidFill>
              </a:rPr>
              <a:t>Arrive at [Meeting Location}</a:t>
            </a:r>
            <a:endParaRPr sz="1400" b="0" i="0" u="none" strike="noStrike" cap="none">
              <a:solidFill>
                <a:srgbClr val="953734"/>
              </a:solidFill>
              <a:latin typeface="Arial"/>
              <a:ea typeface="Arial"/>
              <a:cs typeface="Arial"/>
              <a:sym typeface="Arial"/>
            </a:endParaRPr>
          </a:p>
        </p:txBody>
      </p:sp>
      <p:sp>
        <p:nvSpPr>
          <p:cNvPr id="1611" name="Google Shape;1611;g24fa01ec593_2_127"/>
          <p:cNvSpPr txBox="1"/>
          <p:nvPr/>
        </p:nvSpPr>
        <p:spPr>
          <a:xfrm>
            <a:off x="4582329" y="7053504"/>
            <a:ext cx="3098400" cy="8127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953734"/>
                </a:solidFill>
              </a:rPr>
              <a:t>Welcome and overview of the night</a:t>
            </a:r>
            <a:endParaRPr sz="1400" b="0" i="0" u="none" strike="noStrike" cap="none">
              <a:solidFill>
                <a:srgbClr val="953734"/>
              </a:solidFill>
              <a:latin typeface="Arial"/>
              <a:ea typeface="Arial"/>
              <a:cs typeface="Arial"/>
              <a:sym typeface="Arial"/>
            </a:endParaRPr>
          </a:p>
        </p:txBody>
      </p:sp>
      <p:sp>
        <p:nvSpPr>
          <p:cNvPr id="1612" name="Google Shape;1612;g24fa01ec593_2_127"/>
          <p:cNvSpPr txBox="1"/>
          <p:nvPr/>
        </p:nvSpPr>
        <p:spPr>
          <a:xfrm>
            <a:off x="8144847" y="7053504"/>
            <a:ext cx="2599500" cy="25851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953734"/>
                </a:solidFill>
              </a:rPr>
              <a:t>Meet with team.</a:t>
            </a:r>
            <a:endParaRPr sz="2400">
              <a:solidFill>
                <a:srgbClr val="953734"/>
              </a:solidFill>
            </a:endParaRPr>
          </a:p>
          <a:p>
            <a:pPr marL="0" marR="0" lvl="0" indent="0" algn="ctr" rtl="0">
              <a:lnSpc>
                <a:spcPct val="119958"/>
              </a:lnSpc>
              <a:spcBef>
                <a:spcPts val="0"/>
              </a:spcBef>
              <a:spcAft>
                <a:spcPts val="0"/>
              </a:spcAft>
              <a:buClr>
                <a:srgbClr val="000000"/>
              </a:buClr>
              <a:buSzPts val="2400"/>
              <a:buFont typeface="Arial"/>
              <a:buNone/>
            </a:pPr>
            <a:r>
              <a:rPr lang="en-US" sz="2400">
                <a:solidFill>
                  <a:srgbClr val="953734"/>
                </a:solidFill>
              </a:rPr>
              <a:t>Exchange numbers.</a:t>
            </a:r>
            <a:endParaRPr sz="2400">
              <a:solidFill>
                <a:srgbClr val="953734"/>
              </a:solidFill>
            </a:endParaRPr>
          </a:p>
          <a:p>
            <a:pPr marL="0" marR="0" lvl="0" indent="0" algn="ctr" rtl="0">
              <a:lnSpc>
                <a:spcPct val="119958"/>
              </a:lnSpc>
              <a:spcBef>
                <a:spcPts val="0"/>
              </a:spcBef>
              <a:spcAft>
                <a:spcPts val="0"/>
              </a:spcAft>
              <a:buClr>
                <a:srgbClr val="000000"/>
              </a:buClr>
              <a:buSzPts val="2400"/>
              <a:buFont typeface="Arial"/>
              <a:buNone/>
            </a:pPr>
            <a:r>
              <a:rPr lang="en-US" sz="2400">
                <a:solidFill>
                  <a:srgbClr val="953734"/>
                </a:solidFill>
              </a:rPr>
              <a:t>Set a plan. </a:t>
            </a:r>
            <a:endParaRPr sz="2400">
              <a:solidFill>
                <a:srgbClr val="953734"/>
              </a:solidFill>
            </a:endParaRPr>
          </a:p>
          <a:p>
            <a:pPr marL="0" marR="0" lvl="0" indent="0" algn="ctr" rtl="0">
              <a:lnSpc>
                <a:spcPct val="119958"/>
              </a:lnSpc>
              <a:spcBef>
                <a:spcPts val="0"/>
              </a:spcBef>
              <a:spcAft>
                <a:spcPts val="0"/>
              </a:spcAft>
              <a:buClr>
                <a:srgbClr val="000000"/>
              </a:buClr>
              <a:buSzPts val="2400"/>
              <a:buFont typeface="Arial"/>
              <a:buNone/>
            </a:pPr>
            <a:r>
              <a:rPr lang="en-US" sz="2400">
                <a:solidFill>
                  <a:srgbClr val="953734"/>
                </a:solidFill>
              </a:rPr>
              <a:t>Get to know each other. </a:t>
            </a:r>
            <a:endParaRPr sz="2400">
              <a:solidFill>
                <a:srgbClr val="953734"/>
              </a:solidFill>
            </a:endParaRPr>
          </a:p>
        </p:txBody>
      </p:sp>
      <p:sp>
        <p:nvSpPr>
          <p:cNvPr id="1613" name="Google Shape;1613;g24fa01ec593_2_127"/>
          <p:cNvSpPr txBox="1"/>
          <p:nvPr/>
        </p:nvSpPr>
        <p:spPr>
          <a:xfrm>
            <a:off x="11160610" y="7053504"/>
            <a:ext cx="29829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953734"/>
                </a:solidFill>
              </a:rPr>
              <a:t>PIT COUNT</a:t>
            </a:r>
            <a:endParaRPr sz="1400" b="0" i="0" u="none" strike="noStrike" cap="none">
              <a:solidFill>
                <a:srgbClr val="953734"/>
              </a:solidFill>
              <a:latin typeface="Arial"/>
              <a:ea typeface="Arial"/>
              <a:cs typeface="Arial"/>
              <a:sym typeface="Arial"/>
            </a:endParaRPr>
          </a:p>
        </p:txBody>
      </p:sp>
      <p:sp>
        <p:nvSpPr>
          <p:cNvPr id="1614" name="Google Shape;1614;g24fa01ec593_2_127"/>
          <p:cNvSpPr txBox="1"/>
          <p:nvPr/>
        </p:nvSpPr>
        <p:spPr>
          <a:xfrm>
            <a:off x="14495966" y="7053504"/>
            <a:ext cx="3330900" cy="16989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953734"/>
                </a:solidFill>
              </a:rPr>
              <a:t>Meet with your team lead at designated spot to return PITC survey forms</a:t>
            </a:r>
            <a:endParaRPr sz="1400" b="0" i="0" u="none" strike="noStrike" cap="none">
              <a:solidFill>
                <a:srgbClr val="953734"/>
              </a:solidFill>
              <a:latin typeface="Arial"/>
              <a:ea typeface="Arial"/>
              <a:cs typeface="Arial"/>
              <a:sym typeface="Arial"/>
            </a:endParaRPr>
          </a:p>
        </p:txBody>
      </p:sp>
      <p:sp>
        <p:nvSpPr>
          <p:cNvPr id="1615" name="Google Shape;1615;g24fa01ec593_2_127"/>
          <p:cNvSpPr/>
          <p:nvPr/>
        </p:nvSpPr>
        <p:spPr>
          <a:xfrm>
            <a:off x="11052117" y="965095"/>
            <a:ext cx="6454588" cy="4114800"/>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sp>
      <p:sp>
        <p:nvSpPr>
          <p:cNvPr id="1616" name="Google Shape;1616;g24fa01ec593_2_127"/>
          <p:cNvSpPr txBox="1"/>
          <p:nvPr/>
        </p:nvSpPr>
        <p:spPr>
          <a:xfrm>
            <a:off x="1666575" y="5336525"/>
            <a:ext cx="1804800" cy="384900"/>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Clr>
                <a:schemeClr val="dk1"/>
              </a:buClr>
              <a:buSzPts val="1100"/>
              <a:buFont typeface="Arial"/>
              <a:buNone/>
            </a:pPr>
            <a:r>
              <a:rPr lang="en-US" sz="2500" b="1">
                <a:solidFill>
                  <a:srgbClr val="953734"/>
                </a:solidFill>
              </a:rPr>
              <a:t>8:30-9 pm</a:t>
            </a:r>
            <a:endParaRPr sz="2500" b="1">
              <a:solidFill>
                <a:srgbClr val="953734"/>
              </a:solidFill>
            </a:endParaRPr>
          </a:p>
        </p:txBody>
      </p:sp>
      <p:sp>
        <p:nvSpPr>
          <p:cNvPr id="1617" name="Google Shape;1617;g24fa01ec593_2_127"/>
          <p:cNvSpPr txBox="1"/>
          <p:nvPr/>
        </p:nvSpPr>
        <p:spPr>
          <a:xfrm>
            <a:off x="5229125" y="5550750"/>
            <a:ext cx="1804800" cy="384900"/>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Clr>
                <a:schemeClr val="dk1"/>
              </a:buClr>
              <a:buSzPts val="1100"/>
              <a:buFont typeface="Arial"/>
              <a:buNone/>
            </a:pPr>
            <a:r>
              <a:rPr lang="en-US" sz="2500" b="1">
                <a:solidFill>
                  <a:srgbClr val="953734"/>
                </a:solidFill>
              </a:rPr>
              <a:t>9-9:30 pm</a:t>
            </a:r>
            <a:endParaRPr sz="2500" b="1">
              <a:solidFill>
                <a:srgbClr val="953734"/>
              </a:solidFill>
            </a:endParaRPr>
          </a:p>
        </p:txBody>
      </p:sp>
      <p:sp>
        <p:nvSpPr>
          <p:cNvPr id="1618" name="Google Shape;1618;g24fa01ec593_2_127"/>
          <p:cNvSpPr txBox="1"/>
          <p:nvPr/>
        </p:nvSpPr>
        <p:spPr>
          <a:xfrm>
            <a:off x="8542213" y="5550750"/>
            <a:ext cx="1804800" cy="384900"/>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Clr>
                <a:schemeClr val="dk1"/>
              </a:buClr>
              <a:buSzPts val="1100"/>
              <a:buFont typeface="Arial"/>
              <a:buNone/>
            </a:pPr>
            <a:r>
              <a:rPr lang="en-US" sz="2500" b="1">
                <a:solidFill>
                  <a:srgbClr val="953734"/>
                </a:solidFill>
              </a:rPr>
              <a:t>9:30-10 pm</a:t>
            </a:r>
            <a:endParaRPr sz="2500" b="1">
              <a:solidFill>
                <a:srgbClr val="953734"/>
              </a:solidFill>
            </a:endParaRPr>
          </a:p>
        </p:txBody>
      </p:sp>
      <p:sp>
        <p:nvSpPr>
          <p:cNvPr id="1619" name="Google Shape;1619;g24fa01ec593_2_127"/>
          <p:cNvSpPr txBox="1"/>
          <p:nvPr/>
        </p:nvSpPr>
        <p:spPr>
          <a:xfrm>
            <a:off x="11749650" y="5550750"/>
            <a:ext cx="1804800" cy="384900"/>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Clr>
                <a:schemeClr val="dk1"/>
              </a:buClr>
              <a:buSzPts val="1100"/>
              <a:buFont typeface="Arial"/>
              <a:buNone/>
            </a:pPr>
            <a:r>
              <a:rPr lang="en-US" sz="2500" b="1">
                <a:solidFill>
                  <a:srgbClr val="953734"/>
                </a:solidFill>
              </a:rPr>
              <a:t>10 pm-2 am</a:t>
            </a:r>
            <a:endParaRPr sz="2500" b="1">
              <a:solidFill>
                <a:srgbClr val="953734"/>
              </a:solidFill>
            </a:endParaRPr>
          </a:p>
        </p:txBody>
      </p:sp>
      <p:sp>
        <p:nvSpPr>
          <p:cNvPr id="1620" name="Google Shape;1620;g24fa01ec593_2_127"/>
          <p:cNvSpPr txBox="1"/>
          <p:nvPr/>
        </p:nvSpPr>
        <p:spPr>
          <a:xfrm>
            <a:off x="15259025" y="5550750"/>
            <a:ext cx="1804800" cy="384900"/>
          </a:xfrm>
          <a:prstGeom prst="rect">
            <a:avLst/>
          </a:prstGeom>
          <a:noFill/>
          <a:ln>
            <a:noFill/>
          </a:ln>
        </p:spPr>
        <p:txBody>
          <a:bodyPr spcFirstLastPara="1" wrap="square" lIns="0" tIns="0" rIns="0" bIns="0" anchor="t" anchorCtr="0">
            <a:spAutoFit/>
          </a:bodyPr>
          <a:lstStyle/>
          <a:p>
            <a:pPr marL="0" lvl="0" indent="0" algn="ctr" rtl="0">
              <a:lnSpc>
                <a:spcPct val="120000"/>
              </a:lnSpc>
              <a:spcBef>
                <a:spcPts val="0"/>
              </a:spcBef>
              <a:spcAft>
                <a:spcPts val="0"/>
              </a:spcAft>
              <a:buClr>
                <a:schemeClr val="dk1"/>
              </a:buClr>
              <a:buSzPts val="1100"/>
              <a:buFont typeface="Arial"/>
              <a:buNone/>
            </a:pPr>
            <a:r>
              <a:rPr lang="en-US" sz="2500" b="1">
                <a:solidFill>
                  <a:srgbClr val="953734"/>
                </a:solidFill>
              </a:rPr>
              <a:t>2 am</a:t>
            </a:r>
            <a:endParaRPr sz="2500" b="1">
              <a:solidFill>
                <a:srgbClr val="953734"/>
              </a:solidFill>
            </a:endParaRPr>
          </a:p>
        </p:txBody>
      </p:sp>
      <p:grpSp>
        <p:nvGrpSpPr>
          <p:cNvPr id="1621" name="Google Shape;1621;g24fa01ec593_2_127"/>
          <p:cNvGrpSpPr/>
          <p:nvPr/>
        </p:nvGrpSpPr>
        <p:grpSpPr>
          <a:xfrm>
            <a:off x="15060598" y="11"/>
            <a:ext cx="3227297" cy="3085741"/>
            <a:chOff x="0" y="0"/>
            <a:chExt cx="849982" cy="812700"/>
          </a:xfrm>
        </p:grpSpPr>
        <p:sp>
          <p:nvSpPr>
            <p:cNvPr id="1622" name="Google Shape;1622;g24fa01ec593_2_12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623" name="Google Shape;1623;g24fa01ec593_2_12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24" name="Google Shape;1624;g24fa01ec593_2_127"/>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1628"/>
        <p:cNvGrpSpPr/>
        <p:nvPr/>
      </p:nvGrpSpPr>
      <p:grpSpPr>
        <a:xfrm>
          <a:off x="0" y="0"/>
          <a:ext cx="0" cy="0"/>
          <a:chOff x="0" y="0"/>
          <a:chExt cx="0" cy="0"/>
        </a:xfrm>
      </p:grpSpPr>
      <p:grpSp>
        <p:nvGrpSpPr>
          <p:cNvPr id="1629" name="Google Shape;1629;g24fa01ec593_2_50"/>
          <p:cNvGrpSpPr/>
          <p:nvPr/>
        </p:nvGrpSpPr>
        <p:grpSpPr>
          <a:xfrm>
            <a:off x="1041150" y="1946049"/>
            <a:ext cx="8115410" cy="6081439"/>
            <a:chOff x="0" y="0"/>
            <a:chExt cx="2406491" cy="2440385"/>
          </a:xfrm>
        </p:grpSpPr>
        <p:sp>
          <p:nvSpPr>
            <p:cNvPr id="1630" name="Google Shape;1630;g24fa01ec593_2_50"/>
            <p:cNvSpPr/>
            <p:nvPr/>
          </p:nvSpPr>
          <p:spPr>
            <a:xfrm>
              <a:off x="0" y="0"/>
              <a:ext cx="2406491" cy="2440385"/>
            </a:xfrm>
            <a:custGeom>
              <a:avLst/>
              <a:gdLst/>
              <a:ahLst/>
              <a:cxnLst/>
              <a:rect l="l" t="t" r="r" b="b"/>
              <a:pathLst>
                <a:path w="2406491" h="2440385" extrusionOk="0">
                  <a:moveTo>
                    <a:pt x="0" y="0"/>
                  </a:moveTo>
                  <a:lnTo>
                    <a:pt x="2406491" y="0"/>
                  </a:lnTo>
                  <a:lnTo>
                    <a:pt x="2406491" y="2440385"/>
                  </a:lnTo>
                  <a:lnTo>
                    <a:pt x="0" y="2440385"/>
                  </a:lnTo>
                  <a:close/>
                </a:path>
              </a:pathLst>
            </a:custGeom>
            <a:solidFill>
              <a:srgbClr val="A5CBE9"/>
            </a:solidFill>
            <a:ln>
              <a:noFill/>
            </a:ln>
          </p:spPr>
        </p:sp>
        <p:sp>
          <p:nvSpPr>
            <p:cNvPr id="1631" name="Google Shape;1631;g24fa01ec593_2_5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32" name="Google Shape;1632;g24fa01ec593_2_50"/>
          <p:cNvSpPr txBox="1"/>
          <p:nvPr/>
        </p:nvSpPr>
        <p:spPr>
          <a:xfrm>
            <a:off x="10381620" y="1067675"/>
            <a:ext cx="68982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a:solidFill>
                  <a:srgbClr val="953734"/>
                </a:solidFill>
              </a:rPr>
              <a:t>Key Contacts</a:t>
            </a:r>
            <a:endParaRPr sz="1400" b="0" i="0" u="none" strike="noStrike" cap="none">
              <a:solidFill>
                <a:srgbClr val="953734"/>
              </a:solidFill>
              <a:latin typeface="Arial"/>
              <a:ea typeface="Arial"/>
              <a:cs typeface="Arial"/>
              <a:sym typeface="Arial"/>
            </a:endParaRPr>
          </a:p>
        </p:txBody>
      </p:sp>
      <p:sp>
        <p:nvSpPr>
          <p:cNvPr id="1633" name="Google Shape;1633;g24fa01ec593_2_50"/>
          <p:cNvSpPr txBox="1"/>
          <p:nvPr/>
        </p:nvSpPr>
        <p:spPr>
          <a:xfrm>
            <a:off x="12012425" y="2564550"/>
            <a:ext cx="5741100" cy="19113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700">
                <a:solidFill>
                  <a:srgbClr val="953734"/>
                </a:solidFill>
              </a:rPr>
              <a:t>Team Members: Exchange cell phone numbers with others on your team in case you get lost or split into pairs and need to contact each other</a:t>
            </a:r>
            <a:endParaRPr sz="2700">
              <a:solidFill>
                <a:srgbClr val="953734"/>
              </a:solidFill>
            </a:endParaRPr>
          </a:p>
        </p:txBody>
      </p:sp>
      <p:sp>
        <p:nvSpPr>
          <p:cNvPr id="1634" name="Google Shape;1634;g24fa01ec593_2_50"/>
          <p:cNvSpPr txBox="1"/>
          <p:nvPr/>
        </p:nvSpPr>
        <p:spPr>
          <a:xfrm>
            <a:off x="9883384" y="2947352"/>
            <a:ext cx="1567200" cy="1145700"/>
          </a:xfrm>
          <a:prstGeom prst="rect">
            <a:avLst/>
          </a:prstGeom>
          <a:noFill/>
          <a:ln>
            <a:noFill/>
          </a:ln>
        </p:spPr>
        <p:txBody>
          <a:bodyPr spcFirstLastPara="1" wrap="square" lIns="0" tIns="0" rIns="0" bIns="0" anchor="t" anchorCtr="0">
            <a:spAutoFit/>
          </a:bodyPr>
          <a:lstStyle/>
          <a:p>
            <a:pPr marL="0" marR="0" lvl="0" indent="0" algn="r" rtl="0">
              <a:lnSpc>
                <a:spcPct val="120002"/>
              </a:lnSpc>
              <a:spcBef>
                <a:spcPts val="0"/>
              </a:spcBef>
              <a:spcAft>
                <a:spcPts val="0"/>
              </a:spcAft>
              <a:buClr>
                <a:srgbClr val="000000"/>
              </a:buClr>
              <a:buSzPts val="7144"/>
              <a:buFont typeface="Arial"/>
              <a:buNone/>
            </a:pPr>
            <a:r>
              <a:rPr lang="en-US" sz="7444" b="0" i="0" u="none" strike="noStrike" cap="none">
                <a:solidFill>
                  <a:srgbClr val="E5E6EE"/>
                </a:solidFill>
                <a:latin typeface="Arial"/>
                <a:ea typeface="Arial"/>
                <a:cs typeface="Arial"/>
                <a:sym typeface="Arial"/>
              </a:rPr>
              <a:t>01</a:t>
            </a:r>
            <a:endParaRPr sz="1700" b="0" i="0" u="none" strike="noStrike" cap="none">
              <a:solidFill>
                <a:srgbClr val="000000"/>
              </a:solidFill>
              <a:latin typeface="Arial"/>
              <a:ea typeface="Arial"/>
              <a:cs typeface="Arial"/>
              <a:sym typeface="Arial"/>
            </a:endParaRPr>
          </a:p>
        </p:txBody>
      </p:sp>
      <p:sp>
        <p:nvSpPr>
          <p:cNvPr id="1635" name="Google Shape;1635;g24fa01ec593_2_50"/>
          <p:cNvSpPr txBox="1"/>
          <p:nvPr/>
        </p:nvSpPr>
        <p:spPr>
          <a:xfrm>
            <a:off x="12012415" y="4804963"/>
            <a:ext cx="5081400" cy="9141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700">
                <a:solidFill>
                  <a:srgbClr val="953734"/>
                </a:solidFill>
              </a:rPr>
              <a:t>PITC Coordinator/ Key Organization</a:t>
            </a:r>
            <a:endParaRPr sz="1700" b="0" i="0" u="none" strike="noStrike" cap="none">
              <a:solidFill>
                <a:srgbClr val="953734"/>
              </a:solidFill>
              <a:latin typeface="Arial"/>
              <a:ea typeface="Arial"/>
              <a:cs typeface="Arial"/>
              <a:sym typeface="Arial"/>
            </a:endParaRPr>
          </a:p>
        </p:txBody>
      </p:sp>
      <p:sp>
        <p:nvSpPr>
          <p:cNvPr id="1636" name="Google Shape;1636;g24fa01ec593_2_50"/>
          <p:cNvSpPr txBox="1"/>
          <p:nvPr/>
        </p:nvSpPr>
        <p:spPr>
          <a:xfrm>
            <a:off x="9883384" y="4689163"/>
            <a:ext cx="1567200" cy="1145700"/>
          </a:xfrm>
          <a:prstGeom prst="rect">
            <a:avLst/>
          </a:prstGeom>
          <a:noFill/>
          <a:ln>
            <a:noFill/>
          </a:ln>
        </p:spPr>
        <p:txBody>
          <a:bodyPr spcFirstLastPara="1" wrap="square" lIns="0" tIns="0" rIns="0" bIns="0" anchor="t" anchorCtr="0">
            <a:spAutoFit/>
          </a:bodyPr>
          <a:lstStyle/>
          <a:p>
            <a:pPr marL="0" marR="0" lvl="0" indent="0" algn="r" rtl="0">
              <a:lnSpc>
                <a:spcPct val="120002"/>
              </a:lnSpc>
              <a:spcBef>
                <a:spcPts val="0"/>
              </a:spcBef>
              <a:spcAft>
                <a:spcPts val="0"/>
              </a:spcAft>
              <a:buClr>
                <a:srgbClr val="000000"/>
              </a:buClr>
              <a:buSzPts val="7144"/>
              <a:buFont typeface="Arial"/>
              <a:buNone/>
            </a:pPr>
            <a:r>
              <a:rPr lang="en-US" sz="7444" b="0" i="0" u="none" strike="noStrike" cap="none">
                <a:solidFill>
                  <a:srgbClr val="E5E6EE"/>
                </a:solidFill>
                <a:latin typeface="Arial"/>
                <a:ea typeface="Arial"/>
                <a:cs typeface="Arial"/>
                <a:sym typeface="Arial"/>
              </a:rPr>
              <a:t>02</a:t>
            </a:r>
            <a:endParaRPr sz="1700" b="0" i="0" u="none" strike="noStrike" cap="none">
              <a:solidFill>
                <a:srgbClr val="000000"/>
              </a:solidFill>
              <a:latin typeface="Arial"/>
              <a:ea typeface="Arial"/>
              <a:cs typeface="Arial"/>
              <a:sym typeface="Arial"/>
            </a:endParaRPr>
          </a:p>
        </p:txBody>
      </p:sp>
      <p:sp>
        <p:nvSpPr>
          <p:cNvPr id="1637" name="Google Shape;1637;g24fa01ec593_2_50"/>
          <p:cNvSpPr txBox="1"/>
          <p:nvPr/>
        </p:nvSpPr>
        <p:spPr>
          <a:xfrm>
            <a:off x="12012415" y="6546774"/>
            <a:ext cx="5081400" cy="9141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700">
                <a:solidFill>
                  <a:srgbClr val="953734"/>
                </a:solidFill>
              </a:rPr>
              <a:t>Other Local Resources or Contacts </a:t>
            </a:r>
            <a:endParaRPr sz="1700" b="0" i="0" u="none" strike="noStrike" cap="none">
              <a:solidFill>
                <a:srgbClr val="953734"/>
              </a:solidFill>
              <a:latin typeface="Arial"/>
              <a:ea typeface="Arial"/>
              <a:cs typeface="Arial"/>
              <a:sym typeface="Arial"/>
            </a:endParaRPr>
          </a:p>
        </p:txBody>
      </p:sp>
      <p:sp>
        <p:nvSpPr>
          <p:cNvPr id="1638" name="Google Shape;1638;g24fa01ec593_2_50"/>
          <p:cNvSpPr txBox="1"/>
          <p:nvPr/>
        </p:nvSpPr>
        <p:spPr>
          <a:xfrm>
            <a:off x="9883384" y="6430974"/>
            <a:ext cx="1567200" cy="1145700"/>
          </a:xfrm>
          <a:prstGeom prst="rect">
            <a:avLst/>
          </a:prstGeom>
          <a:noFill/>
          <a:ln>
            <a:noFill/>
          </a:ln>
        </p:spPr>
        <p:txBody>
          <a:bodyPr spcFirstLastPara="1" wrap="square" lIns="0" tIns="0" rIns="0" bIns="0" anchor="t" anchorCtr="0">
            <a:spAutoFit/>
          </a:bodyPr>
          <a:lstStyle/>
          <a:p>
            <a:pPr marL="0" marR="0" lvl="0" indent="0" algn="r" rtl="0">
              <a:lnSpc>
                <a:spcPct val="120002"/>
              </a:lnSpc>
              <a:spcBef>
                <a:spcPts val="0"/>
              </a:spcBef>
              <a:spcAft>
                <a:spcPts val="0"/>
              </a:spcAft>
              <a:buClr>
                <a:srgbClr val="000000"/>
              </a:buClr>
              <a:buSzPts val="7144"/>
              <a:buFont typeface="Arial"/>
              <a:buNone/>
            </a:pPr>
            <a:r>
              <a:rPr lang="en-US" sz="7444" b="0" i="0" u="none" strike="noStrike" cap="none">
                <a:solidFill>
                  <a:srgbClr val="E5E6EE"/>
                </a:solidFill>
                <a:latin typeface="Arial"/>
                <a:ea typeface="Arial"/>
                <a:cs typeface="Arial"/>
                <a:sym typeface="Arial"/>
              </a:rPr>
              <a:t>03</a:t>
            </a:r>
            <a:endParaRPr sz="1700" b="0" i="0" u="none" strike="noStrike" cap="none">
              <a:solidFill>
                <a:srgbClr val="000000"/>
              </a:solidFill>
              <a:latin typeface="Arial"/>
              <a:ea typeface="Arial"/>
              <a:cs typeface="Arial"/>
              <a:sym typeface="Arial"/>
            </a:endParaRPr>
          </a:p>
        </p:txBody>
      </p:sp>
      <p:sp>
        <p:nvSpPr>
          <p:cNvPr id="1639" name="Google Shape;1639;g24fa01ec593_2_50"/>
          <p:cNvSpPr/>
          <p:nvPr/>
        </p:nvSpPr>
        <p:spPr>
          <a:xfrm>
            <a:off x="1322926" y="2283701"/>
            <a:ext cx="7551868" cy="5143500"/>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sp>
      <p:grpSp>
        <p:nvGrpSpPr>
          <p:cNvPr id="1640" name="Google Shape;1640;g24fa01ec593_2_50"/>
          <p:cNvGrpSpPr/>
          <p:nvPr/>
        </p:nvGrpSpPr>
        <p:grpSpPr>
          <a:xfrm>
            <a:off x="15060598" y="11"/>
            <a:ext cx="3227297" cy="3085741"/>
            <a:chOff x="0" y="0"/>
            <a:chExt cx="849982" cy="812700"/>
          </a:xfrm>
        </p:grpSpPr>
        <p:sp>
          <p:nvSpPr>
            <p:cNvPr id="1641" name="Google Shape;1641;g24fa01ec593_2_50"/>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642" name="Google Shape;1642;g24fa01ec593_2_50"/>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43" name="Google Shape;1643;g24fa01ec593_2_50"/>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647"/>
        <p:cNvGrpSpPr/>
        <p:nvPr/>
      </p:nvGrpSpPr>
      <p:grpSpPr>
        <a:xfrm>
          <a:off x="0" y="0"/>
          <a:ext cx="0" cy="0"/>
          <a:chOff x="0" y="0"/>
          <a:chExt cx="0" cy="0"/>
        </a:xfrm>
      </p:grpSpPr>
      <p:grpSp>
        <p:nvGrpSpPr>
          <p:cNvPr id="1648" name="Google Shape;1648;p13"/>
          <p:cNvGrpSpPr/>
          <p:nvPr/>
        </p:nvGrpSpPr>
        <p:grpSpPr>
          <a:xfrm>
            <a:off x="8963081" y="3113544"/>
            <a:ext cx="1122608" cy="1122610"/>
            <a:chOff x="0" y="0"/>
            <a:chExt cx="812800" cy="812800"/>
          </a:xfrm>
        </p:grpSpPr>
        <p:sp>
          <p:nvSpPr>
            <p:cNvPr id="1649" name="Google Shape;1649;p13"/>
            <p:cNvSpPr/>
            <p:nvPr/>
          </p:nvSpPr>
          <p:spPr>
            <a:xfrm>
              <a:off x="0" y="0"/>
              <a:ext cx="261981" cy="267208"/>
            </a:xfrm>
            <a:custGeom>
              <a:avLst/>
              <a:gdLst/>
              <a:ahLst/>
              <a:cxnLst/>
              <a:rect l="l" t="t" r="r" b="b"/>
              <a:pathLst>
                <a:path w="261981" h="267208" extrusionOk="0">
                  <a:moveTo>
                    <a:pt x="0" y="0"/>
                  </a:moveTo>
                  <a:lnTo>
                    <a:pt x="261981" y="0"/>
                  </a:lnTo>
                  <a:lnTo>
                    <a:pt x="261981" y="267208"/>
                  </a:lnTo>
                  <a:lnTo>
                    <a:pt x="0" y="267208"/>
                  </a:lnTo>
                  <a:close/>
                </a:path>
              </a:pathLst>
            </a:custGeom>
            <a:solidFill>
              <a:srgbClr val="462D78"/>
            </a:solidFill>
            <a:ln>
              <a:noFill/>
            </a:ln>
          </p:spPr>
        </p:sp>
        <p:sp>
          <p:nvSpPr>
            <p:cNvPr id="1650" name="Google Shape;1650;p1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51" name="Google Shape;1651;p13"/>
          <p:cNvGrpSpPr/>
          <p:nvPr/>
        </p:nvGrpSpPr>
        <p:grpSpPr>
          <a:xfrm>
            <a:off x="8963081" y="8886845"/>
            <a:ext cx="1122608" cy="1122610"/>
            <a:chOff x="0" y="0"/>
            <a:chExt cx="812800" cy="812800"/>
          </a:xfrm>
        </p:grpSpPr>
        <p:sp>
          <p:nvSpPr>
            <p:cNvPr id="1652" name="Google Shape;1652;p13"/>
            <p:cNvSpPr/>
            <p:nvPr/>
          </p:nvSpPr>
          <p:spPr>
            <a:xfrm>
              <a:off x="0" y="0"/>
              <a:ext cx="261981" cy="267208"/>
            </a:xfrm>
            <a:custGeom>
              <a:avLst/>
              <a:gdLst/>
              <a:ahLst/>
              <a:cxnLst/>
              <a:rect l="l" t="t" r="r" b="b"/>
              <a:pathLst>
                <a:path w="261981" h="267208" extrusionOk="0">
                  <a:moveTo>
                    <a:pt x="0" y="0"/>
                  </a:moveTo>
                  <a:lnTo>
                    <a:pt x="261981" y="0"/>
                  </a:lnTo>
                  <a:lnTo>
                    <a:pt x="261981" y="267208"/>
                  </a:lnTo>
                  <a:lnTo>
                    <a:pt x="0" y="267208"/>
                  </a:lnTo>
                  <a:close/>
                </a:path>
              </a:pathLst>
            </a:custGeom>
            <a:solidFill>
              <a:srgbClr val="462D78"/>
            </a:solidFill>
            <a:ln>
              <a:noFill/>
            </a:ln>
          </p:spPr>
        </p:sp>
        <p:sp>
          <p:nvSpPr>
            <p:cNvPr id="1653" name="Google Shape;1653;p1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54" name="Google Shape;1654;p13"/>
          <p:cNvGrpSpPr/>
          <p:nvPr/>
        </p:nvGrpSpPr>
        <p:grpSpPr>
          <a:xfrm>
            <a:off x="10333475" y="2914993"/>
            <a:ext cx="7503152" cy="5974239"/>
            <a:chOff x="0" y="0"/>
            <a:chExt cx="2224936" cy="812700"/>
          </a:xfrm>
        </p:grpSpPr>
        <p:sp>
          <p:nvSpPr>
            <p:cNvPr id="1655" name="Google Shape;1655;p13"/>
            <p:cNvSpPr/>
            <p:nvPr/>
          </p:nvSpPr>
          <p:spPr>
            <a:xfrm>
              <a:off x="0" y="1"/>
              <a:ext cx="2224936" cy="812172"/>
            </a:xfrm>
            <a:custGeom>
              <a:avLst/>
              <a:gdLst/>
              <a:ahLst/>
              <a:cxnLst/>
              <a:rect l="l" t="t" r="r" b="b"/>
              <a:pathLst>
                <a:path w="2224936" h="434898" extrusionOk="0">
                  <a:moveTo>
                    <a:pt x="0" y="0"/>
                  </a:moveTo>
                  <a:lnTo>
                    <a:pt x="2224936" y="0"/>
                  </a:lnTo>
                  <a:lnTo>
                    <a:pt x="2224936" y="434898"/>
                  </a:lnTo>
                  <a:lnTo>
                    <a:pt x="0" y="434898"/>
                  </a:lnTo>
                  <a:close/>
                </a:path>
              </a:pathLst>
            </a:custGeom>
            <a:solidFill>
              <a:srgbClr val="462D78"/>
            </a:solidFill>
            <a:ln>
              <a:noFill/>
            </a:ln>
          </p:spPr>
        </p:sp>
        <p:sp>
          <p:nvSpPr>
            <p:cNvPr id="1656" name="Google Shape;1656;p1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57" name="Google Shape;1657;p13"/>
          <p:cNvSpPr txBox="1"/>
          <p:nvPr/>
        </p:nvSpPr>
        <p:spPr>
          <a:xfrm>
            <a:off x="4133928" y="1019175"/>
            <a:ext cx="10020000" cy="11082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7200"/>
              <a:buFont typeface="Arial"/>
              <a:buNone/>
            </a:pPr>
            <a:r>
              <a:rPr lang="en-US" sz="7200">
                <a:solidFill>
                  <a:srgbClr val="462D78"/>
                </a:solidFill>
              </a:rPr>
              <a:t>Your PIT Count Team</a:t>
            </a:r>
            <a:endParaRPr sz="1400" b="0" i="0" u="none" strike="noStrike" cap="none">
              <a:solidFill>
                <a:srgbClr val="000000"/>
              </a:solidFill>
              <a:latin typeface="Arial"/>
              <a:ea typeface="Arial"/>
              <a:cs typeface="Arial"/>
              <a:sym typeface="Arial"/>
            </a:endParaRPr>
          </a:p>
        </p:txBody>
      </p:sp>
      <p:sp>
        <p:nvSpPr>
          <p:cNvPr id="1658" name="Google Shape;1658;p13"/>
          <p:cNvSpPr txBox="1"/>
          <p:nvPr/>
        </p:nvSpPr>
        <p:spPr>
          <a:xfrm rot="5400000">
            <a:off x="6436969" y="6001252"/>
            <a:ext cx="54066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PITC Committee Leadership</a:t>
            </a:r>
            <a:endParaRPr sz="1400" b="0" i="0" u="none" strike="noStrike" cap="none">
              <a:solidFill>
                <a:srgbClr val="000000"/>
              </a:solidFill>
              <a:latin typeface="Arial"/>
              <a:ea typeface="Arial"/>
              <a:cs typeface="Arial"/>
              <a:sym typeface="Arial"/>
            </a:endParaRPr>
          </a:p>
        </p:txBody>
      </p:sp>
      <p:sp>
        <p:nvSpPr>
          <p:cNvPr id="1659" name="Google Shape;1659;p13"/>
          <p:cNvSpPr txBox="1"/>
          <p:nvPr/>
        </p:nvSpPr>
        <p:spPr>
          <a:xfrm>
            <a:off x="10517050" y="3856500"/>
            <a:ext cx="7319700" cy="4483800"/>
          </a:xfrm>
          <a:prstGeom prst="rect">
            <a:avLst/>
          </a:prstGeom>
          <a:noFill/>
          <a:ln>
            <a:noFill/>
          </a:ln>
        </p:spPr>
        <p:txBody>
          <a:bodyPr spcFirstLastPara="1" wrap="square" lIns="0" tIns="0" rIns="0" bIns="0" anchor="t" anchorCtr="0">
            <a:spAutoFit/>
          </a:bodyPr>
          <a:lstStyle/>
          <a:p>
            <a:pPr marL="457200" marR="0" lvl="0" indent="-425450" algn="l" rtl="0">
              <a:lnSpc>
                <a:spcPct val="119958"/>
              </a:lnSpc>
              <a:spcBef>
                <a:spcPts val="0"/>
              </a:spcBef>
              <a:spcAft>
                <a:spcPts val="0"/>
              </a:spcAft>
              <a:buClr>
                <a:srgbClr val="E5E6EE"/>
              </a:buClr>
              <a:buSzPts val="3100"/>
              <a:buChar char="●"/>
            </a:pPr>
            <a:r>
              <a:rPr lang="en-US" sz="3100">
                <a:solidFill>
                  <a:srgbClr val="E5E6EE"/>
                </a:solidFill>
              </a:rPr>
              <a:t>Ann Gosnell-Hopkins: anngosnell@lexingtonhouseofhope.org</a:t>
            </a:r>
            <a:endParaRPr sz="3100">
              <a:solidFill>
                <a:srgbClr val="E5E6EE"/>
              </a:solidFill>
            </a:endParaRPr>
          </a:p>
          <a:p>
            <a:pPr marL="457200" marR="0" lvl="0" indent="0" algn="l" rtl="0">
              <a:lnSpc>
                <a:spcPct val="119958"/>
              </a:lnSpc>
              <a:spcBef>
                <a:spcPts val="0"/>
              </a:spcBef>
              <a:spcAft>
                <a:spcPts val="0"/>
              </a:spcAft>
              <a:buNone/>
            </a:pPr>
            <a:endParaRPr sz="3100">
              <a:solidFill>
                <a:srgbClr val="E5E6EE"/>
              </a:solidFill>
            </a:endParaRPr>
          </a:p>
          <a:p>
            <a:pPr marL="457200" marR="0" lvl="0" indent="-425450" algn="l" rtl="0">
              <a:lnSpc>
                <a:spcPct val="119958"/>
              </a:lnSpc>
              <a:spcBef>
                <a:spcPts val="0"/>
              </a:spcBef>
              <a:spcAft>
                <a:spcPts val="0"/>
              </a:spcAft>
              <a:buClr>
                <a:srgbClr val="E5E6EE"/>
              </a:buClr>
              <a:buSzPts val="3100"/>
              <a:buChar char="●"/>
            </a:pPr>
            <a:r>
              <a:rPr lang="en-US" sz="3100">
                <a:solidFill>
                  <a:srgbClr val="E5E6EE"/>
                </a:solidFill>
              </a:rPr>
              <a:t>Edwin Cooper: Edwin.Cooper@dmh.mo.gov</a:t>
            </a:r>
            <a:endParaRPr sz="3100">
              <a:solidFill>
                <a:srgbClr val="E5E6EE"/>
              </a:solidFill>
            </a:endParaRPr>
          </a:p>
          <a:p>
            <a:pPr marL="0" marR="0" lvl="0" indent="0" algn="l" rtl="0">
              <a:lnSpc>
                <a:spcPct val="119958"/>
              </a:lnSpc>
              <a:spcBef>
                <a:spcPts val="0"/>
              </a:spcBef>
              <a:spcAft>
                <a:spcPts val="0"/>
              </a:spcAft>
              <a:buNone/>
            </a:pPr>
            <a:endParaRPr sz="3100">
              <a:solidFill>
                <a:srgbClr val="E5E6EE"/>
              </a:solidFill>
            </a:endParaRPr>
          </a:p>
          <a:p>
            <a:pPr marL="457200" marR="0" lvl="0" indent="-425450" algn="l" rtl="0">
              <a:lnSpc>
                <a:spcPct val="119958"/>
              </a:lnSpc>
              <a:spcBef>
                <a:spcPts val="0"/>
              </a:spcBef>
              <a:spcAft>
                <a:spcPts val="0"/>
              </a:spcAft>
              <a:buClr>
                <a:srgbClr val="E5E6EE"/>
              </a:buClr>
              <a:buSzPts val="3100"/>
              <a:buChar char="●"/>
            </a:pPr>
            <a:r>
              <a:rPr lang="en-US" sz="3100">
                <a:solidFill>
                  <a:srgbClr val="E5E6EE"/>
                </a:solidFill>
              </a:rPr>
              <a:t>Lead Agency (CPSEMO): pit@moboscoc.org</a:t>
            </a:r>
            <a:endParaRPr sz="3100">
              <a:solidFill>
                <a:srgbClr val="E5E6EE"/>
              </a:solidFill>
            </a:endParaRPr>
          </a:p>
        </p:txBody>
      </p:sp>
      <p:sp>
        <p:nvSpPr>
          <p:cNvPr id="1660" name="Google Shape;1660;p13"/>
          <p:cNvSpPr/>
          <p:nvPr/>
        </p:nvSpPr>
        <p:spPr>
          <a:xfrm>
            <a:off x="-1543050" y="1513150"/>
            <a:ext cx="12230094" cy="9754366"/>
          </a:xfrm>
          <a:custGeom>
            <a:avLst/>
            <a:gdLst/>
            <a:ahLst/>
            <a:cxnLst/>
            <a:rect l="l" t="t" r="r" b="b"/>
            <a:pathLst>
              <a:path w="9902910" h="8301588" extrusionOk="0">
                <a:moveTo>
                  <a:pt x="0" y="0"/>
                </a:moveTo>
                <a:lnTo>
                  <a:pt x="9902910" y="0"/>
                </a:lnTo>
                <a:lnTo>
                  <a:pt x="9902910" y="8301588"/>
                </a:lnTo>
                <a:lnTo>
                  <a:pt x="0" y="8301588"/>
                </a:lnTo>
                <a:lnTo>
                  <a:pt x="0" y="0"/>
                </a:lnTo>
                <a:close/>
              </a:path>
            </a:pathLst>
          </a:custGeom>
          <a:blipFill rotWithShape="1">
            <a:blip r:embed="rId3">
              <a:alphaModFix/>
            </a:blip>
            <a:stretch>
              <a:fillRect/>
            </a:stretch>
          </a:blipFill>
          <a:ln>
            <a:noFill/>
          </a:ln>
        </p:spPr>
      </p:sp>
      <p:grpSp>
        <p:nvGrpSpPr>
          <p:cNvPr id="1661" name="Google Shape;1661;p13"/>
          <p:cNvGrpSpPr/>
          <p:nvPr/>
        </p:nvGrpSpPr>
        <p:grpSpPr>
          <a:xfrm>
            <a:off x="15060598" y="11"/>
            <a:ext cx="3227297" cy="3085741"/>
            <a:chOff x="0" y="0"/>
            <a:chExt cx="849982" cy="812700"/>
          </a:xfrm>
        </p:grpSpPr>
        <p:sp>
          <p:nvSpPr>
            <p:cNvPr id="1662" name="Google Shape;1662;p13"/>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663" name="Google Shape;1663;p1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64" name="Google Shape;1664;p13"/>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668"/>
        <p:cNvGrpSpPr/>
        <p:nvPr/>
      </p:nvGrpSpPr>
      <p:grpSpPr>
        <a:xfrm>
          <a:off x="0" y="0"/>
          <a:ext cx="0" cy="0"/>
          <a:chOff x="0" y="0"/>
          <a:chExt cx="0" cy="0"/>
        </a:xfrm>
      </p:grpSpPr>
      <p:grpSp>
        <p:nvGrpSpPr>
          <p:cNvPr id="1669" name="Google Shape;1669;p12"/>
          <p:cNvGrpSpPr/>
          <p:nvPr/>
        </p:nvGrpSpPr>
        <p:grpSpPr>
          <a:xfrm>
            <a:off x="1031321" y="1886735"/>
            <a:ext cx="3086120" cy="3086120"/>
            <a:chOff x="0" y="0"/>
            <a:chExt cx="812800" cy="812800"/>
          </a:xfrm>
        </p:grpSpPr>
        <p:sp>
          <p:nvSpPr>
            <p:cNvPr id="1670" name="Google Shape;1670;p12"/>
            <p:cNvSpPr/>
            <p:nvPr/>
          </p:nvSpPr>
          <p:spPr>
            <a:xfrm>
              <a:off x="0" y="0"/>
              <a:ext cx="801011" cy="157596"/>
            </a:xfrm>
            <a:custGeom>
              <a:avLst/>
              <a:gdLst/>
              <a:ahLst/>
              <a:cxnLst/>
              <a:rect l="l" t="t" r="r" b="b"/>
              <a:pathLst>
                <a:path w="801011" h="157596" extrusionOk="0">
                  <a:moveTo>
                    <a:pt x="0" y="0"/>
                  </a:moveTo>
                  <a:lnTo>
                    <a:pt x="801011" y="0"/>
                  </a:lnTo>
                  <a:lnTo>
                    <a:pt x="801011" y="157596"/>
                  </a:lnTo>
                  <a:lnTo>
                    <a:pt x="0" y="157596"/>
                  </a:lnTo>
                  <a:close/>
                </a:path>
              </a:pathLst>
            </a:custGeom>
            <a:solidFill>
              <a:srgbClr val="462D78"/>
            </a:solidFill>
            <a:ln>
              <a:noFill/>
            </a:ln>
          </p:spPr>
        </p:sp>
        <p:sp>
          <p:nvSpPr>
            <p:cNvPr id="1671" name="Google Shape;1671;p12"/>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72" name="Google Shape;1672;p12"/>
          <p:cNvSpPr/>
          <p:nvPr/>
        </p:nvSpPr>
        <p:spPr>
          <a:xfrm>
            <a:off x="8684278" y="292875"/>
            <a:ext cx="4174681" cy="598471"/>
          </a:xfrm>
          <a:custGeom>
            <a:avLst/>
            <a:gdLst/>
            <a:ahLst/>
            <a:cxnLst/>
            <a:rect l="l" t="t" r="r" b="b"/>
            <a:pathLst>
              <a:path w="49532" h="157596" extrusionOk="0">
                <a:moveTo>
                  <a:pt x="0" y="0"/>
                </a:moveTo>
                <a:lnTo>
                  <a:pt x="49532" y="0"/>
                </a:lnTo>
                <a:lnTo>
                  <a:pt x="49532" y="157596"/>
                </a:lnTo>
                <a:lnTo>
                  <a:pt x="0" y="157596"/>
                </a:lnTo>
                <a:close/>
              </a:path>
            </a:pathLst>
          </a:custGeom>
          <a:solidFill>
            <a:srgbClr val="462D78"/>
          </a:solidFill>
          <a:ln>
            <a:noFill/>
          </a:ln>
        </p:spPr>
      </p:sp>
      <p:grpSp>
        <p:nvGrpSpPr>
          <p:cNvPr id="1673" name="Google Shape;1673;p12"/>
          <p:cNvGrpSpPr/>
          <p:nvPr/>
        </p:nvGrpSpPr>
        <p:grpSpPr>
          <a:xfrm>
            <a:off x="843253" y="1885145"/>
            <a:ext cx="3086120" cy="3086120"/>
            <a:chOff x="0" y="0"/>
            <a:chExt cx="812800" cy="812800"/>
          </a:xfrm>
        </p:grpSpPr>
        <p:sp>
          <p:nvSpPr>
            <p:cNvPr id="1674" name="Google Shape;1674;p12"/>
            <p:cNvSpPr/>
            <p:nvPr/>
          </p:nvSpPr>
          <p:spPr>
            <a:xfrm>
              <a:off x="0" y="0"/>
              <a:ext cx="49532" cy="157596"/>
            </a:xfrm>
            <a:custGeom>
              <a:avLst/>
              <a:gdLst/>
              <a:ahLst/>
              <a:cxnLst/>
              <a:rect l="l" t="t" r="r" b="b"/>
              <a:pathLst>
                <a:path w="49532" h="157596" extrusionOk="0">
                  <a:moveTo>
                    <a:pt x="0" y="0"/>
                  </a:moveTo>
                  <a:lnTo>
                    <a:pt x="49532" y="0"/>
                  </a:lnTo>
                  <a:lnTo>
                    <a:pt x="49532" y="157596"/>
                  </a:lnTo>
                  <a:lnTo>
                    <a:pt x="0" y="157596"/>
                  </a:lnTo>
                  <a:close/>
                </a:path>
              </a:pathLst>
            </a:custGeom>
            <a:solidFill>
              <a:srgbClr val="462D78"/>
            </a:solidFill>
            <a:ln>
              <a:noFill/>
            </a:ln>
          </p:spPr>
        </p:sp>
        <p:sp>
          <p:nvSpPr>
            <p:cNvPr id="1675" name="Google Shape;1675;p12"/>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76" name="Google Shape;1676;p12"/>
          <p:cNvSpPr txBox="1"/>
          <p:nvPr/>
        </p:nvSpPr>
        <p:spPr>
          <a:xfrm>
            <a:off x="532078" y="292879"/>
            <a:ext cx="76791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a:solidFill>
                  <a:srgbClr val="462D78"/>
                </a:solidFill>
              </a:rPr>
              <a:t>What to Bring: </a:t>
            </a:r>
            <a:endParaRPr sz="1400" b="0" i="0" u="none" strike="noStrike" cap="none">
              <a:solidFill>
                <a:srgbClr val="000000"/>
              </a:solidFill>
              <a:latin typeface="Arial"/>
              <a:ea typeface="Arial"/>
              <a:cs typeface="Arial"/>
              <a:sym typeface="Arial"/>
            </a:endParaRPr>
          </a:p>
        </p:txBody>
      </p:sp>
      <p:sp>
        <p:nvSpPr>
          <p:cNvPr id="1677" name="Google Shape;1677;p12"/>
          <p:cNvSpPr txBox="1"/>
          <p:nvPr/>
        </p:nvSpPr>
        <p:spPr>
          <a:xfrm>
            <a:off x="8684274" y="1140228"/>
            <a:ext cx="9255000" cy="8564400"/>
          </a:xfrm>
          <a:prstGeom prst="rect">
            <a:avLst/>
          </a:prstGeom>
          <a:noFill/>
          <a:ln>
            <a:noFill/>
          </a:ln>
        </p:spPr>
        <p:txBody>
          <a:bodyPr spcFirstLastPara="1" wrap="square" lIns="0" tIns="0" rIns="0" bIns="0" anchor="t" anchorCtr="0">
            <a:spAutoFit/>
          </a:bodyPr>
          <a:lstStyle/>
          <a:p>
            <a:pPr marL="457200" lvl="0" indent="-393700" algn="l" rtl="0">
              <a:lnSpc>
                <a:spcPct val="120000"/>
              </a:lnSpc>
              <a:spcBef>
                <a:spcPts val="0"/>
              </a:spcBef>
              <a:spcAft>
                <a:spcPts val="0"/>
              </a:spcAft>
              <a:buClr>
                <a:srgbClr val="462D78"/>
              </a:buClr>
              <a:buSzPts val="2600"/>
              <a:buChar char="●"/>
            </a:pPr>
            <a:r>
              <a:rPr lang="en-US" sz="2600">
                <a:solidFill>
                  <a:srgbClr val="462D78"/>
                </a:solidFill>
              </a:rPr>
              <a:t>Your vehicle if you volunteered to drive</a:t>
            </a:r>
            <a:endParaRPr sz="2600">
              <a:solidFill>
                <a:srgbClr val="462D78"/>
              </a:solidFill>
            </a:endParaRPr>
          </a:p>
          <a:p>
            <a:pPr marL="457200" lvl="0" indent="-393700" algn="l" rtl="0">
              <a:lnSpc>
                <a:spcPct val="120000"/>
              </a:lnSpc>
              <a:spcBef>
                <a:spcPts val="0"/>
              </a:spcBef>
              <a:spcAft>
                <a:spcPts val="0"/>
              </a:spcAft>
              <a:buClr>
                <a:srgbClr val="462D78"/>
              </a:buClr>
              <a:buSzPts val="2600"/>
              <a:buChar char="●"/>
            </a:pPr>
            <a:r>
              <a:rPr lang="en-US" sz="2600">
                <a:solidFill>
                  <a:srgbClr val="462D78"/>
                </a:solidFill>
              </a:rPr>
              <a:t>Weather-appropriate clothing:</a:t>
            </a:r>
            <a:endParaRPr sz="2600">
              <a:solidFill>
                <a:srgbClr val="462D78"/>
              </a:solidFill>
            </a:endParaRPr>
          </a:p>
          <a:p>
            <a:pPr marL="914400" lvl="1" indent="-393700" algn="l" rtl="0">
              <a:lnSpc>
                <a:spcPct val="120000"/>
              </a:lnSpc>
              <a:spcBef>
                <a:spcPts val="0"/>
              </a:spcBef>
              <a:spcAft>
                <a:spcPts val="0"/>
              </a:spcAft>
              <a:buClr>
                <a:srgbClr val="462D78"/>
              </a:buClr>
              <a:buSzPts val="2600"/>
              <a:buChar char="○"/>
            </a:pPr>
            <a:r>
              <a:rPr lang="en-US" sz="2600">
                <a:solidFill>
                  <a:srgbClr val="462D78"/>
                </a:solidFill>
              </a:rPr>
              <a:t>Warm, dry clothing that is comfortable to move around in</a:t>
            </a:r>
            <a:endParaRPr sz="2600">
              <a:solidFill>
                <a:srgbClr val="462D78"/>
              </a:solidFill>
            </a:endParaRPr>
          </a:p>
          <a:p>
            <a:pPr marL="914400" lvl="1" indent="-393700" algn="l" rtl="0">
              <a:lnSpc>
                <a:spcPct val="120000"/>
              </a:lnSpc>
              <a:spcBef>
                <a:spcPts val="0"/>
              </a:spcBef>
              <a:spcAft>
                <a:spcPts val="0"/>
              </a:spcAft>
              <a:buClr>
                <a:srgbClr val="462D78"/>
              </a:buClr>
              <a:buSzPts val="2600"/>
              <a:buChar char="○"/>
            </a:pPr>
            <a:r>
              <a:rPr lang="en-US" sz="2600">
                <a:solidFill>
                  <a:srgbClr val="462D78"/>
                </a:solidFill>
              </a:rPr>
              <a:t>Don’t over-dress (walking around will generate body heat)</a:t>
            </a:r>
            <a:endParaRPr sz="2600">
              <a:solidFill>
                <a:srgbClr val="462D78"/>
              </a:solidFill>
            </a:endParaRPr>
          </a:p>
          <a:p>
            <a:pPr marL="914400" lvl="1" indent="-393700" algn="l" rtl="0">
              <a:lnSpc>
                <a:spcPct val="120000"/>
              </a:lnSpc>
              <a:spcBef>
                <a:spcPts val="0"/>
              </a:spcBef>
              <a:spcAft>
                <a:spcPts val="0"/>
              </a:spcAft>
              <a:buClr>
                <a:srgbClr val="462D78"/>
              </a:buClr>
              <a:buSzPts val="2600"/>
              <a:buChar char="○"/>
            </a:pPr>
            <a:r>
              <a:rPr lang="en-US" sz="2600">
                <a:solidFill>
                  <a:srgbClr val="462D78"/>
                </a:solidFill>
              </a:rPr>
              <a:t>Light or bright colored / reflective clothing</a:t>
            </a:r>
            <a:endParaRPr sz="2600">
              <a:solidFill>
                <a:srgbClr val="462D78"/>
              </a:solidFill>
            </a:endParaRPr>
          </a:p>
          <a:p>
            <a:pPr marL="914400" lvl="1" indent="-393700" algn="l" rtl="0">
              <a:lnSpc>
                <a:spcPct val="120000"/>
              </a:lnSpc>
              <a:spcBef>
                <a:spcPts val="0"/>
              </a:spcBef>
              <a:spcAft>
                <a:spcPts val="0"/>
              </a:spcAft>
              <a:buClr>
                <a:srgbClr val="462D78"/>
              </a:buClr>
              <a:buSzPts val="2600"/>
              <a:buChar char="○"/>
            </a:pPr>
            <a:r>
              <a:rPr lang="en-US" sz="2600">
                <a:solidFill>
                  <a:srgbClr val="462D78"/>
                </a:solidFill>
              </a:rPr>
              <a:t>Shoes: warm, sturdy, comfortable, waterproof if possible</a:t>
            </a:r>
            <a:endParaRPr sz="2600">
              <a:solidFill>
                <a:srgbClr val="462D78"/>
              </a:solidFill>
            </a:endParaRPr>
          </a:p>
          <a:p>
            <a:pPr marL="457200" lvl="0" indent="-393700" algn="l" rtl="0">
              <a:lnSpc>
                <a:spcPct val="120000"/>
              </a:lnSpc>
              <a:spcBef>
                <a:spcPts val="0"/>
              </a:spcBef>
              <a:spcAft>
                <a:spcPts val="0"/>
              </a:spcAft>
              <a:buClr>
                <a:srgbClr val="462D78"/>
              </a:buClr>
              <a:buSzPts val="2600"/>
              <a:buChar char="●"/>
            </a:pPr>
            <a:r>
              <a:rPr lang="en-US" sz="2600">
                <a:solidFill>
                  <a:srgbClr val="462D78"/>
                </a:solidFill>
              </a:rPr>
              <a:t>Small backpack to carry items and more layers</a:t>
            </a:r>
            <a:endParaRPr sz="2600">
              <a:solidFill>
                <a:srgbClr val="462D78"/>
              </a:solidFill>
            </a:endParaRPr>
          </a:p>
          <a:p>
            <a:pPr marL="914400" lvl="1" indent="-393700" algn="l" rtl="0">
              <a:lnSpc>
                <a:spcPct val="120000"/>
              </a:lnSpc>
              <a:spcBef>
                <a:spcPts val="0"/>
              </a:spcBef>
              <a:spcAft>
                <a:spcPts val="0"/>
              </a:spcAft>
              <a:buClr>
                <a:srgbClr val="462D78"/>
              </a:buClr>
              <a:buSzPts val="2600"/>
              <a:buChar char="○"/>
            </a:pPr>
            <a:r>
              <a:rPr lang="en-US" sz="2600">
                <a:solidFill>
                  <a:srgbClr val="462D78"/>
                </a:solidFill>
              </a:rPr>
              <a:t>Pack light – should be light and easy to carry</a:t>
            </a:r>
            <a:endParaRPr sz="2600">
              <a:solidFill>
                <a:srgbClr val="462D78"/>
              </a:solidFill>
            </a:endParaRPr>
          </a:p>
          <a:p>
            <a:pPr marL="457200" lvl="0" indent="-393700" algn="l" rtl="0">
              <a:lnSpc>
                <a:spcPct val="120000"/>
              </a:lnSpc>
              <a:spcBef>
                <a:spcPts val="0"/>
              </a:spcBef>
              <a:spcAft>
                <a:spcPts val="0"/>
              </a:spcAft>
              <a:buClr>
                <a:srgbClr val="462D78"/>
              </a:buClr>
              <a:buSzPts val="2600"/>
              <a:buChar char="●"/>
            </a:pPr>
            <a:r>
              <a:rPr lang="en-US" sz="2600">
                <a:solidFill>
                  <a:srgbClr val="462D78"/>
                </a:solidFill>
              </a:rPr>
              <a:t>Cell phone (fully charged); charger or backup battery. </a:t>
            </a:r>
            <a:endParaRPr sz="2600">
              <a:solidFill>
                <a:srgbClr val="462D78"/>
              </a:solidFill>
            </a:endParaRPr>
          </a:p>
          <a:p>
            <a:pPr marL="457200" lvl="0" indent="-393700" algn="l" rtl="0">
              <a:lnSpc>
                <a:spcPct val="120000"/>
              </a:lnSpc>
              <a:spcBef>
                <a:spcPts val="0"/>
              </a:spcBef>
              <a:spcAft>
                <a:spcPts val="0"/>
              </a:spcAft>
              <a:buClr>
                <a:srgbClr val="462D78"/>
              </a:buClr>
              <a:buSzPts val="2600"/>
              <a:buChar char="●"/>
            </a:pPr>
            <a:r>
              <a:rPr lang="en-US" sz="2600">
                <a:solidFill>
                  <a:srgbClr val="462D78"/>
                </a:solidFill>
              </a:rPr>
              <a:t>Some form of ID</a:t>
            </a:r>
            <a:endParaRPr sz="2600">
              <a:solidFill>
                <a:srgbClr val="462D78"/>
              </a:solidFill>
            </a:endParaRPr>
          </a:p>
          <a:p>
            <a:pPr marL="457200" lvl="0" indent="-393700" algn="l" rtl="0">
              <a:lnSpc>
                <a:spcPct val="120000"/>
              </a:lnSpc>
              <a:spcBef>
                <a:spcPts val="0"/>
              </a:spcBef>
              <a:spcAft>
                <a:spcPts val="0"/>
              </a:spcAft>
              <a:buClr>
                <a:srgbClr val="462D78"/>
              </a:buClr>
              <a:buSzPts val="2600"/>
              <a:buChar char="●"/>
            </a:pPr>
            <a:r>
              <a:rPr lang="en-US" sz="2600">
                <a:solidFill>
                  <a:srgbClr val="462D78"/>
                </a:solidFill>
              </a:rPr>
              <a:t>Eat before you come; bring small snacks if you think it necessary</a:t>
            </a:r>
            <a:endParaRPr sz="2600">
              <a:solidFill>
                <a:srgbClr val="462D78"/>
              </a:solidFill>
            </a:endParaRPr>
          </a:p>
          <a:p>
            <a:pPr marL="457200" lvl="0" indent="-393700" algn="l" rtl="0">
              <a:lnSpc>
                <a:spcPct val="120000"/>
              </a:lnSpc>
              <a:spcBef>
                <a:spcPts val="0"/>
              </a:spcBef>
              <a:spcAft>
                <a:spcPts val="0"/>
              </a:spcAft>
              <a:buClr>
                <a:srgbClr val="462D78"/>
              </a:buClr>
              <a:buSzPts val="2600"/>
              <a:buChar char="●"/>
            </a:pPr>
            <a:r>
              <a:rPr lang="en-US" sz="2600">
                <a:solidFill>
                  <a:srgbClr val="462D78"/>
                </a:solidFill>
              </a:rPr>
              <a:t>Plan for how you will get home (</a:t>
            </a:r>
            <a:r>
              <a:rPr lang="en-US" sz="2600" i="1">
                <a:solidFill>
                  <a:srgbClr val="462D78"/>
                </a:solidFill>
              </a:rPr>
              <a:t>especially in urban areas with public transit that might shut down before the PIT count is over)</a:t>
            </a:r>
            <a:endParaRPr sz="2600" i="1">
              <a:solidFill>
                <a:srgbClr val="462D78"/>
              </a:solidFill>
            </a:endParaRPr>
          </a:p>
          <a:p>
            <a:pPr marL="457200" lvl="0" indent="-393700" algn="l" rtl="0">
              <a:lnSpc>
                <a:spcPct val="120000"/>
              </a:lnSpc>
              <a:spcBef>
                <a:spcPts val="0"/>
              </a:spcBef>
              <a:spcAft>
                <a:spcPts val="0"/>
              </a:spcAft>
              <a:buClr>
                <a:srgbClr val="462D78"/>
              </a:buClr>
              <a:buSzPts val="2600"/>
              <a:buChar char="●"/>
            </a:pPr>
            <a:r>
              <a:rPr lang="en-US" sz="2600">
                <a:solidFill>
                  <a:srgbClr val="462D78"/>
                </a:solidFill>
              </a:rPr>
              <a:t>Energy and compassion; a good set of eyes (visual observation is key)</a:t>
            </a:r>
            <a:endParaRPr sz="2600">
              <a:solidFill>
                <a:srgbClr val="462D78"/>
              </a:solidFill>
            </a:endParaRPr>
          </a:p>
        </p:txBody>
      </p:sp>
      <p:sp>
        <p:nvSpPr>
          <p:cNvPr id="1678" name="Google Shape;1678;p12"/>
          <p:cNvSpPr txBox="1"/>
          <p:nvPr/>
        </p:nvSpPr>
        <p:spPr>
          <a:xfrm>
            <a:off x="843250" y="2792975"/>
            <a:ext cx="6438000" cy="3762000"/>
          </a:xfrm>
          <a:prstGeom prst="rect">
            <a:avLst/>
          </a:prstGeom>
          <a:noFill/>
          <a:ln>
            <a:noFill/>
          </a:ln>
        </p:spPr>
        <p:txBody>
          <a:bodyPr spcFirstLastPara="1" wrap="square" lIns="0" tIns="0" rIns="0" bIns="0" anchor="t" anchorCtr="0">
            <a:spAutoFit/>
          </a:bodyPr>
          <a:lstStyle/>
          <a:p>
            <a:pPr marL="457200" lvl="0" indent="-393700" algn="l" rtl="0">
              <a:lnSpc>
                <a:spcPct val="120000"/>
              </a:lnSpc>
              <a:spcBef>
                <a:spcPts val="0"/>
              </a:spcBef>
              <a:spcAft>
                <a:spcPts val="0"/>
              </a:spcAft>
              <a:buClr>
                <a:srgbClr val="953734"/>
              </a:buClr>
              <a:buSzPts val="2600"/>
              <a:buChar char="●"/>
            </a:pPr>
            <a:r>
              <a:rPr lang="en-US" sz="2600">
                <a:solidFill>
                  <a:srgbClr val="953734"/>
                </a:solidFill>
              </a:rPr>
              <a:t>Paper survey forms (if applicable)</a:t>
            </a:r>
            <a:endParaRPr sz="2600">
              <a:solidFill>
                <a:srgbClr val="953734"/>
              </a:solidFill>
            </a:endParaRPr>
          </a:p>
          <a:p>
            <a:pPr marL="457200" lvl="0" indent="-393700" algn="l" rtl="0">
              <a:lnSpc>
                <a:spcPct val="120000"/>
              </a:lnSpc>
              <a:spcBef>
                <a:spcPts val="0"/>
              </a:spcBef>
              <a:spcAft>
                <a:spcPts val="0"/>
              </a:spcAft>
              <a:buClr>
                <a:srgbClr val="953734"/>
              </a:buClr>
              <a:buSzPts val="2600"/>
              <a:buChar char="●"/>
            </a:pPr>
            <a:r>
              <a:rPr lang="en-US" sz="2600">
                <a:solidFill>
                  <a:srgbClr val="953734"/>
                </a:solidFill>
              </a:rPr>
              <a:t>Tablet for mobile surveys (if applicable) </a:t>
            </a:r>
            <a:endParaRPr sz="2600">
              <a:solidFill>
                <a:srgbClr val="953734"/>
              </a:solidFill>
            </a:endParaRPr>
          </a:p>
          <a:p>
            <a:pPr marL="457200" lvl="0" indent="-393700" algn="l" rtl="0">
              <a:lnSpc>
                <a:spcPct val="120000"/>
              </a:lnSpc>
              <a:spcBef>
                <a:spcPts val="0"/>
              </a:spcBef>
              <a:spcAft>
                <a:spcPts val="0"/>
              </a:spcAft>
              <a:buClr>
                <a:srgbClr val="953734"/>
              </a:buClr>
              <a:buSzPts val="2600"/>
              <a:buChar char="●"/>
            </a:pPr>
            <a:r>
              <a:rPr lang="en-US" sz="2600">
                <a:solidFill>
                  <a:srgbClr val="953734"/>
                </a:solidFill>
              </a:rPr>
              <a:t>Felt-tipped pens (allow you to write in the cold)</a:t>
            </a:r>
            <a:endParaRPr sz="2600">
              <a:solidFill>
                <a:srgbClr val="953734"/>
              </a:solidFill>
            </a:endParaRPr>
          </a:p>
          <a:p>
            <a:pPr marL="457200" lvl="0" indent="-393700" algn="l" rtl="0">
              <a:lnSpc>
                <a:spcPct val="120000"/>
              </a:lnSpc>
              <a:spcBef>
                <a:spcPts val="0"/>
              </a:spcBef>
              <a:spcAft>
                <a:spcPts val="0"/>
              </a:spcAft>
              <a:buClr>
                <a:srgbClr val="953734"/>
              </a:buClr>
              <a:buSzPts val="2600"/>
              <a:buChar char="●"/>
            </a:pPr>
            <a:r>
              <a:rPr lang="en-US" sz="2600">
                <a:solidFill>
                  <a:srgbClr val="953734"/>
                </a:solidFill>
              </a:rPr>
              <a:t>Flashlights and/or headlamp</a:t>
            </a:r>
            <a:endParaRPr sz="2600">
              <a:solidFill>
                <a:srgbClr val="953734"/>
              </a:solidFill>
            </a:endParaRPr>
          </a:p>
          <a:p>
            <a:pPr marL="457200" lvl="0" indent="-393700" algn="l" rtl="0">
              <a:lnSpc>
                <a:spcPct val="120000"/>
              </a:lnSpc>
              <a:spcBef>
                <a:spcPts val="0"/>
              </a:spcBef>
              <a:spcAft>
                <a:spcPts val="0"/>
              </a:spcAft>
              <a:buClr>
                <a:srgbClr val="953734"/>
              </a:buClr>
              <a:buSzPts val="2600"/>
              <a:buChar char="●"/>
            </a:pPr>
            <a:r>
              <a:rPr lang="en-US" sz="2600">
                <a:solidFill>
                  <a:srgbClr val="953734"/>
                </a:solidFill>
              </a:rPr>
              <a:t>Clipboard</a:t>
            </a:r>
            <a:endParaRPr sz="2600">
              <a:solidFill>
                <a:srgbClr val="953734"/>
              </a:solidFill>
            </a:endParaRPr>
          </a:p>
          <a:p>
            <a:pPr marL="457200" lvl="0" indent="-393700" algn="l" rtl="0">
              <a:lnSpc>
                <a:spcPct val="120000"/>
              </a:lnSpc>
              <a:spcBef>
                <a:spcPts val="0"/>
              </a:spcBef>
              <a:spcAft>
                <a:spcPts val="0"/>
              </a:spcAft>
              <a:buClr>
                <a:srgbClr val="953734"/>
              </a:buClr>
              <a:buSzPts val="2600"/>
              <a:buChar char="●"/>
            </a:pPr>
            <a:r>
              <a:rPr lang="en-US" sz="2600">
                <a:solidFill>
                  <a:srgbClr val="953734"/>
                </a:solidFill>
              </a:rPr>
              <a:t>Snacks before departure</a:t>
            </a:r>
            <a:endParaRPr sz="2600">
              <a:solidFill>
                <a:srgbClr val="953734"/>
              </a:solidFill>
            </a:endParaRPr>
          </a:p>
          <a:p>
            <a:pPr marL="457200" lvl="0" indent="-393700" algn="l" rtl="0">
              <a:lnSpc>
                <a:spcPct val="120000"/>
              </a:lnSpc>
              <a:spcBef>
                <a:spcPts val="0"/>
              </a:spcBef>
              <a:spcAft>
                <a:spcPts val="0"/>
              </a:spcAft>
              <a:buClr>
                <a:srgbClr val="953734"/>
              </a:buClr>
              <a:buSzPts val="2600"/>
              <a:buChar char="●"/>
            </a:pPr>
            <a:r>
              <a:rPr lang="en-US" sz="2600">
                <a:solidFill>
                  <a:srgbClr val="953734"/>
                </a:solidFill>
              </a:rPr>
              <a:t>Masks and sanitizer</a:t>
            </a:r>
            <a:endParaRPr sz="2600">
              <a:solidFill>
                <a:srgbClr val="953734"/>
              </a:solidFill>
            </a:endParaRPr>
          </a:p>
        </p:txBody>
      </p:sp>
      <p:sp>
        <p:nvSpPr>
          <p:cNvPr id="1679" name="Google Shape;1679;p12"/>
          <p:cNvSpPr txBox="1"/>
          <p:nvPr/>
        </p:nvSpPr>
        <p:spPr>
          <a:xfrm>
            <a:off x="8861441" y="407459"/>
            <a:ext cx="38205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E5E6EE"/>
                </a:solidFill>
              </a:rPr>
              <a:t>You should bring:</a:t>
            </a:r>
            <a:endParaRPr sz="1400" b="0" i="0" u="none" strike="noStrike" cap="none">
              <a:solidFill>
                <a:srgbClr val="000000"/>
              </a:solidFill>
              <a:latin typeface="Arial"/>
              <a:ea typeface="Arial"/>
              <a:cs typeface="Arial"/>
              <a:sym typeface="Arial"/>
            </a:endParaRPr>
          </a:p>
        </p:txBody>
      </p:sp>
      <p:sp>
        <p:nvSpPr>
          <p:cNvPr id="1680" name="Google Shape;1680;p12"/>
          <p:cNvSpPr txBox="1"/>
          <p:nvPr/>
        </p:nvSpPr>
        <p:spPr>
          <a:xfrm>
            <a:off x="1031321" y="2005002"/>
            <a:ext cx="3041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953734"/>
                </a:solidFill>
              </a:rPr>
              <a:t>Agency will Provide:</a:t>
            </a:r>
            <a:endParaRPr sz="1400" b="0" i="0" u="none" strike="noStrike" cap="none">
              <a:solidFill>
                <a:srgbClr val="953734"/>
              </a:solidFill>
              <a:latin typeface="Arial"/>
              <a:ea typeface="Arial"/>
              <a:cs typeface="Arial"/>
              <a:sym typeface="Arial"/>
            </a:endParaRPr>
          </a:p>
        </p:txBody>
      </p:sp>
      <p:sp>
        <p:nvSpPr>
          <p:cNvPr id="1681" name="Google Shape;1681;p12"/>
          <p:cNvSpPr/>
          <p:nvPr/>
        </p:nvSpPr>
        <p:spPr>
          <a:xfrm>
            <a:off x="532083" y="6973647"/>
            <a:ext cx="7315200" cy="3630168"/>
          </a:xfrm>
          <a:custGeom>
            <a:avLst/>
            <a:gdLst/>
            <a:ahLst/>
            <a:cxnLst/>
            <a:rect l="l" t="t" r="r" b="b"/>
            <a:pathLst>
              <a:path w="7315200" h="3630168" extrusionOk="0">
                <a:moveTo>
                  <a:pt x="0" y="0"/>
                </a:moveTo>
                <a:lnTo>
                  <a:pt x="7315200" y="0"/>
                </a:lnTo>
                <a:lnTo>
                  <a:pt x="7315200" y="3630168"/>
                </a:lnTo>
                <a:lnTo>
                  <a:pt x="0" y="3630168"/>
                </a:lnTo>
                <a:lnTo>
                  <a:pt x="0" y="0"/>
                </a:lnTo>
                <a:close/>
              </a:path>
            </a:pathLst>
          </a:custGeom>
          <a:blipFill rotWithShape="1">
            <a:blip r:embed="rId3">
              <a:alphaModFix/>
            </a:blip>
            <a:stretch>
              <a:fillRect/>
            </a:stretch>
          </a:blipFill>
          <a:ln>
            <a:noFill/>
          </a:ln>
        </p:spPr>
      </p:sp>
      <p:grpSp>
        <p:nvGrpSpPr>
          <p:cNvPr id="1682" name="Google Shape;1682;p12"/>
          <p:cNvGrpSpPr/>
          <p:nvPr/>
        </p:nvGrpSpPr>
        <p:grpSpPr>
          <a:xfrm>
            <a:off x="15060598" y="11"/>
            <a:ext cx="3227297" cy="3085741"/>
            <a:chOff x="0" y="0"/>
            <a:chExt cx="849982" cy="812700"/>
          </a:xfrm>
        </p:grpSpPr>
        <p:sp>
          <p:nvSpPr>
            <p:cNvPr id="1683" name="Google Shape;1683;p12"/>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684" name="Google Shape;1684;p12"/>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85" name="Google Shape;1685;p12"/>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1689"/>
        <p:cNvGrpSpPr/>
        <p:nvPr/>
      </p:nvGrpSpPr>
      <p:grpSpPr>
        <a:xfrm>
          <a:off x="0" y="0"/>
          <a:ext cx="0" cy="0"/>
          <a:chOff x="0" y="0"/>
          <a:chExt cx="0" cy="0"/>
        </a:xfrm>
      </p:grpSpPr>
      <p:grpSp>
        <p:nvGrpSpPr>
          <p:cNvPr id="1690" name="Google Shape;1690;p14"/>
          <p:cNvGrpSpPr/>
          <p:nvPr/>
        </p:nvGrpSpPr>
        <p:grpSpPr>
          <a:xfrm>
            <a:off x="1091345" y="6490116"/>
            <a:ext cx="513460" cy="561595"/>
            <a:chOff x="0" y="-76200"/>
            <a:chExt cx="812800" cy="889000"/>
          </a:xfrm>
        </p:grpSpPr>
        <p:sp>
          <p:nvSpPr>
            <p:cNvPr id="1691" name="Google Shape;1691;p14"/>
            <p:cNvSpPr/>
            <p:nvPr/>
          </p:nvSpPr>
          <p:spPr>
            <a:xfrm>
              <a:off x="0" y="0"/>
              <a:ext cx="483835" cy="480892"/>
            </a:xfrm>
            <a:custGeom>
              <a:avLst/>
              <a:gdLst/>
              <a:ahLst/>
              <a:cxnLst/>
              <a:rect l="l" t="t" r="r" b="b"/>
              <a:pathLst>
                <a:path w="483835" h="480892" extrusionOk="0">
                  <a:moveTo>
                    <a:pt x="0" y="0"/>
                  </a:moveTo>
                  <a:lnTo>
                    <a:pt x="483835" y="0"/>
                  </a:lnTo>
                  <a:lnTo>
                    <a:pt x="483835" y="480892"/>
                  </a:lnTo>
                  <a:lnTo>
                    <a:pt x="0" y="480892"/>
                  </a:lnTo>
                  <a:close/>
                </a:path>
              </a:pathLst>
            </a:custGeom>
            <a:solidFill>
              <a:srgbClr val="462D78"/>
            </a:solidFill>
            <a:ln>
              <a:noFill/>
            </a:ln>
          </p:spPr>
        </p:sp>
        <p:sp>
          <p:nvSpPr>
            <p:cNvPr id="1692" name="Google Shape;1692;p14"/>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93" name="Google Shape;1693;p14"/>
          <p:cNvGrpSpPr/>
          <p:nvPr/>
        </p:nvGrpSpPr>
        <p:grpSpPr>
          <a:xfrm>
            <a:off x="1028695" y="7493905"/>
            <a:ext cx="513446" cy="561581"/>
            <a:chOff x="0" y="-76200"/>
            <a:chExt cx="812800" cy="889000"/>
          </a:xfrm>
        </p:grpSpPr>
        <p:sp>
          <p:nvSpPr>
            <p:cNvPr id="1694" name="Google Shape;1694;p14"/>
            <p:cNvSpPr/>
            <p:nvPr/>
          </p:nvSpPr>
          <p:spPr>
            <a:xfrm>
              <a:off x="0" y="0"/>
              <a:ext cx="483835" cy="480892"/>
            </a:xfrm>
            <a:custGeom>
              <a:avLst/>
              <a:gdLst/>
              <a:ahLst/>
              <a:cxnLst/>
              <a:rect l="l" t="t" r="r" b="b"/>
              <a:pathLst>
                <a:path w="483835" h="480892" extrusionOk="0">
                  <a:moveTo>
                    <a:pt x="0" y="0"/>
                  </a:moveTo>
                  <a:lnTo>
                    <a:pt x="483835" y="0"/>
                  </a:lnTo>
                  <a:lnTo>
                    <a:pt x="483835" y="480892"/>
                  </a:lnTo>
                  <a:lnTo>
                    <a:pt x="0" y="480892"/>
                  </a:lnTo>
                  <a:close/>
                </a:path>
              </a:pathLst>
            </a:custGeom>
            <a:solidFill>
              <a:srgbClr val="462D78"/>
            </a:solidFill>
            <a:ln>
              <a:noFill/>
            </a:ln>
          </p:spPr>
        </p:sp>
        <p:sp>
          <p:nvSpPr>
            <p:cNvPr id="1695" name="Google Shape;1695;p14"/>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96" name="Google Shape;1696;p14"/>
          <p:cNvGrpSpPr/>
          <p:nvPr/>
        </p:nvGrpSpPr>
        <p:grpSpPr>
          <a:xfrm>
            <a:off x="1028695" y="8222031"/>
            <a:ext cx="513446" cy="561581"/>
            <a:chOff x="0" y="-76200"/>
            <a:chExt cx="812800" cy="889000"/>
          </a:xfrm>
        </p:grpSpPr>
        <p:sp>
          <p:nvSpPr>
            <p:cNvPr id="1697" name="Google Shape;1697;p14"/>
            <p:cNvSpPr/>
            <p:nvPr/>
          </p:nvSpPr>
          <p:spPr>
            <a:xfrm>
              <a:off x="0" y="0"/>
              <a:ext cx="483835" cy="480892"/>
            </a:xfrm>
            <a:custGeom>
              <a:avLst/>
              <a:gdLst/>
              <a:ahLst/>
              <a:cxnLst/>
              <a:rect l="l" t="t" r="r" b="b"/>
              <a:pathLst>
                <a:path w="483835" h="480892" extrusionOk="0">
                  <a:moveTo>
                    <a:pt x="0" y="0"/>
                  </a:moveTo>
                  <a:lnTo>
                    <a:pt x="483835" y="0"/>
                  </a:lnTo>
                  <a:lnTo>
                    <a:pt x="483835" y="480892"/>
                  </a:lnTo>
                  <a:lnTo>
                    <a:pt x="0" y="480892"/>
                  </a:lnTo>
                  <a:close/>
                </a:path>
              </a:pathLst>
            </a:custGeom>
            <a:solidFill>
              <a:srgbClr val="462D78"/>
            </a:solidFill>
            <a:ln>
              <a:noFill/>
            </a:ln>
          </p:spPr>
        </p:sp>
        <p:sp>
          <p:nvSpPr>
            <p:cNvPr id="1698" name="Google Shape;1698;p14"/>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99" name="Google Shape;1699;p14"/>
          <p:cNvGrpSpPr/>
          <p:nvPr/>
        </p:nvGrpSpPr>
        <p:grpSpPr>
          <a:xfrm>
            <a:off x="1091345" y="9191081"/>
            <a:ext cx="513446" cy="561581"/>
            <a:chOff x="0" y="-76200"/>
            <a:chExt cx="812800" cy="889000"/>
          </a:xfrm>
        </p:grpSpPr>
        <p:sp>
          <p:nvSpPr>
            <p:cNvPr id="1700" name="Google Shape;1700;p14"/>
            <p:cNvSpPr/>
            <p:nvPr/>
          </p:nvSpPr>
          <p:spPr>
            <a:xfrm>
              <a:off x="0" y="0"/>
              <a:ext cx="483835" cy="480892"/>
            </a:xfrm>
            <a:custGeom>
              <a:avLst/>
              <a:gdLst/>
              <a:ahLst/>
              <a:cxnLst/>
              <a:rect l="l" t="t" r="r" b="b"/>
              <a:pathLst>
                <a:path w="483835" h="480892" extrusionOk="0">
                  <a:moveTo>
                    <a:pt x="0" y="0"/>
                  </a:moveTo>
                  <a:lnTo>
                    <a:pt x="483835" y="0"/>
                  </a:lnTo>
                  <a:lnTo>
                    <a:pt x="483835" y="480892"/>
                  </a:lnTo>
                  <a:lnTo>
                    <a:pt x="0" y="480892"/>
                  </a:lnTo>
                  <a:close/>
                </a:path>
              </a:pathLst>
            </a:custGeom>
            <a:solidFill>
              <a:srgbClr val="462D78"/>
            </a:solidFill>
            <a:ln>
              <a:noFill/>
            </a:ln>
          </p:spPr>
        </p:sp>
        <p:sp>
          <p:nvSpPr>
            <p:cNvPr id="1701" name="Google Shape;1701;p14"/>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02" name="Google Shape;1702;p14"/>
          <p:cNvSpPr txBox="1"/>
          <p:nvPr/>
        </p:nvSpPr>
        <p:spPr>
          <a:xfrm>
            <a:off x="1028700" y="1019175"/>
            <a:ext cx="63105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a:solidFill>
                  <a:srgbClr val="462D78"/>
                </a:solidFill>
              </a:rPr>
              <a:t>Q&amp;A</a:t>
            </a:r>
            <a:endParaRPr sz="1400" b="0" i="0" u="none" strike="noStrike" cap="none">
              <a:solidFill>
                <a:srgbClr val="000000"/>
              </a:solidFill>
              <a:latin typeface="Arial"/>
              <a:ea typeface="Arial"/>
              <a:cs typeface="Arial"/>
              <a:sym typeface="Arial"/>
            </a:endParaRPr>
          </a:p>
        </p:txBody>
      </p:sp>
      <p:sp>
        <p:nvSpPr>
          <p:cNvPr id="1703" name="Google Shape;1703;p14"/>
          <p:cNvSpPr txBox="1"/>
          <p:nvPr/>
        </p:nvSpPr>
        <p:spPr>
          <a:xfrm>
            <a:off x="1028700" y="5555629"/>
            <a:ext cx="5968200" cy="492300"/>
          </a:xfrm>
          <a:prstGeom prst="rect">
            <a:avLst/>
          </a:prstGeom>
          <a:noFill/>
          <a:ln>
            <a:noFill/>
          </a:ln>
        </p:spPr>
        <p:txBody>
          <a:bodyPr spcFirstLastPara="1" wrap="square" lIns="0" tIns="0" rIns="0" bIns="0" anchor="t" anchorCtr="0">
            <a:spAutoFit/>
          </a:bodyPr>
          <a:lstStyle/>
          <a:p>
            <a:pPr marL="0" marR="0" lvl="0" indent="0" algn="l" rtl="0">
              <a:lnSpc>
                <a:spcPct val="120006"/>
              </a:lnSpc>
              <a:spcBef>
                <a:spcPts val="0"/>
              </a:spcBef>
              <a:spcAft>
                <a:spcPts val="0"/>
              </a:spcAft>
              <a:buClr>
                <a:srgbClr val="000000"/>
              </a:buClr>
              <a:buSzPts val="3199"/>
              <a:buFont typeface="Arial"/>
              <a:buNone/>
            </a:pPr>
            <a:r>
              <a:rPr lang="en-US" sz="3199">
                <a:solidFill>
                  <a:srgbClr val="953734"/>
                </a:solidFill>
              </a:rPr>
              <a:t>Agency Contact Info</a:t>
            </a:r>
            <a:endParaRPr sz="1400" b="0" i="0" u="none" strike="noStrike" cap="none">
              <a:solidFill>
                <a:srgbClr val="953734"/>
              </a:solidFill>
              <a:latin typeface="Arial"/>
              <a:ea typeface="Arial"/>
              <a:cs typeface="Arial"/>
              <a:sym typeface="Arial"/>
            </a:endParaRPr>
          </a:p>
        </p:txBody>
      </p:sp>
      <p:sp>
        <p:nvSpPr>
          <p:cNvPr id="1704" name="Google Shape;1704;p14"/>
          <p:cNvSpPr txBox="1"/>
          <p:nvPr/>
        </p:nvSpPr>
        <p:spPr>
          <a:xfrm>
            <a:off x="1910097" y="6490117"/>
            <a:ext cx="5086800" cy="3144300"/>
          </a:xfrm>
          <a:prstGeom prst="rect">
            <a:avLst/>
          </a:prstGeom>
          <a:noFill/>
          <a:ln>
            <a:noFill/>
          </a:ln>
        </p:spPr>
        <p:txBody>
          <a:bodyPr spcFirstLastPara="1" wrap="square" lIns="0" tIns="0" rIns="0" bIns="0" anchor="t" anchorCtr="0">
            <a:spAutoFit/>
          </a:bodyPr>
          <a:lstStyle/>
          <a:p>
            <a:pPr marL="0" marR="0" lvl="0" indent="0" algn="l" rtl="0">
              <a:lnSpc>
                <a:spcPct val="250020"/>
              </a:lnSpc>
              <a:spcBef>
                <a:spcPts val="0"/>
              </a:spcBef>
              <a:spcAft>
                <a:spcPts val="0"/>
              </a:spcAft>
              <a:buClr>
                <a:srgbClr val="000000"/>
              </a:buClr>
              <a:buSzPts val="2403"/>
              <a:buFont typeface="Arial"/>
              <a:buNone/>
            </a:pPr>
            <a:r>
              <a:rPr lang="en-US" sz="2403" b="0" i="0" u="none" strike="noStrike" cap="none">
                <a:solidFill>
                  <a:srgbClr val="953734"/>
                </a:solidFill>
                <a:latin typeface="Arial"/>
                <a:ea typeface="Arial"/>
                <a:cs typeface="Arial"/>
                <a:sym typeface="Arial"/>
              </a:rPr>
              <a:t>+123-456-7890</a:t>
            </a:r>
            <a:endParaRPr sz="1400" b="0" i="0" u="none" strike="noStrike" cap="none">
              <a:solidFill>
                <a:srgbClr val="953734"/>
              </a:solidFill>
              <a:latin typeface="Arial"/>
              <a:ea typeface="Arial"/>
              <a:cs typeface="Arial"/>
              <a:sym typeface="Arial"/>
            </a:endParaRPr>
          </a:p>
          <a:p>
            <a:pPr marL="0" marR="0" lvl="0" indent="0" algn="l" rtl="0">
              <a:lnSpc>
                <a:spcPct val="250020"/>
              </a:lnSpc>
              <a:spcBef>
                <a:spcPts val="0"/>
              </a:spcBef>
              <a:spcAft>
                <a:spcPts val="0"/>
              </a:spcAft>
              <a:buClr>
                <a:srgbClr val="000000"/>
              </a:buClr>
              <a:buSzPts val="2403"/>
              <a:buFont typeface="Arial"/>
              <a:buNone/>
            </a:pPr>
            <a:r>
              <a:rPr lang="en-US" sz="2403" b="0" i="0" u="none" strike="noStrike" cap="none">
                <a:solidFill>
                  <a:srgbClr val="953734"/>
                </a:solidFill>
                <a:latin typeface="Arial"/>
                <a:ea typeface="Arial"/>
                <a:cs typeface="Arial"/>
                <a:sym typeface="Arial"/>
              </a:rPr>
              <a:t>www.reallygreatsite.com</a:t>
            </a:r>
            <a:endParaRPr sz="1400" b="0" i="0" u="none" strike="noStrike" cap="none">
              <a:solidFill>
                <a:srgbClr val="953734"/>
              </a:solidFill>
              <a:latin typeface="Arial"/>
              <a:ea typeface="Arial"/>
              <a:cs typeface="Arial"/>
              <a:sym typeface="Arial"/>
            </a:endParaRPr>
          </a:p>
          <a:p>
            <a:pPr marL="0" marR="0" lvl="0" indent="0" algn="l" rtl="0">
              <a:lnSpc>
                <a:spcPct val="250020"/>
              </a:lnSpc>
              <a:spcBef>
                <a:spcPts val="0"/>
              </a:spcBef>
              <a:spcAft>
                <a:spcPts val="0"/>
              </a:spcAft>
              <a:buClr>
                <a:srgbClr val="000000"/>
              </a:buClr>
              <a:buSzPts val="2403"/>
              <a:buFont typeface="Arial"/>
              <a:buNone/>
            </a:pPr>
            <a:r>
              <a:rPr lang="en-US" sz="2403" b="0" i="0" u="none" strike="noStrike" cap="none">
                <a:solidFill>
                  <a:srgbClr val="953734"/>
                </a:solidFill>
                <a:latin typeface="Arial"/>
                <a:ea typeface="Arial"/>
                <a:cs typeface="Arial"/>
                <a:sym typeface="Arial"/>
              </a:rPr>
              <a:t>hello@reallygreatsite.com</a:t>
            </a:r>
            <a:endParaRPr sz="1400" b="0" i="0" u="none" strike="noStrike" cap="none">
              <a:solidFill>
                <a:srgbClr val="953734"/>
              </a:solidFill>
              <a:latin typeface="Arial"/>
              <a:ea typeface="Arial"/>
              <a:cs typeface="Arial"/>
              <a:sym typeface="Arial"/>
            </a:endParaRPr>
          </a:p>
          <a:p>
            <a:pPr marL="0" marR="0" lvl="0" indent="0" algn="l" rtl="0">
              <a:lnSpc>
                <a:spcPct val="250020"/>
              </a:lnSpc>
              <a:spcBef>
                <a:spcPts val="0"/>
              </a:spcBef>
              <a:spcAft>
                <a:spcPts val="0"/>
              </a:spcAft>
              <a:buClr>
                <a:srgbClr val="000000"/>
              </a:buClr>
              <a:buSzPts val="2403"/>
              <a:buFont typeface="Arial"/>
              <a:buNone/>
            </a:pPr>
            <a:r>
              <a:rPr lang="en-US" sz="2403" b="0" i="0" u="none" strike="noStrike" cap="none">
                <a:solidFill>
                  <a:srgbClr val="953734"/>
                </a:solidFill>
                <a:latin typeface="Arial"/>
                <a:ea typeface="Arial"/>
                <a:cs typeface="Arial"/>
                <a:sym typeface="Arial"/>
              </a:rPr>
              <a:t>@reallygreatsite</a:t>
            </a:r>
            <a:endParaRPr sz="1400" b="0" i="0" u="none" strike="noStrike" cap="none">
              <a:solidFill>
                <a:srgbClr val="953734"/>
              </a:solidFill>
              <a:latin typeface="Arial"/>
              <a:ea typeface="Arial"/>
              <a:cs typeface="Arial"/>
              <a:sym typeface="Arial"/>
            </a:endParaRPr>
          </a:p>
        </p:txBody>
      </p:sp>
      <p:sp>
        <p:nvSpPr>
          <p:cNvPr id="1705" name="Google Shape;1705;p14"/>
          <p:cNvSpPr/>
          <p:nvPr/>
        </p:nvSpPr>
        <p:spPr>
          <a:xfrm>
            <a:off x="10708324" y="1601677"/>
            <a:ext cx="5726011" cy="7589409"/>
          </a:xfrm>
          <a:custGeom>
            <a:avLst/>
            <a:gdLst/>
            <a:ahLst/>
            <a:cxnLst/>
            <a:rect l="l" t="t" r="r" b="b"/>
            <a:pathLst>
              <a:path w="4482200" h="5392120" extrusionOk="0">
                <a:moveTo>
                  <a:pt x="0" y="0"/>
                </a:moveTo>
                <a:lnTo>
                  <a:pt x="4482200" y="0"/>
                </a:lnTo>
                <a:lnTo>
                  <a:pt x="4482200" y="5392120"/>
                </a:lnTo>
                <a:lnTo>
                  <a:pt x="0" y="5392120"/>
                </a:lnTo>
                <a:lnTo>
                  <a:pt x="0" y="0"/>
                </a:lnTo>
                <a:close/>
              </a:path>
            </a:pathLst>
          </a:custGeom>
          <a:blipFill rotWithShape="1">
            <a:blip r:embed="rId3">
              <a:alphaModFix/>
            </a:blip>
            <a:stretch>
              <a:fillRect/>
            </a:stretch>
          </a:blipFill>
          <a:ln>
            <a:noFill/>
          </a:ln>
        </p:spPr>
      </p:sp>
      <p:sp>
        <p:nvSpPr>
          <p:cNvPr id="1706" name="Google Shape;1706;p14"/>
          <p:cNvSpPr txBox="1"/>
          <p:nvPr/>
        </p:nvSpPr>
        <p:spPr>
          <a:xfrm>
            <a:off x="1028700" y="2889229"/>
            <a:ext cx="5968200" cy="492300"/>
          </a:xfrm>
          <a:prstGeom prst="rect">
            <a:avLst/>
          </a:prstGeom>
          <a:noFill/>
          <a:ln>
            <a:noFill/>
          </a:ln>
        </p:spPr>
        <p:txBody>
          <a:bodyPr spcFirstLastPara="1" wrap="square" lIns="0" tIns="0" rIns="0" bIns="0" anchor="t" anchorCtr="0">
            <a:spAutoFit/>
          </a:bodyPr>
          <a:lstStyle/>
          <a:p>
            <a:pPr marL="0" marR="0" lvl="0" indent="0" algn="l" rtl="0">
              <a:lnSpc>
                <a:spcPct val="120006"/>
              </a:lnSpc>
              <a:spcBef>
                <a:spcPts val="0"/>
              </a:spcBef>
              <a:spcAft>
                <a:spcPts val="0"/>
              </a:spcAft>
              <a:buClr>
                <a:srgbClr val="000000"/>
              </a:buClr>
              <a:buSzPts val="3199"/>
              <a:buFont typeface="Arial"/>
              <a:buNone/>
            </a:pPr>
            <a:r>
              <a:rPr lang="en-US" sz="3199">
                <a:solidFill>
                  <a:srgbClr val="953734"/>
                </a:solidFill>
              </a:rPr>
              <a:t>What questions do you have?</a:t>
            </a:r>
            <a:endParaRPr sz="1400" b="0" i="0" u="none" strike="noStrike" cap="none">
              <a:solidFill>
                <a:srgbClr val="953734"/>
              </a:solidFill>
              <a:latin typeface="Arial"/>
              <a:ea typeface="Arial"/>
              <a:cs typeface="Arial"/>
              <a:sym typeface="Arial"/>
            </a:endParaRPr>
          </a:p>
        </p:txBody>
      </p:sp>
      <p:grpSp>
        <p:nvGrpSpPr>
          <p:cNvPr id="1707" name="Google Shape;1707;p14"/>
          <p:cNvGrpSpPr/>
          <p:nvPr/>
        </p:nvGrpSpPr>
        <p:grpSpPr>
          <a:xfrm>
            <a:off x="15060598" y="11"/>
            <a:ext cx="3227297" cy="3085741"/>
            <a:chOff x="0" y="0"/>
            <a:chExt cx="849982" cy="812700"/>
          </a:xfrm>
        </p:grpSpPr>
        <p:sp>
          <p:nvSpPr>
            <p:cNvPr id="1708" name="Google Shape;1708;p14"/>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709" name="Google Shape;1709;p1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10" name="Google Shape;1710;p14"/>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462D78"/>
        </a:solidFill>
        <a:effectLst/>
      </p:bgPr>
    </p:bg>
    <p:spTree>
      <p:nvGrpSpPr>
        <p:cNvPr id="1" name="Shape 1714"/>
        <p:cNvGrpSpPr/>
        <p:nvPr/>
      </p:nvGrpSpPr>
      <p:grpSpPr>
        <a:xfrm>
          <a:off x="0" y="0"/>
          <a:ext cx="0" cy="0"/>
          <a:chOff x="0" y="0"/>
          <a:chExt cx="0" cy="0"/>
        </a:xfrm>
      </p:grpSpPr>
      <p:grpSp>
        <p:nvGrpSpPr>
          <p:cNvPr id="1715" name="Google Shape;1715;g294b6e0cc7d_0_98"/>
          <p:cNvGrpSpPr/>
          <p:nvPr/>
        </p:nvGrpSpPr>
        <p:grpSpPr>
          <a:xfrm>
            <a:off x="1041150" y="1946049"/>
            <a:ext cx="8115410" cy="6081439"/>
            <a:chOff x="0" y="0"/>
            <a:chExt cx="2406491" cy="2440385"/>
          </a:xfrm>
        </p:grpSpPr>
        <p:sp>
          <p:nvSpPr>
            <p:cNvPr id="1716" name="Google Shape;1716;g294b6e0cc7d_0_98"/>
            <p:cNvSpPr/>
            <p:nvPr/>
          </p:nvSpPr>
          <p:spPr>
            <a:xfrm>
              <a:off x="0" y="0"/>
              <a:ext cx="2406491" cy="2440385"/>
            </a:xfrm>
            <a:custGeom>
              <a:avLst/>
              <a:gdLst/>
              <a:ahLst/>
              <a:cxnLst/>
              <a:rect l="l" t="t" r="r" b="b"/>
              <a:pathLst>
                <a:path w="2406491" h="2440385" extrusionOk="0">
                  <a:moveTo>
                    <a:pt x="0" y="0"/>
                  </a:moveTo>
                  <a:lnTo>
                    <a:pt x="2406491" y="0"/>
                  </a:lnTo>
                  <a:lnTo>
                    <a:pt x="2406491" y="2440385"/>
                  </a:lnTo>
                  <a:lnTo>
                    <a:pt x="0" y="2440385"/>
                  </a:lnTo>
                  <a:close/>
                </a:path>
              </a:pathLst>
            </a:custGeom>
            <a:solidFill>
              <a:srgbClr val="A5CBE9"/>
            </a:solidFill>
            <a:ln>
              <a:noFill/>
            </a:ln>
          </p:spPr>
        </p:sp>
        <p:sp>
          <p:nvSpPr>
            <p:cNvPr id="1717" name="Google Shape;1717;g294b6e0cc7d_0_9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18" name="Google Shape;1718;g294b6e0cc7d_0_98"/>
          <p:cNvSpPr txBox="1"/>
          <p:nvPr/>
        </p:nvSpPr>
        <p:spPr>
          <a:xfrm>
            <a:off x="640207" y="679000"/>
            <a:ext cx="17007600" cy="969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6300">
                <a:solidFill>
                  <a:srgbClr val="953734"/>
                </a:solidFill>
              </a:rPr>
              <a:t>Additional Opportunities to Get Involved</a:t>
            </a:r>
            <a:endParaRPr sz="500" b="0" i="0" u="none" strike="noStrike" cap="none">
              <a:solidFill>
                <a:srgbClr val="953734"/>
              </a:solidFill>
              <a:latin typeface="Arial"/>
              <a:ea typeface="Arial"/>
              <a:cs typeface="Arial"/>
              <a:sym typeface="Arial"/>
            </a:endParaRPr>
          </a:p>
        </p:txBody>
      </p:sp>
      <p:sp>
        <p:nvSpPr>
          <p:cNvPr id="1719" name="Google Shape;1719;g294b6e0cc7d_0_98"/>
          <p:cNvSpPr txBox="1"/>
          <p:nvPr/>
        </p:nvSpPr>
        <p:spPr>
          <a:xfrm>
            <a:off x="12012425" y="3063175"/>
            <a:ext cx="5741100" cy="914100"/>
          </a:xfrm>
          <a:prstGeom prst="rect">
            <a:avLst/>
          </a:prstGeom>
          <a:noFill/>
          <a:ln>
            <a:noFill/>
          </a:ln>
        </p:spPr>
        <p:txBody>
          <a:bodyPr spcFirstLastPara="1" wrap="square" lIns="0" tIns="0" rIns="0" bIns="0" anchor="t" anchorCtr="0">
            <a:spAutoFit/>
          </a:bodyPr>
          <a:lstStyle/>
          <a:p>
            <a:pPr marL="0" lvl="0" indent="0" algn="l" rtl="0">
              <a:lnSpc>
                <a:spcPct val="119958"/>
              </a:lnSpc>
              <a:spcBef>
                <a:spcPts val="0"/>
              </a:spcBef>
              <a:spcAft>
                <a:spcPts val="0"/>
              </a:spcAft>
              <a:buClr>
                <a:schemeClr val="dk1"/>
              </a:buClr>
              <a:buSzPts val="1100"/>
              <a:buFont typeface="Arial"/>
              <a:buNone/>
            </a:pPr>
            <a:r>
              <a:rPr lang="en-US" sz="2700">
                <a:solidFill>
                  <a:srgbClr val="953734"/>
                </a:solidFill>
              </a:rPr>
              <a:t>Annual PIT Count Planning Process &amp; Opportunities</a:t>
            </a:r>
            <a:endParaRPr sz="2700">
              <a:solidFill>
                <a:srgbClr val="953734"/>
              </a:solidFill>
            </a:endParaRPr>
          </a:p>
        </p:txBody>
      </p:sp>
      <p:sp>
        <p:nvSpPr>
          <p:cNvPr id="1720" name="Google Shape;1720;g294b6e0cc7d_0_98"/>
          <p:cNvSpPr txBox="1"/>
          <p:nvPr/>
        </p:nvSpPr>
        <p:spPr>
          <a:xfrm>
            <a:off x="9883384" y="2947352"/>
            <a:ext cx="1567200" cy="1145700"/>
          </a:xfrm>
          <a:prstGeom prst="rect">
            <a:avLst/>
          </a:prstGeom>
          <a:noFill/>
          <a:ln>
            <a:noFill/>
          </a:ln>
        </p:spPr>
        <p:txBody>
          <a:bodyPr spcFirstLastPara="1" wrap="square" lIns="0" tIns="0" rIns="0" bIns="0" anchor="t" anchorCtr="0">
            <a:spAutoFit/>
          </a:bodyPr>
          <a:lstStyle/>
          <a:p>
            <a:pPr marL="0" marR="0" lvl="0" indent="0" algn="r" rtl="0">
              <a:lnSpc>
                <a:spcPct val="120002"/>
              </a:lnSpc>
              <a:spcBef>
                <a:spcPts val="0"/>
              </a:spcBef>
              <a:spcAft>
                <a:spcPts val="0"/>
              </a:spcAft>
              <a:buClr>
                <a:srgbClr val="000000"/>
              </a:buClr>
              <a:buSzPts val="7144"/>
              <a:buFont typeface="Arial"/>
              <a:buNone/>
            </a:pPr>
            <a:r>
              <a:rPr lang="en-US" sz="7444" b="0" i="0" u="none" strike="noStrike" cap="none">
                <a:solidFill>
                  <a:srgbClr val="E5E6EE"/>
                </a:solidFill>
                <a:latin typeface="Arial"/>
                <a:ea typeface="Arial"/>
                <a:cs typeface="Arial"/>
                <a:sym typeface="Arial"/>
              </a:rPr>
              <a:t>01</a:t>
            </a:r>
            <a:endParaRPr sz="1700" b="0" i="0" u="none" strike="noStrike" cap="none">
              <a:solidFill>
                <a:srgbClr val="000000"/>
              </a:solidFill>
              <a:latin typeface="Arial"/>
              <a:ea typeface="Arial"/>
              <a:cs typeface="Arial"/>
              <a:sym typeface="Arial"/>
            </a:endParaRPr>
          </a:p>
        </p:txBody>
      </p:sp>
      <p:sp>
        <p:nvSpPr>
          <p:cNvPr id="1721" name="Google Shape;1721;g294b6e0cc7d_0_98"/>
          <p:cNvSpPr txBox="1"/>
          <p:nvPr/>
        </p:nvSpPr>
        <p:spPr>
          <a:xfrm>
            <a:off x="12012415" y="5054263"/>
            <a:ext cx="5081400" cy="415500"/>
          </a:xfrm>
          <a:prstGeom prst="rect">
            <a:avLst/>
          </a:prstGeom>
          <a:noFill/>
          <a:ln>
            <a:noFill/>
          </a:ln>
        </p:spPr>
        <p:txBody>
          <a:bodyPr spcFirstLastPara="1" wrap="square" lIns="0" tIns="0" rIns="0" bIns="0" anchor="t" anchorCtr="0">
            <a:spAutoFit/>
          </a:bodyPr>
          <a:lstStyle/>
          <a:p>
            <a:pPr marL="0" lvl="0" indent="0" algn="l" rtl="0">
              <a:lnSpc>
                <a:spcPct val="119958"/>
              </a:lnSpc>
              <a:spcBef>
                <a:spcPts val="0"/>
              </a:spcBef>
              <a:spcAft>
                <a:spcPts val="0"/>
              </a:spcAft>
              <a:buClr>
                <a:schemeClr val="dk1"/>
              </a:buClr>
              <a:buSzPts val="1100"/>
              <a:buFont typeface="Arial"/>
              <a:buNone/>
            </a:pPr>
            <a:r>
              <a:rPr lang="en-US" sz="2700">
                <a:solidFill>
                  <a:srgbClr val="953734"/>
                </a:solidFill>
              </a:rPr>
              <a:t>Additional Volunteer Activities</a:t>
            </a:r>
            <a:endParaRPr sz="2700">
              <a:solidFill>
                <a:srgbClr val="953734"/>
              </a:solidFill>
            </a:endParaRPr>
          </a:p>
        </p:txBody>
      </p:sp>
      <p:sp>
        <p:nvSpPr>
          <p:cNvPr id="1722" name="Google Shape;1722;g294b6e0cc7d_0_98"/>
          <p:cNvSpPr txBox="1"/>
          <p:nvPr/>
        </p:nvSpPr>
        <p:spPr>
          <a:xfrm>
            <a:off x="9883384" y="4689163"/>
            <a:ext cx="1567200" cy="1145700"/>
          </a:xfrm>
          <a:prstGeom prst="rect">
            <a:avLst/>
          </a:prstGeom>
          <a:noFill/>
          <a:ln>
            <a:noFill/>
          </a:ln>
        </p:spPr>
        <p:txBody>
          <a:bodyPr spcFirstLastPara="1" wrap="square" lIns="0" tIns="0" rIns="0" bIns="0" anchor="t" anchorCtr="0">
            <a:spAutoFit/>
          </a:bodyPr>
          <a:lstStyle/>
          <a:p>
            <a:pPr marL="0" marR="0" lvl="0" indent="0" algn="r" rtl="0">
              <a:lnSpc>
                <a:spcPct val="120002"/>
              </a:lnSpc>
              <a:spcBef>
                <a:spcPts val="0"/>
              </a:spcBef>
              <a:spcAft>
                <a:spcPts val="0"/>
              </a:spcAft>
              <a:buClr>
                <a:srgbClr val="000000"/>
              </a:buClr>
              <a:buSzPts val="7144"/>
              <a:buFont typeface="Arial"/>
              <a:buNone/>
            </a:pPr>
            <a:r>
              <a:rPr lang="en-US" sz="7444" b="0" i="0" u="none" strike="noStrike" cap="none">
                <a:solidFill>
                  <a:srgbClr val="E5E6EE"/>
                </a:solidFill>
                <a:latin typeface="Arial"/>
                <a:ea typeface="Arial"/>
                <a:cs typeface="Arial"/>
                <a:sym typeface="Arial"/>
              </a:rPr>
              <a:t>02</a:t>
            </a:r>
            <a:endParaRPr sz="1700" b="0" i="0" u="none" strike="noStrike" cap="none">
              <a:solidFill>
                <a:srgbClr val="000000"/>
              </a:solidFill>
              <a:latin typeface="Arial"/>
              <a:ea typeface="Arial"/>
              <a:cs typeface="Arial"/>
              <a:sym typeface="Arial"/>
            </a:endParaRPr>
          </a:p>
        </p:txBody>
      </p:sp>
      <p:sp>
        <p:nvSpPr>
          <p:cNvPr id="1723" name="Google Shape;1723;g294b6e0cc7d_0_98"/>
          <p:cNvSpPr txBox="1"/>
          <p:nvPr/>
        </p:nvSpPr>
        <p:spPr>
          <a:xfrm>
            <a:off x="12012415" y="6546774"/>
            <a:ext cx="5081400" cy="91410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Clr>
                <a:srgbClr val="000000"/>
              </a:buClr>
              <a:buSzPts val="2400"/>
              <a:buFont typeface="Arial"/>
              <a:buNone/>
            </a:pPr>
            <a:r>
              <a:rPr lang="en-US" sz="2700">
                <a:solidFill>
                  <a:srgbClr val="953734"/>
                </a:solidFill>
              </a:rPr>
              <a:t>Other Local Resources or Contacts </a:t>
            </a:r>
            <a:endParaRPr sz="1700" b="0" i="0" u="none" strike="noStrike" cap="none">
              <a:solidFill>
                <a:srgbClr val="953734"/>
              </a:solidFill>
              <a:latin typeface="Arial"/>
              <a:ea typeface="Arial"/>
              <a:cs typeface="Arial"/>
              <a:sym typeface="Arial"/>
            </a:endParaRPr>
          </a:p>
        </p:txBody>
      </p:sp>
      <p:sp>
        <p:nvSpPr>
          <p:cNvPr id="1724" name="Google Shape;1724;g294b6e0cc7d_0_98"/>
          <p:cNvSpPr txBox="1"/>
          <p:nvPr/>
        </p:nvSpPr>
        <p:spPr>
          <a:xfrm>
            <a:off x="9883384" y="6430974"/>
            <a:ext cx="1567200" cy="1145700"/>
          </a:xfrm>
          <a:prstGeom prst="rect">
            <a:avLst/>
          </a:prstGeom>
          <a:noFill/>
          <a:ln>
            <a:noFill/>
          </a:ln>
        </p:spPr>
        <p:txBody>
          <a:bodyPr spcFirstLastPara="1" wrap="square" lIns="0" tIns="0" rIns="0" bIns="0" anchor="t" anchorCtr="0">
            <a:spAutoFit/>
          </a:bodyPr>
          <a:lstStyle/>
          <a:p>
            <a:pPr marL="0" marR="0" lvl="0" indent="0" algn="r" rtl="0">
              <a:lnSpc>
                <a:spcPct val="120002"/>
              </a:lnSpc>
              <a:spcBef>
                <a:spcPts val="0"/>
              </a:spcBef>
              <a:spcAft>
                <a:spcPts val="0"/>
              </a:spcAft>
              <a:buClr>
                <a:srgbClr val="000000"/>
              </a:buClr>
              <a:buSzPts val="7144"/>
              <a:buFont typeface="Arial"/>
              <a:buNone/>
            </a:pPr>
            <a:r>
              <a:rPr lang="en-US" sz="7444" b="0" i="0" u="none" strike="noStrike" cap="none">
                <a:solidFill>
                  <a:srgbClr val="E5E6EE"/>
                </a:solidFill>
                <a:latin typeface="Arial"/>
                <a:ea typeface="Arial"/>
                <a:cs typeface="Arial"/>
                <a:sym typeface="Arial"/>
              </a:rPr>
              <a:t>03</a:t>
            </a:r>
            <a:endParaRPr sz="1700" b="0" i="0" u="none" strike="noStrike" cap="none">
              <a:solidFill>
                <a:srgbClr val="000000"/>
              </a:solidFill>
              <a:latin typeface="Arial"/>
              <a:ea typeface="Arial"/>
              <a:cs typeface="Arial"/>
              <a:sym typeface="Arial"/>
            </a:endParaRPr>
          </a:p>
        </p:txBody>
      </p:sp>
      <p:sp>
        <p:nvSpPr>
          <p:cNvPr id="1725" name="Google Shape;1725;g294b6e0cc7d_0_98"/>
          <p:cNvSpPr/>
          <p:nvPr/>
        </p:nvSpPr>
        <p:spPr>
          <a:xfrm>
            <a:off x="1322926" y="2283701"/>
            <a:ext cx="7551868" cy="5143500"/>
          </a:xfrm>
          <a:custGeom>
            <a:avLst/>
            <a:gdLst/>
            <a:ahLst/>
            <a:cxnLst/>
            <a:rect l="l" t="t" r="r" b="b"/>
            <a:pathLst>
              <a:path w="6454588" h="4114800" extrusionOk="0">
                <a:moveTo>
                  <a:pt x="0" y="0"/>
                </a:moveTo>
                <a:lnTo>
                  <a:pt x="6454588" y="0"/>
                </a:lnTo>
                <a:lnTo>
                  <a:pt x="6454588" y="4114800"/>
                </a:lnTo>
                <a:lnTo>
                  <a:pt x="0" y="4114800"/>
                </a:lnTo>
                <a:lnTo>
                  <a:pt x="0" y="0"/>
                </a:lnTo>
                <a:close/>
              </a:path>
            </a:pathLst>
          </a:custGeom>
          <a:blipFill rotWithShape="1">
            <a:blip r:embed="rId3">
              <a:alphaModFix/>
            </a:blip>
            <a:stretch>
              <a:fillRect/>
            </a:stretch>
          </a:blipFill>
          <a:ln>
            <a:noFill/>
          </a:ln>
        </p:spPr>
      </p:sp>
      <p:grpSp>
        <p:nvGrpSpPr>
          <p:cNvPr id="1726" name="Google Shape;1726;g294b6e0cc7d_0_98"/>
          <p:cNvGrpSpPr/>
          <p:nvPr/>
        </p:nvGrpSpPr>
        <p:grpSpPr>
          <a:xfrm>
            <a:off x="15060598" y="11"/>
            <a:ext cx="3227297" cy="3085741"/>
            <a:chOff x="0" y="0"/>
            <a:chExt cx="849982" cy="812700"/>
          </a:xfrm>
        </p:grpSpPr>
        <p:sp>
          <p:nvSpPr>
            <p:cNvPr id="1727" name="Google Shape;1727;g294b6e0cc7d_0_98"/>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728" name="Google Shape;1728;g294b6e0cc7d_0_98"/>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29" name="Google Shape;1729;g294b6e0cc7d_0_98"/>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250"/>
        <p:cNvGrpSpPr/>
        <p:nvPr/>
      </p:nvGrpSpPr>
      <p:grpSpPr>
        <a:xfrm>
          <a:off x="0" y="0"/>
          <a:ext cx="0" cy="0"/>
          <a:chOff x="0" y="0"/>
          <a:chExt cx="0" cy="0"/>
        </a:xfrm>
      </p:grpSpPr>
      <p:sp>
        <p:nvSpPr>
          <p:cNvPr id="251" name="Google Shape;251;p4"/>
          <p:cNvSpPr/>
          <p:nvPr/>
        </p:nvSpPr>
        <p:spPr>
          <a:xfrm>
            <a:off x="-205369" y="-674176"/>
            <a:ext cx="18698737" cy="3607514"/>
          </a:xfrm>
          <a:custGeom>
            <a:avLst/>
            <a:gdLst/>
            <a:ahLst/>
            <a:cxnLst/>
            <a:rect l="l" t="t" r="r" b="b"/>
            <a:pathLst>
              <a:path w="18698737" h="3607514" extrusionOk="0">
                <a:moveTo>
                  <a:pt x="0" y="0"/>
                </a:moveTo>
                <a:lnTo>
                  <a:pt x="18698738" y="0"/>
                </a:lnTo>
                <a:lnTo>
                  <a:pt x="18698738" y="3607514"/>
                </a:lnTo>
                <a:lnTo>
                  <a:pt x="0" y="3607514"/>
                </a:lnTo>
                <a:lnTo>
                  <a:pt x="0" y="0"/>
                </a:lnTo>
                <a:close/>
              </a:path>
            </a:pathLst>
          </a:custGeom>
          <a:blipFill rotWithShape="1">
            <a:blip r:embed="rId3">
              <a:alphaModFix/>
            </a:blip>
            <a:stretch>
              <a:fillRect t="-119634" b="-71901"/>
            </a:stretch>
          </a:blipFill>
          <a:ln>
            <a:noFill/>
          </a:ln>
        </p:spPr>
      </p:sp>
      <p:sp>
        <p:nvSpPr>
          <p:cNvPr id="252" name="Google Shape;252;p4"/>
          <p:cNvSpPr txBox="1"/>
          <p:nvPr/>
        </p:nvSpPr>
        <p:spPr>
          <a:xfrm>
            <a:off x="876300" y="3086288"/>
            <a:ext cx="93678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2D175F"/>
                </a:solidFill>
                <a:latin typeface="Arial"/>
                <a:ea typeface="Arial"/>
                <a:cs typeface="Arial"/>
                <a:sym typeface="Arial"/>
              </a:rPr>
              <a:t>Who is counted? </a:t>
            </a:r>
            <a:endParaRPr sz="1400" b="0" i="0" u="none" strike="noStrike" cap="none">
              <a:solidFill>
                <a:srgbClr val="000000"/>
              </a:solidFill>
              <a:latin typeface="Arial"/>
              <a:ea typeface="Arial"/>
              <a:cs typeface="Arial"/>
              <a:sym typeface="Arial"/>
            </a:endParaRPr>
          </a:p>
        </p:txBody>
      </p:sp>
      <p:sp>
        <p:nvSpPr>
          <p:cNvPr id="253" name="Google Shape;253;p4"/>
          <p:cNvSpPr txBox="1"/>
          <p:nvPr/>
        </p:nvSpPr>
        <p:spPr>
          <a:xfrm>
            <a:off x="876300" y="4347450"/>
            <a:ext cx="12204600" cy="6141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en-US" sz="3500" b="0" i="0" u="none" strike="noStrike" cap="none">
                <a:solidFill>
                  <a:srgbClr val="2D175F"/>
                </a:solidFill>
                <a:latin typeface="Arial"/>
                <a:ea typeface="Arial"/>
                <a:cs typeface="Arial"/>
                <a:sym typeface="Arial"/>
              </a:rPr>
              <a:t>The U.S. Department of Housing and Urban Development’s (HUD’s) </a:t>
            </a:r>
            <a:r>
              <a:rPr lang="en-US" sz="3500" b="0" i="0" u="sng" strike="noStrike" cap="none">
                <a:solidFill>
                  <a:schemeClr val="hlink"/>
                </a:solidFill>
                <a:latin typeface="Arial"/>
                <a:ea typeface="Arial"/>
                <a:cs typeface="Arial"/>
                <a:sym typeface="Arial"/>
                <a:hlinkClick r:id="rId4"/>
              </a:rPr>
              <a:t>definition of “homeless</a:t>
            </a:r>
            <a:r>
              <a:rPr lang="en-US" sz="3500" b="0" i="0" u="none" strike="noStrike" cap="none">
                <a:solidFill>
                  <a:srgbClr val="2D175F"/>
                </a:solidFill>
                <a:latin typeface="Arial"/>
                <a:ea typeface="Arial"/>
                <a:cs typeface="Arial"/>
                <a:sym typeface="Arial"/>
              </a:rPr>
              <a:t>,” for the purpose of the PIT count, includes two main types of homelessness:</a:t>
            </a:r>
            <a:endParaRPr sz="3500" b="0" i="0" u="none" strike="noStrike" cap="none">
              <a:solidFill>
                <a:srgbClr val="2D175F"/>
              </a:solidFill>
              <a:latin typeface="Arial"/>
              <a:ea typeface="Arial"/>
              <a:cs typeface="Arial"/>
              <a:sym typeface="Arial"/>
            </a:endParaRPr>
          </a:p>
          <a:p>
            <a:pPr marL="457200" marR="0" lvl="0" indent="-450850" algn="l" rtl="0">
              <a:lnSpc>
                <a:spcPct val="120000"/>
              </a:lnSpc>
              <a:spcBef>
                <a:spcPts val="0"/>
              </a:spcBef>
              <a:spcAft>
                <a:spcPts val="0"/>
              </a:spcAft>
              <a:buClr>
                <a:srgbClr val="2D175F"/>
              </a:buClr>
              <a:buSzPts val="3500"/>
              <a:buFont typeface="Arial"/>
              <a:buChar char="●"/>
            </a:pPr>
            <a:r>
              <a:rPr lang="en-US" sz="3500" b="1" i="0" u="none" strike="noStrike" cap="none">
                <a:solidFill>
                  <a:srgbClr val="2D175F"/>
                </a:solidFill>
                <a:latin typeface="Arial"/>
                <a:ea typeface="Arial"/>
                <a:cs typeface="Arial"/>
                <a:sym typeface="Arial"/>
              </a:rPr>
              <a:t>Unsheltered:</a:t>
            </a:r>
            <a:r>
              <a:rPr lang="en-US" sz="3500" b="0" i="0" u="none" strike="noStrike" cap="none">
                <a:solidFill>
                  <a:srgbClr val="2D175F"/>
                </a:solidFill>
                <a:latin typeface="Arial"/>
                <a:ea typeface="Arial"/>
                <a:cs typeface="Arial"/>
                <a:sym typeface="Arial"/>
              </a:rPr>
              <a:t> Individuals or families whose primary nighttime residence is a public place not meant for human habitation</a:t>
            </a:r>
            <a:endParaRPr sz="3500" b="0" i="0" u="none" strike="noStrike" cap="none">
              <a:solidFill>
                <a:srgbClr val="2D175F"/>
              </a:solidFill>
              <a:latin typeface="Arial"/>
              <a:ea typeface="Arial"/>
              <a:cs typeface="Arial"/>
              <a:sym typeface="Arial"/>
            </a:endParaRPr>
          </a:p>
          <a:p>
            <a:pPr marL="457200" marR="0" lvl="0" indent="-450850" algn="l" rtl="0">
              <a:lnSpc>
                <a:spcPct val="120000"/>
              </a:lnSpc>
              <a:spcBef>
                <a:spcPts val="0"/>
              </a:spcBef>
              <a:spcAft>
                <a:spcPts val="0"/>
              </a:spcAft>
              <a:buClr>
                <a:srgbClr val="2D175F"/>
              </a:buClr>
              <a:buSzPts val="3500"/>
              <a:buFont typeface="Arial"/>
              <a:buChar char="●"/>
            </a:pPr>
            <a:r>
              <a:rPr lang="en-US" sz="3500" b="1" i="0" u="none" strike="noStrike" cap="none">
                <a:solidFill>
                  <a:srgbClr val="2D175F"/>
                </a:solidFill>
                <a:latin typeface="Arial"/>
                <a:ea typeface="Arial"/>
                <a:cs typeface="Arial"/>
                <a:sym typeface="Arial"/>
              </a:rPr>
              <a:t>Sheltered: </a:t>
            </a:r>
            <a:r>
              <a:rPr lang="en-US" sz="3500" b="0" i="0" u="none" strike="noStrike" cap="none">
                <a:solidFill>
                  <a:srgbClr val="2D175F"/>
                </a:solidFill>
                <a:latin typeface="Arial"/>
                <a:ea typeface="Arial"/>
                <a:cs typeface="Arial"/>
                <a:sym typeface="Arial"/>
              </a:rPr>
              <a:t>Individuals or families residing in a place dedicated to serving people who would otherwise be unsheltered</a:t>
            </a:r>
            <a:endParaRPr sz="3500" b="0" i="0" u="none" strike="noStrike" cap="none">
              <a:solidFill>
                <a:srgbClr val="2D175F"/>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100"/>
              <a:buFont typeface="Arial"/>
              <a:buNone/>
            </a:pPr>
            <a:endParaRPr sz="2100" b="0" i="0" u="none" strike="noStrike" cap="none">
              <a:solidFill>
                <a:srgbClr val="2D175F"/>
              </a:solidFill>
              <a:latin typeface="Arial"/>
              <a:ea typeface="Arial"/>
              <a:cs typeface="Arial"/>
              <a:sym typeface="Arial"/>
            </a:endParaRPr>
          </a:p>
        </p:txBody>
      </p:sp>
      <p:grpSp>
        <p:nvGrpSpPr>
          <p:cNvPr id="254" name="Google Shape;254;p4"/>
          <p:cNvGrpSpPr/>
          <p:nvPr/>
        </p:nvGrpSpPr>
        <p:grpSpPr>
          <a:xfrm>
            <a:off x="15289198" y="-152389"/>
            <a:ext cx="3227297" cy="3085741"/>
            <a:chOff x="0" y="0"/>
            <a:chExt cx="849982" cy="812700"/>
          </a:xfrm>
        </p:grpSpPr>
        <p:sp>
          <p:nvSpPr>
            <p:cNvPr id="255" name="Google Shape;255;p4"/>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256" name="Google Shape;256;p4"/>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7" name="Google Shape;257;p4"/>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sp>
        <p:nvSpPr>
          <p:cNvPr id="258" name="Google Shape;258;p4"/>
          <p:cNvSpPr/>
          <p:nvPr/>
        </p:nvSpPr>
        <p:spPr>
          <a:xfrm>
            <a:off x="13556224" y="4644253"/>
            <a:ext cx="4094226" cy="4114800"/>
          </a:xfrm>
          <a:custGeom>
            <a:avLst/>
            <a:gdLst/>
            <a:ahLst/>
            <a:cxnLst/>
            <a:rect l="l" t="t" r="r" b="b"/>
            <a:pathLst>
              <a:path w="4094226" h="4114800" extrusionOk="0">
                <a:moveTo>
                  <a:pt x="0" y="0"/>
                </a:moveTo>
                <a:lnTo>
                  <a:pt x="4094226" y="0"/>
                </a:lnTo>
                <a:lnTo>
                  <a:pt x="4094226" y="4114800"/>
                </a:lnTo>
                <a:lnTo>
                  <a:pt x="0" y="4114800"/>
                </a:lnTo>
                <a:lnTo>
                  <a:pt x="0" y="0"/>
                </a:lnTo>
                <a:close/>
              </a:path>
            </a:pathLst>
          </a:custGeom>
          <a:blipFill rotWithShape="1">
            <a:blip r:embed="rId5">
              <a:alphaModFix/>
            </a:blip>
            <a:stretch>
              <a:fillRect/>
            </a:stretch>
          </a:blipFill>
          <a:ln>
            <a:noFill/>
          </a:ln>
        </p:spPr>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34" name="Google Shape;1734;p15"/>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330" b="-9328"/>
            </a:stretch>
          </a:blipFill>
          <a:ln>
            <a:noFill/>
          </a:ln>
        </p:spPr>
      </p:sp>
      <p:sp>
        <p:nvSpPr>
          <p:cNvPr id="1735" name="Google Shape;1735;p15"/>
          <p:cNvSpPr txBox="1"/>
          <p:nvPr/>
        </p:nvSpPr>
        <p:spPr>
          <a:xfrm>
            <a:off x="766900" y="407675"/>
            <a:ext cx="15255300" cy="13854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9000"/>
              <a:buFont typeface="Arial"/>
              <a:buNone/>
            </a:pPr>
            <a:r>
              <a:rPr lang="en-US" sz="9000">
                <a:solidFill>
                  <a:srgbClr val="462D78"/>
                </a:solidFill>
              </a:rPr>
              <a:t>Additional HUD Resources</a:t>
            </a:r>
            <a:endParaRPr sz="1400" b="0" i="0" u="none" strike="noStrike" cap="none">
              <a:solidFill>
                <a:srgbClr val="000000"/>
              </a:solidFill>
              <a:latin typeface="Arial"/>
              <a:ea typeface="Arial"/>
              <a:cs typeface="Arial"/>
              <a:sym typeface="Arial"/>
            </a:endParaRPr>
          </a:p>
        </p:txBody>
      </p:sp>
      <p:sp>
        <p:nvSpPr>
          <p:cNvPr id="1736" name="Google Shape;1736;p15"/>
          <p:cNvSpPr txBox="1"/>
          <p:nvPr/>
        </p:nvSpPr>
        <p:spPr>
          <a:xfrm>
            <a:off x="2737250" y="2132700"/>
            <a:ext cx="14047800" cy="5501700"/>
          </a:xfrm>
          <a:prstGeom prst="rect">
            <a:avLst/>
          </a:prstGeom>
          <a:noFill/>
          <a:ln>
            <a:noFill/>
          </a:ln>
        </p:spPr>
        <p:txBody>
          <a:bodyPr spcFirstLastPara="1" wrap="square" lIns="0" tIns="0" rIns="0" bIns="0" anchor="t" anchorCtr="0">
            <a:spAutoFit/>
          </a:bodyPr>
          <a:lstStyle/>
          <a:p>
            <a:pPr marL="228600" lvl="0" indent="-317500" algn="l" rtl="0">
              <a:lnSpc>
                <a:spcPct val="90000"/>
              </a:lnSpc>
              <a:spcBef>
                <a:spcPts val="0"/>
              </a:spcBef>
              <a:spcAft>
                <a:spcPts val="0"/>
              </a:spcAft>
              <a:buClr>
                <a:srgbClr val="2D175F"/>
              </a:buClr>
              <a:buSzPts val="4200"/>
              <a:buChar char="•"/>
            </a:pPr>
            <a:r>
              <a:rPr lang="en-US" sz="4200">
                <a:solidFill>
                  <a:srgbClr val="2D175F"/>
                </a:solidFill>
                <a:latin typeface="Calibri"/>
                <a:ea typeface="Calibri"/>
                <a:cs typeface="Calibri"/>
                <a:sym typeface="Calibri"/>
              </a:rPr>
              <a:t>For more information about how the information collected during PIT counts is used and reported, visit the HUD Exchange webpage:</a:t>
            </a:r>
            <a:endParaRPr sz="4200">
              <a:solidFill>
                <a:srgbClr val="2D175F"/>
              </a:solidFill>
              <a:latin typeface="Calibri"/>
              <a:ea typeface="Calibri"/>
              <a:cs typeface="Calibri"/>
              <a:sym typeface="Calibri"/>
            </a:endParaRPr>
          </a:p>
          <a:p>
            <a:pPr marL="685800" lvl="1" indent="-317500" algn="l" rtl="0">
              <a:lnSpc>
                <a:spcPct val="90000"/>
              </a:lnSpc>
              <a:spcBef>
                <a:spcPts val="500"/>
              </a:spcBef>
              <a:spcAft>
                <a:spcPts val="0"/>
              </a:spcAft>
              <a:buClr>
                <a:schemeClr val="dk1"/>
              </a:buClr>
              <a:buSzPts val="3800"/>
              <a:buChar char="•"/>
            </a:pPr>
            <a:r>
              <a:rPr lang="en-US" sz="3800">
                <a:solidFill>
                  <a:srgbClr val="2D175F"/>
                </a:solidFill>
                <a:latin typeface="Calibri"/>
                <a:ea typeface="Calibri"/>
                <a:cs typeface="Calibri"/>
                <a:sym typeface="Calibri"/>
              </a:rPr>
              <a:t>All</a:t>
            </a:r>
            <a:r>
              <a:rPr lang="en-US" sz="3800">
                <a:solidFill>
                  <a:schemeClr val="dk1"/>
                </a:solidFill>
                <a:latin typeface="Calibri"/>
                <a:ea typeface="Calibri"/>
                <a:cs typeface="Calibri"/>
                <a:sym typeface="Calibri"/>
              </a:rPr>
              <a:t> </a:t>
            </a:r>
            <a:r>
              <a:rPr lang="en-US" sz="3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Annual Homeless Assessment Reports </a:t>
            </a:r>
            <a:r>
              <a:rPr lang="en-US" sz="3800">
                <a:solidFill>
                  <a:srgbClr val="2D175F"/>
                </a:solidFill>
                <a:latin typeface="Calibri"/>
                <a:ea typeface="Calibri"/>
                <a:cs typeface="Calibri"/>
                <a:sym typeface="Calibri"/>
              </a:rPr>
              <a:t>(AHARs)</a:t>
            </a:r>
            <a:endParaRPr sz="3800">
              <a:solidFill>
                <a:srgbClr val="2D175F"/>
              </a:solidFill>
              <a:latin typeface="Calibri"/>
              <a:ea typeface="Calibri"/>
              <a:cs typeface="Calibri"/>
              <a:sym typeface="Calibri"/>
            </a:endParaRPr>
          </a:p>
          <a:p>
            <a:pPr marL="228600" lvl="0" indent="-317500" algn="l" rtl="0">
              <a:lnSpc>
                <a:spcPct val="90000"/>
              </a:lnSpc>
              <a:spcBef>
                <a:spcPts val="1000"/>
              </a:spcBef>
              <a:spcAft>
                <a:spcPts val="0"/>
              </a:spcAft>
              <a:buClr>
                <a:schemeClr val="dk1"/>
              </a:buClr>
              <a:buSzPts val="4200"/>
              <a:buChar char="•"/>
            </a:pPr>
            <a:r>
              <a:rPr lang="en-US" sz="4200">
                <a:solidFill>
                  <a:schemeClr val="dk1"/>
                </a:solidFill>
                <a:latin typeface="Calibri"/>
                <a:ea typeface="Calibri"/>
                <a:cs typeface="Calibri"/>
                <a:sym typeface="Calibri"/>
              </a:rPr>
              <a:t>F</a:t>
            </a:r>
            <a:r>
              <a:rPr lang="en-US" sz="4200">
                <a:solidFill>
                  <a:srgbClr val="2D175F"/>
                </a:solidFill>
                <a:latin typeface="Calibri"/>
                <a:ea typeface="Calibri"/>
                <a:cs typeface="Calibri"/>
                <a:sym typeface="Calibri"/>
              </a:rPr>
              <a:t>or information about how PIT count methodologies are standardized nationwide, review the </a:t>
            </a:r>
            <a:r>
              <a:rPr lang="en-US" sz="4200" i="1"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PIT Count Methodology Guide</a:t>
            </a:r>
            <a:endParaRPr sz="4200">
              <a:solidFill>
                <a:schemeClr val="dk1"/>
              </a:solidFill>
              <a:latin typeface="Calibri"/>
              <a:ea typeface="Calibri"/>
              <a:cs typeface="Calibri"/>
              <a:sym typeface="Calibri"/>
            </a:endParaRPr>
          </a:p>
          <a:p>
            <a:pPr marL="228600" lvl="0" indent="-317500" algn="l" rtl="0">
              <a:lnSpc>
                <a:spcPct val="90000"/>
              </a:lnSpc>
              <a:spcBef>
                <a:spcPts val="1000"/>
              </a:spcBef>
              <a:spcAft>
                <a:spcPts val="0"/>
              </a:spcAft>
              <a:buClr>
                <a:srgbClr val="953734"/>
              </a:buClr>
              <a:buSzPts val="4200"/>
              <a:buChar char="•"/>
            </a:pPr>
            <a:r>
              <a:rPr lang="en-US" sz="4200">
                <a:solidFill>
                  <a:srgbClr val="953734"/>
                </a:solidFill>
                <a:latin typeface="Calibri"/>
                <a:ea typeface="Calibri"/>
                <a:cs typeface="Calibri"/>
                <a:sym typeface="Calibri"/>
              </a:rPr>
              <a:t>Local organizations doing similar work / opportunities to volunteer</a:t>
            </a:r>
            <a:endParaRPr sz="3800">
              <a:solidFill>
                <a:srgbClr val="953734"/>
              </a:solidFill>
            </a:endParaRPr>
          </a:p>
        </p:txBody>
      </p:sp>
      <p:sp>
        <p:nvSpPr>
          <p:cNvPr id="1737" name="Google Shape;1737;p15"/>
          <p:cNvSpPr txBox="1"/>
          <p:nvPr/>
        </p:nvSpPr>
        <p:spPr>
          <a:xfrm>
            <a:off x="2444825" y="8435075"/>
            <a:ext cx="15255300" cy="13854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9000"/>
              <a:buFont typeface="Arial"/>
              <a:buNone/>
            </a:pPr>
            <a:r>
              <a:rPr lang="en-US" sz="9000">
                <a:solidFill>
                  <a:srgbClr val="462D78"/>
                </a:solidFill>
              </a:rPr>
              <a:t>Thank you for your attention!</a:t>
            </a:r>
            <a:endParaRPr sz="1400" b="0" i="0" u="none" strike="noStrike" cap="none">
              <a:solidFill>
                <a:srgbClr val="000000"/>
              </a:solidFill>
              <a:latin typeface="Arial"/>
              <a:ea typeface="Arial"/>
              <a:cs typeface="Arial"/>
              <a:sym typeface="Arial"/>
            </a:endParaRPr>
          </a:p>
        </p:txBody>
      </p:sp>
      <p:grpSp>
        <p:nvGrpSpPr>
          <p:cNvPr id="1738" name="Google Shape;1738;p15"/>
          <p:cNvGrpSpPr/>
          <p:nvPr/>
        </p:nvGrpSpPr>
        <p:grpSpPr>
          <a:xfrm>
            <a:off x="15060598" y="11"/>
            <a:ext cx="3227297" cy="3085741"/>
            <a:chOff x="0" y="0"/>
            <a:chExt cx="849982" cy="812700"/>
          </a:xfrm>
        </p:grpSpPr>
        <p:sp>
          <p:nvSpPr>
            <p:cNvPr id="1739" name="Google Shape;1739;p15"/>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1740" name="Google Shape;1740;p15"/>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41" name="Google Shape;1741;p15"/>
          <p:cNvSpPr txBox="1"/>
          <p:nvPr/>
        </p:nvSpPr>
        <p:spPr>
          <a:xfrm>
            <a:off x="15060598" y="3097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a:solidFill>
                  <a:srgbClr val="462D78"/>
                </a:solidFill>
              </a:rPr>
              <a:t>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5CBE9"/>
        </a:solidFill>
        <a:effectLst/>
      </p:bgPr>
    </p:bg>
    <p:spTree>
      <p:nvGrpSpPr>
        <p:cNvPr id="1" name="Shape 262"/>
        <p:cNvGrpSpPr/>
        <p:nvPr/>
      </p:nvGrpSpPr>
      <p:grpSpPr>
        <a:xfrm>
          <a:off x="0" y="0"/>
          <a:ext cx="0" cy="0"/>
          <a:chOff x="0" y="0"/>
          <a:chExt cx="0" cy="0"/>
        </a:xfrm>
      </p:grpSpPr>
      <p:sp>
        <p:nvSpPr>
          <p:cNvPr id="263" name="Google Shape;263;g287c3e86c82_0_127"/>
          <p:cNvSpPr txBox="1"/>
          <p:nvPr/>
        </p:nvSpPr>
        <p:spPr>
          <a:xfrm>
            <a:off x="299025" y="401963"/>
            <a:ext cx="9367800" cy="1108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7200"/>
              <a:buFont typeface="Arial"/>
              <a:buNone/>
            </a:pPr>
            <a:r>
              <a:rPr lang="en-US" sz="7200" b="0" i="0" u="none" strike="noStrike" cap="none">
                <a:solidFill>
                  <a:srgbClr val="2D175F"/>
                </a:solidFill>
                <a:latin typeface="Arial"/>
                <a:ea typeface="Arial"/>
                <a:cs typeface="Arial"/>
                <a:sym typeface="Arial"/>
              </a:rPr>
              <a:t>Who is counted? </a:t>
            </a:r>
            <a:endParaRPr sz="1400" b="0" i="0" u="none" strike="noStrike" cap="none">
              <a:solidFill>
                <a:srgbClr val="000000"/>
              </a:solidFill>
              <a:latin typeface="Arial"/>
              <a:ea typeface="Arial"/>
              <a:cs typeface="Arial"/>
              <a:sym typeface="Arial"/>
            </a:endParaRPr>
          </a:p>
        </p:txBody>
      </p:sp>
      <p:sp>
        <p:nvSpPr>
          <p:cNvPr id="264" name="Google Shape;264;g287c3e86c82_0_127"/>
          <p:cNvSpPr txBox="1"/>
          <p:nvPr/>
        </p:nvSpPr>
        <p:spPr>
          <a:xfrm>
            <a:off x="1148525" y="3667125"/>
            <a:ext cx="48246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3500" b="1" i="0" u="none" strike="noStrike" cap="none">
                <a:solidFill>
                  <a:srgbClr val="2D175F"/>
                </a:solidFill>
                <a:latin typeface="Arial"/>
                <a:ea typeface="Arial"/>
                <a:cs typeface="Arial"/>
                <a:sym typeface="Arial"/>
              </a:rPr>
              <a:t>Unsheltered PIT Count </a:t>
            </a:r>
            <a:endParaRPr sz="2100" b="1" i="0" u="none" strike="noStrike" cap="none">
              <a:solidFill>
                <a:srgbClr val="2D175F"/>
              </a:solidFill>
              <a:latin typeface="Arial"/>
              <a:ea typeface="Arial"/>
              <a:cs typeface="Arial"/>
              <a:sym typeface="Arial"/>
            </a:endParaRPr>
          </a:p>
        </p:txBody>
      </p:sp>
      <p:grpSp>
        <p:nvGrpSpPr>
          <p:cNvPr id="265" name="Google Shape;265;g287c3e86c82_0_127"/>
          <p:cNvGrpSpPr/>
          <p:nvPr/>
        </p:nvGrpSpPr>
        <p:grpSpPr>
          <a:xfrm>
            <a:off x="15289198" y="-152389"/>
            <a:ext cx="3227400" cy="3085741"/>
            <a:chOff x="15289198" y="-152389"/>
            <a:chExt cx="3227400" cy="3085741"/>
          </a:xfrm>
        </p:grpSpPr>
        <p:grpSp>
          <p:nvGrpSpPr>
            <p:cNvPr id="266" name="Google Shape;266;g287c3e86c82_0_127"/>
            <p:cNvGrpSpPr/>
            <p:nvPr/>
          </p:nvGrpSpPr>
          <p:grpSpPr>
            <a:xfrm>
              <a:off x="15289198" y="-152389"/>
              <a:ext cx="3227297" cy="3085741"/>
              <a:chOff x="0" y="0"/>
              <a:chExt cx="849982" cy="812700"/>
            </a:xfrm>
          </p:grpSpPr>
          <p:sp>
            <p:nvSpPr>
              <p:cNvPr id="267" name="Google Shape;267;g287c3e86c82_0_127"/>
              <p:cNvSpPr/>
              <p:nvPr/>
            </p:nvSpPr>
            <p:spPr>
              <a:xfrm>
                <a:off x="0" y="0"/>
                <a:ext cx="849982" cy="254563"/>
              </a:xfrm>
              <a:custGeom>
                <a:avLst/>
                <a:gdLst/>
                <a:ahLst/>
                <a:cxnLst/>
                <a:rect l="l" t="t" r="r" b="b"/>
                <a:pathLst>
                  <a:path w="849982" h="254563" extrusionOk="0">
                    <a:moveTo>
                      <a:pt x="0" y="0"/>
                    </a:moveTo>
                    <a:lnTo>
                      <a:pt x="849982" y="0"/>
                    </a:lnTo>
                    <a:lnTo>
                      <a:pt x="849982" y="254563"/>
                    </a:lnTo>
                    <a:lnTo>
                      <a:pt x="0" y="254563"/>
                    </a:lnTo>
                    <a:close/>
                  </a:path>
                </a:pathLst>
              </a:custGeom>
              <a:solidFill>
                <a:srgbClr val="E5E6EE"/>
              </a:solidFill>
              <a:ln>
                <a:noFill/>
              </a:ln>
            </p:spPr>
          </p:sp>
          <p:sp>
            <p:nvSpPr>
              <p:cNvPr id="268" name="Google Shape;268;g287c3e86c82_0_127"/>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69" name="Google Shape;269;g287c3e86c82_0_127"/>
            <p:cNvSpPr txBox="1"/>
            <p:nvPr/>
          </p:nvSpPr>
          <p:spPr>
            <a:xfrm>
              <a:off x="15289198" y="157304"/>
              <a:ext cx="3227400" cy="3693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Clr>
                  <a:srgbClr val="000000"/>
                </a:buClr>
                <a:buSzPts val="2400"/>
                <a:buFont typeface="Arial"/>
                <a:buNone/>
              </a:pPr>
              <a:r>
                <a:rPr lang="en-US" sz="2400" b="0" i="0" u="none" strike="noStrike" cap="none">
                  <a:solidFill>
                    <a:srgbClr val="462D78"/>
                  </a:solidFill>
                  <a:latin typeface="Arial"/>
                  <a:ea typeface="Arial"/>
                  <a:cs typeface="Arial"/>
                  <a:sym typeface="Arial"/>
                </a:rPr>
                <a:t>PIT Count 101</a:t>
              </a:r>
              <a:endParaRPr sz="1400" b="0" i="0" u="none" strike="noStrike" cap="none">
                <a:solidFill>
                  <a:srgbClr val="000000"/>
                </a:solidFill>
                <a:latin typeface="Arial"/>
                <a:ea typeface="Arial"/>
                <a:cs typeface="Arial"/>
                <a:sym typeface="Arial"/>
              </a:endParaRPr>
            </a:p>
          </p:txBody>
        </p:sp>
      </p:grpSp>
      <p:pic>
        <p:nvPicPr>
          <p:cNvPr id="270" name="Google Shape;270;g287c3e86c82_0_127"/>
          <p:cNvPicPr preferRelativeResize="0"/>
          <p:nvPr/>
        </p:nvPicPr>
        <p:blipFill rotWithShape="1">
          <a:blip r:embed="rId3">
            <a:alphaModFix/>
          </a:blip>
          <a:srcRect/>
          <a:stretch/>
        </p:blipFill>
        <p:spPr>
          <a:xfrm>
            <a:off x="9140163" y="1395875"/>
            <a:ext cx="2982009" cy="2499800"/>
          </a:xfrm>
          <a:prstGeom prst="rect">
            <a:avLst/>
          </a:prstGeom>
          <a:noFill/>
          <a:ln>
            <a:noFill/>
          </a:ln>
        </p:spPr>
      </p:pic>
      <p:grpSp>
        <p:nvGrpSpPr>
          <p:cNvPr id="271" name="Google Shape;271;g287c3e86c82_0_127"/>
          <p:cNvGrpSpPr/>
          <p:nvPr/>
        </p:nvGrpSpPr>
        <p:grpSpPr>
          <a:xfrm>
            <a:off x="1148525" y="3895673"/>
            <a:ext cx="6198657" cy="5573443"/>
            <a:chOff x="0" y="-66304"/>
            <a:chExt cx="860160" cy="1062600"/>
          </a:xfrm>
        </p:grpSpPr>
        <p:sp>
          <p:nvSpPr>
            <p:cNvPr id="272" name="Google Shape;272;g287c3e86c82_0_127"/>
            <p:cNvSpPr/>
            <p:nvPr/>
          </p:nvSpPr>
          <p:spPr>
            <a:xfrm>
              <a:off x="0" y="0"/>
              <a:ext cx="860160" cy="953213"/>
            </a:xfrm>
            <a:custGeom>
              <a:avLst/>
              <a:gdLst/>
              <a:ahLst/>
              <a:cxnLst/>
              <a:rect l="l" t="t" r="r" b="b"/>
              <a:pathLst>
                <a:path w="860160" h="953213" extrusionOk="0">
                  <a:moveTo>
                    <a:pt x="0" y="0"/>
                  </a:moveTo>
                  <a:lnTo>
                    <a:pt x="860160" y="0"/>
                  </a:lnTo>
                  <a:lnTo>
                    <a:pt x="860160" y="953213"/>
                  </a:lnTo>
                  <a:lnTo>
                    <a:pt x="0" y="953213"/>
                  </a:lnTo>
                  <a:close/>
                </a:path>
              </a:pathLst>
            </a:custGeom>
            <a:solidFill>
              <a:srgbClr val="462D78"/>
            </a:solidFill>
            <a:ln>
              <a:noFill/>
            </a:ln>
          </p:spPr>
        </p:sp>
        <p:sp>
          <p:nvSpPr>
            <p:cNvPr id="273" name="Google Shape;273;g287c3e86c82_0_127"/>
            <p:cNvSpPr txBox="1"/>
            <p:nvPr/>
          </p:nvSpPr>
          <p:spPr>
            <a:xfrm>
              <a:off x="19380" y="-66304"/>
              <a:ext cx="821400" cy="1062600"/>
            </a:xfrm>
            <a:prstGeom prst="rect">
              <a:avLst/>
            </a:prstGeom>
            <a:noFill/>
            <a:ln>
              <a:noFill/>
            </a:ln>
          </p:spPr>
          <p:txBody>
            <a:bodyPr spcFirstLastPara="1" wrap="square" lIns="50800" tIns="50800" rIns="50800" bIns="50800" anchor="ctr" anchorCtr="0">
              <a:noAutofit/>
            </a:bodyPr>
            <a:lstStyle/>
            <a:p>
              <a:pPr marL="0" marR="0" lvl="0" indent="0" algn="l" rtl="0">
                <a:lnSpc>
                  <a:spcPct val="90000"/>
                </a:lnSpc>
                <a:spcBef>
                  <a:spcPts val="0"/>
                </a:spcBef>
                <a:spcAft>
                  <a:spcPts val="0"/>
                </a:spcAft>
                <a:buClr>
                  <a:srgbClr val="000000"/>
                </a:buClr>
                <a:buSzPts val="3700"/>
                <a:buFont typeface="Arial"/>
                <a:buNone/>
              </a:pPr>
              <a:r>
                <a:rPr lang="en-US" sz="3700" b="0" i="1" u="none" strike="noStrike" cap="none">
                  <a:solidFill>
                    <a:schemeClr val="lt1"/>
                  </a:solidFill>
                  <a:latin typeface="Calibri"/>
                  <a:ea typeface="Calibri"/>
                  <a:cs typeface="Calibri"/>
                  <a:sym typeface="Calibri"/>
                </a:rPr>
                <a:t>Street &amp; Service Based Counts</a:t>
              </a:r>
              <a:endParaRPr sz="3700" b="0" i="1" u="none" strike="noStrike" cap="none">
                <a:solidFill>
                  <a:schemeClr val="lt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700"/>
                <a:buFont typeface="Arial"/>
                <a:buNone/>
              </a:pPr>
              <a:endParaRPr sz="3700" b="0" i="1" u="none" strike="noStrike" cap="none">
                <a:solidFill>
                  <a:schemeClr val="lt1"/>
                </a:solidFill>
                <a:latin typeface="Calibri"/>
                <a:ea typeface="Calibri"/>
                <a:cs typeface="Calibri"/>
                <a:sym typeface="Calibri"/>
              </a:endParaRPr>
            </a:p>
            <a:p>
              <a:pPr marL="914400" marR="0" lvl="1" indent="-450850" algn="l" rtl="0">
                <a:lnSpc>
                  <a:spcPct val="90000"/>
                </a:lnSpc>
                <a:spcBef>
                  <a:spcPts val="300"/>
                </a:spcBef>
                <a:spcAft>
                  <a:spcPts val="0"/>
                </a:spcAft>
                <a:buClr>
                  <a:schemeClr val="lt1"/>
                </a:buClr>
                <a:buSzPts val="3500"/>
                <a:buFont typeface="Calibri"/>
                <a:buChar char="•"/>
              </a:pPr>
              <a:r>
                <a:rPr lang="en-US" sz="3500" b="1" i="0" u="none" strike="noStrike" cap="none">
                  <a:solidFill>
                    <a:schemeClr val="lt1"/>
                  </a:solidFill>
                  <a:latin typeface="Calibri"/>
                  <a:ea typeface="Calibri"/>
                  <a:cs typeface="Calibri"/>
                  <a:sym typeface="Calibri"/>
                </a:rPr>
                <a:t>Parks</a:t>
              </a:r>
              <a:endParaRPr sz="3500" b="1" i="0" u="none" strike="noStrike" cap="none">
                <a:solidFill>
                  <a:schemeClr val="lt1"/>
                </a:solidFill>
                <a:latin typeface="Calibri"/>
                <a:ea typeface="Calibri"/>
                <a:cs typeface="Calibri"/>
                <a:sym typeface="Calibri"/>
              </a:endParaRPr>
            </a:p>
            <a:p>
              <a:pPr marL="914400" marR="0" lvl="1" indent="-450850" algn="l" rtl="0">
                <a:lnSpc>
                  <a:spcPct val="90000"/>
                </a:lnSpc>
                <a:spcBef>
                  <a:spcPts val="300"/>
                </a:spcBef>
                <a:spcAft>
                  <a:spcPts val="0"/>
                </a:spcAft>
                <a:buClr>
                  <a:schemeClr val="lt1"/>
                </a:buClr>
                <a:buSzPts val="3500"/>
                <a:buFont typeface="Calibri"/>
                <a:buChar char="•"/>
              </a:pPr>
              <a:r>
                <a:rPr lang="en-US" sz="3500" b="1" i="0" u="none" strike="noStrike" cap="none">
                  <a:solidFill>
                    <a:schemeClr val="lt1"/>
                  </a:solidFill>
                  <a:latin typeface="Calibri"/>
                  <a:ea typeface="Calibri"/>
                  <a:cs typeface="Calibri"/>
                  <a:sym typeface="Calibri"/>
                </a:rPr>
                <a:t>Cars</a:t>
              </a:r>
              <a:endParaRPr sz="3500" b="1" i="0" u="none" strike="noStrike" cap="none">
                <a:solidFill>
                  <a:schemeClr val="lt1"/>
                </a:solidFill>
                <a:latin typeface="Calibri"/>
                <a:ea typeface="Calibri"/>
                <a:cs typeface="Calibri"/>
                <a:sym typeface="Calibri"/>
              </a:endParaRPr>
            </a:p>
            <a:p>
              <a:pPr marL="914400" marR="0" lvl="1" indent="-450850" algn="l" rtl="0">
                <a:lnSpc>
                  <a:spcPct val="90000"/>
                </a:lnSpc>
                <a:spcBef>
                  <a:spcPts val="300"/>
                </a:spcBef>
                <a:spcAft>
                  <a:spcPts val="0"/>
                </a:spcAft>
                <a:buClr>
                  <a:schemeClr val="lt1"/>
                </a:buClr>
                <a:buSzPts val="3500"/>
                <a:buFont typeface="Calibri"/>
                <a:buChar char="•"/>
              </a:pPr>
              <a:r>
                <a:rPr lang="en-US" sz="3500" b="1" i="0" u="none" strike="noStrike" cap="none">
                  <a:solidFill>
                    <a:schemeClr val="lt1"/>
                  </a:solidFill>
                  <a:latin typeface="Calibri"/>
                  <a:ea typeface="Calibri"/>
                  <a:cs typeface="Calibri"/>
                  <a:sym typeface="Calibri"/>
                </a:rPr>
                <a:t>Abandoned building</a:t>
              </a:r>
              <a:endParaRPr sz="3500" b="1" i="0" u="none" strike="noStrike" cap="none">
                <a:solidFill>
                  <a:schemeClr val="lt1"/>
                </a:solidFill>
                <a:latin typeface="Calibri"/>
                <a:ea typeface="Calibri"/>
                <a:cs typeface="Calibri"/>
                <a:sym typeface="Calibri"/>
              </a:endParaRPr>
            </a:p>
            <a:p>
              <a:pPr marL="914400" marR="0" lvl="1" indent="-450850" algn="l" rtl="0">
                <a:lnSpc>
                  <a:spcPct val="90000"/>
                </a:lnSpc>
                <a:spcBef>
                  <a:spcPts val="300"/>
                </a:spcBef>
                <a:spcAft>
                  <a:spcPts val="0"/>
                </a:spcAft>
                <a:buClr>
                  <a:schemeClr val="lt1"/>
                </a:buClr>
                <a:buSzPts val="3500"/>
                <a:buFont typeface="Calibri"/>
                <a:buChar char="•"/>
              </a:pPr>
              <a:r>
                <a:rPr lang="en-US" sz="3500" b="1" i="0" u="none" strike="noStrike" cap="none">
                  <a:solidFill>
                    <a:schemeClr val="lt1"/>
                  </a:solidFill>
                  <a:latin typeface="Calibri"/>
                  <a:ea typeface="Calibri"/>
                  <a:cs typeface="Calibri"/>
                  <a:sym typeface="Calibri"/>
                </a:rPr>
                <a:t>Bus or train station</a:t>
              </a:r>
              <a:endParaRPr sz="3500" b="1" i="0" u="none" strike="noStrike" cap="none">
                <a:solidFill>
                  <a:schemeClr val="lt1"/>
                </a:solidFill>
                <a:latin typeface="Calibri"/>
                <a:ea typeface="Calibri"/>
                <a:cs typeface="Calibri"/>
                <a:sym typeface="Calibri"/>
              </a:endParaRPr>
            </a:p>
            <a:p>
              <a:pPr marL="914400" marR="0" lvl="1" indent="-450850" algn="l" rtl="0">
                <a:lnSpc>
                  <a:spcPct val="90000"/>
                </a:lnSpc>
                <a:spcBef>
                  <a:spcPts val="300"/>
                </a:spcBef>
                <a:spcAft>
                  <a:spcPts val="0"/>
                </a:spcAft>
                <a:buClr>
                  <a:schemeClr val="lt1"/>
                </a:buClr>
                <a:buSzPts val="3500"/>
                <a:buFont typeface="Calibri"/>
                <a:buChar char="•"/>
              </a:pPr>
              <a:r>
                <a:rPr lang="en-US" sz="3500" b="1" i="0" u="none" strike="noStrike" cap="none">
                  <a:solidFill>
                    <a:schemeClr val="lt1"/>
                  </a:solidFill>
                  <a:latin typeface="Calibri"/>
                  <a:ea typeface="Calibri"/>
                  <a:cs typeface="Calibri"/>
                  <a:sym typeface="Calibri"/>
                </a:rPr>
                <a:t>Airport</a:t>
              </a:r>
              <a:endParaRPr sz="3500" b="1" i="0" u="none" strike="noStrike" cap="none">
                <a:solidFill>
                  <a:schemeClr val="lt1"/>
                </a:solidFill>
                <a:latin typeface="Calibri"/>
                <a:ea typeface="Calibri"/>
                <a:cs typeface="Calibri"/>
                <a:sym typeface="Calibri"/>
              </a:endParaRPr>
            </a:p>
            <a:p>
              <a:pPr marL="914400" marR="0" lvl="1" indent="-450850" algn="l" rtl="0">
                <a:lnSpc>
                  <a:spcPct val="90000"/>
                </a:lnSpc>
                <a:spcBef>
                  <a:spcPts val="300"/>
                </a:spcBef>
                <a:spcAft>
                  <a:spcPts val="0"/>
                </a:spcAft>
                <a:buClr>
                  <a:schemeClr val="lt1"/>
                </a:buClr>
                <a:buSzPts val="3500"/>
                <a:buFont typeface="Calibri"/>
                <a:buChar char="•"/>
              </a:pPr>
              <a:r>
                <a:rPr lang="en-US" sz="3500" b="1" i="0" u="none" strike="noStrike" cap="none">
                  <a:solidFill>
                    <a:schemeClr val="lt1"/>
                  </a:solidFill>
                  <a:latin typeface="Calibri"/>
                  <a:ea typeface="Calibri"/>
                  <a:cs typeface="Calibri"/>
                  <a:sym typeface="Calibri"/>
                </a:rPr>
                <a:t>Camping ground</a:t>
              </a:r>
              <a:endParaRPr sz="3500" b="1" i="0" u="none" strike="noStrike" cap="none">
                <a:solidFill>
                  <a:schemeClr val="lt1"/>
                </a:solidFill>
                <a:latin typeface="Calibri"/>
                <a:ea typeface="Calibri"/>
                <a:cs typeface="Calibri"/>
                <a:sym typeface="Calibri"/>
              </a:endParaRPr>
            </a:p>
            <a:p>
              <a:pPr marL="914400" marR="0" lvl="1" indent="-450850" algn="l" rtl="0">
                <a:lnSpc>
                  <a:spcPct val="90000"/>
                </a:lnSpc>
                <a:spcBef>
                  <a:spcPts val="300"/>
                </a:spcBef>
                <a:spcAft>
                  <a:spcPts val="0"/>
                </a:spcAft>
                <a:buClr>
                  <a:schemeClr val="lt1"/>
                </a:buClr>
                <a:buSzPts val="3500"/>
                <a:buFont typeface="Calibri"/>
                <a:buChar char="•"/>
              </a:pPr>
              <a:r>
                <a:rPr lang="en-US" sz="3500" b="1" i="0" u="none" strike="noStrike" cap="none">
                  <a:solidFill>
                    <a:schemeClr val="lt1"/>
                  </a:solidFill>
                  <a:latin typeface="Calibri"/>
                  <a:ea typeface="Calibri"/>
                  <a:cs typeface="Calibri"/>
                  <a:sym typeface="Calibri"/>
                </a:rPr>
                <a:t>Parking Lot</a:t>
              </a:r>
              <a:endParaRPr sz="5400" b="1" i="0" u="none" strike="noStrike" cap="none">
                <a:solidFill>
                  <a:schemeClr val="lt1"/>
                </a:solidFill>
                <a:latin typeface="Calibri"/>
                <a:ea typeface="Calibri"/>
                <a:cs typeface="Calibri"/>
                <a:sym typeface="Calibri"/>
              </a:endParaRPr>
            </a:p>
          </p:txBody>
        </p:sp>
      </p:grpSp>
      <p:grpSp>
        <p:nvGrpSpPr>
          <p:cNvPr id="274" name="Google Shape;274;g287c3e86c82_0_127"/>
          <p:cNvGrpSpPr/>
          <p:nvPr/>
        </p:nvGrpSpPr>
        <p:grpSpPr>
          <a:xfrm>
            <a:off x="9914525" y="4336350"/>
            <a:ext cx="6198657" cy="4692096"/>
            <a:chOff x="0" y="0"/>
            <a:chExt cx="860160" cy="953213"/>
          </a:xfrm>
        </p:grpSpPr>
        <p:sp>
          <p:nvSpPr>
            <p:cNvPr id="275" name="Google Shape;275;g287c3e86c82_0_127"/>
            <p:cNvSpPr/>
            <p:nvPr/>
          </p:nvSpPr>
          <p:spPr>
            <a:xfrm>
              <a:off x="0" y="0"/>
              <a:ext cx="860160" cy="953213"/>
            </a:xfrm>
            <a:custGeom>
              <a:avLst/>
              <a:gdLst/>
              <a:ahLst/>
              <a:cxnLst/>
              <a:rect l="l" t="t" r="r" b="b"/>
              <a:pathLst>
                <a:path w="860160" h="953213" extrusionOk="0">
                  <a:moveTo>
                    <a:pt x="0" y="0"/>
                  </a:moveTo>
                  <a:lnTo>
                    <a:pt x="860160" y="0"/>
                  </a:lnTo>
                  <a:lnTo>
                    <a:pt x="860160" y="953213"/>
                  </a:lnTo>
                  <a:lnTo>
                    <a:pt x="0" y="953213"/>
                  </a:lnTo>
                  <a:close/>
                </a:path>
              </a:pathLst>
            </a:custGeom>
            <a:solidFill>
              <a:srgbClr val="462D78"/>
            </a:solidFill>
            <a:ln>
              <a:noFill/>
            </a:ln>
          </p:spPr>
        </p:sp>
        <p:sp>
          <p:nvSpPr>
            <p:cNvPr id="276" name="Google Shape;276;g287c3e86c82_0_127"/>
            <p:cNvSpPr txBox="1"/>
            <p:nvPr/>
          </p:nvSpPr>
          <p:spPr>
            <a:xfrm>
              <a:off x="47048" y="0"/>
              <a:ext cx="765600" cy="898500"/>
            </a:xfrm>
            <a:prstGeom prst="rect">
              <a:avLst/>
            </a:prstGeom>
            <a:noFill/>
            <a:ln>
              <a:noFill/>
            </a:ln>
          </p:spPr>
          <p:txBody>
            <a:bodyPr spcFirstLastPara="1" wrap="square" lIns="50800" tIns="50800" rIns="50800" bIns="50800" anchor="ctr" anchorCtr="0">
              <a:noAutofit/>
            </a:bodyPr>
            <a:lstStyle/>
            <a:p>
              <a:pPr marL="228600" marR="0" lvl="1" indent="-228600" algn="l" rtl="0">
                <a:lnSpc>
                  <a:spcPct val="90000"/>
                </a:lnSpc>
                <a:spcBef>
                  <a:spcPts val="0"/>
                </a:spcBef>
                <a:spcAft>
                  <a:spcPts val="0"/>
                </a:spcAft>
                <a:buClr>
                  <a:schemeClr val="lt1"/>
                </a:buClr>
                <a:buSzPts val="3900"/>
                <a:buFont typeface="Calibri"/>
                <a:buChar char="•"/>
              </a:pPr>
              <a:r>
                <a:rPr lang="en-US" sz="3900" b="1" i="0" u="none" strike="noStrike" cap="none">
                  <a:solidFill>
                    <a:schemeClr val="lt1"/>
                  </a:solidFill>
                  <a:latin typeface="Calibri"/>
                  <a:ea typeface="Calibri"/>
                  <a:cs typeface="Calibri"/>
                  <a:sym typeface="Calibri"/>
                </a:rPr>
                <a:t>Emergency shelters </a:t>
              </a:r>
              <a:r>
                <a:rPr lang="en-US" sz="3900" b="0" i="0" u="none" strike="noStrike" cap="none">
                  <a:solidFill>
                    <a:schemeClr val="lt1"/>
                  </a:solidFill>
                  <a:latin typeface="Calibri"/>
                  <a:ea typeface="Calibri"/>
                  <a:cs typeface="Calibri"/>
                  <a:sym typeface="Calibri"/>
                </a:rPr>
                <a:t>(including those using hotel and motel vouchers)</a:t>
              </a:r>
              <a:endParaRPr sz="3900" b="0" i="0" u="none" strike="noStrike" cap="none">
                <a:solidFill>
                  <a:schemeClr val="lt1"/>
                </a:solidFill>
                <a:latin typeface="Calibri"/>
                <a:ea typeface="Calibri"/>
                <a:cs typeface="Calibri"/>
                <a:sym typeface="Calibri"/>
              </a:endParaRPr>
            </a:p>
            <a:p>
              <a:pPr marL="228600" marR="0" lvl="1" indent="-228600" algn="l" rtl="0">
                <a:lnSpc>
                  <a:spcPct val="90000"/>
                </a:lnSpc>
                <a:spcBef>
                  <a:spcPts val="345"/>
                </a:spcBef>
                <a:spcAft>
                  <a:spcPts val="0"/>
                </a:spcAft>
                <a:buClr>
                  <a:schemeClr val="lt1"/>
                </a:buClr>
                <a:buSzPts val="3900"/>
                <a:buFont typeface="Calibri"/>
                <a:buChar char="•"/>
              </a:pPr>
              <a:r>
                <a:rPr lang="en-US" sz="3900" b="1" i="0" u="none" strike="noStrike" cap="none">
                  <a:solidFill>
                    <a:schemeClr val="lt1"/>
                  </a:solidFill>
                  <a:latin typeface="Calibri"/>
                  <a:ea typeface="Calibri"/>
                  <a:cs typeface="Calibri"/>
                  <a:sym typeface="Calibri"/>
                </a:rPr>
                <a:t>Transitional housing</a:t>
              </a:r>
              <a:endParaRPr sz="3900" b="1" i="0" u="none" strike="noStrike" cap="none">
                <a:solidFill>
                  <a:schemeClr val="lt1"/>
                </a:solidFill>
                <a:latin typeface="Calibri"/>
                <a:ea typeface="Calibri"/>
                <a:cs typeface="Calibri"/>
                <a:sym typeface="Calibri"/>
              </a:endParaRPr>
            </a:p>
            <a:p>
              <a:pPr marL="228600" marR="0" lvl="1" indent="-228600" algn="l" rtl="0">
                <a:lnSpc>
                  <a:spcPct val="90000"/>
                </a:lnSpc>
                <a:spcBef>
                  <a:spcPts val="345"/>
                </a:spcBef>
                <a:spcAft>
                  <a:spcPts val="0"/>
                </a:spcAft>
                <a:buClr>
                  <a:schemeClr val="lt1"/>
                </a:buClr>
                <a:buSzPts val="3900"/>
                <a:buFont typeface="Calibri"/>
                <a:buChar char="•"/>
              </a:pPr>
              <a:r>
                <a:rPr lang="en-US" sz="3900" b="1" i="0" u="none" strike="noStrike" cap="none">
                  <a:solidFill>
                    <a:schemeClr val="lt1"/>
                  </a:solidFill>
                  <a:latin typeface="Calibri"/>
                  <a:ea typeface="Calibri"/>
                  <a:cs typeface="Calibri"/>
                  <a:sym typeface="Calibri"/>
                </a:rPr>
                <a:t>Safe Havens</a:t>
              </a:r>
              <a:endParaRPr sz="3400" b="0" i="0" u="none" strike="noStrike" cap="none">
                <a:solidFill>
                  <a:schemeClr val="dk1"/>
                </a:solidFill>
                <a:latin typeface="Calibri"/>
                <a:ea typeface="Calibri"/>
                <a:cs typeface="Calibri"/>
                <a:sym typeface="Calibri"/>
              </a:endParaRPr>
            </a:p>
          </p:txBody>
        </p:sp>
      </p:grpSp>
      <p:sp>
        <p:nvSpPr>
          <p:cNvPr id="277" name="Google Shape;277;g287c3e86c82_0_127"/>
          <p:cNvSpPr txBox="1"/>
          <p:nvPr/>
        </p:nvSpPr>
        <p:spPr>
          <a:xfrm>
            <a:off x="10390125" y="3797550"/>
            <a:ext cx="48246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3500" b="1" i="0" u="none" strike="noStrike" cap="none">
                <a:solidFill>
                  <a:srgbClr val="2D175F"/>
                </a:solidFill>
                <a:latin typeface="Arial"/>
                <a:ea typeface="Arial"/>
                <a:cs typeface="Arial"/>
                <a:sym typeface="Arial"/>
              </a:rPr>
              <a:t>Sheltered PIT Count </a:t>
            </a:r>
            <a:endParaRPr sz="2100" b="1" i="0" u="none" strike="noStrike" cap="none">
              <a:solidFill>
                <a:srgbClr val="2D175F"/>
              </a:solidFill>
              <a:latin typeface="Arial"/>
              <a:ea typeface="Arial"/>
              <a:cs typeface="Arial"/>
              <a:sym typeface="Arial"/>
            </a:endParaRPr>
          </a:p>
        </p:txBody>
      </p:sp>
      <p:pic>
        <p:nvPicPr>
          <p:cNvPr id="278" name="Google Shape;278;g287c3e86c82_0_127"/>
          <p:cNvPicPr preferRelativeResize="0"/>
          <p:nvPr/>
        </p:nvPicPr>
        <p:blipFill rotWithShape="1">
          <a:blip r:embed="rId4">
            <a:alphaModFix/>
          </a:blip>
          <a:srcRect l="17987" t="8803" r="17077" b="8613"/>
          <a:stretch/>
        </p:blipFill>
        <p:spPr>
          <a:xfrm>
            <a:off x="1148525" y="1848575"/>
            <a:ext cx="1651627" cy="1760875"/>
          </a:xfrm>
          <a:prstGeom prst="rect">
            <a:avLst/>
          </a:prstGeom>
          <a:noFill/>
          <a:ln>
            <a:noFill/>
          </a:ln>
        </p:spPr>
      </p:pic>
      <p:sp>
        <p:nvSpPr>
          <p:cNvPr id="279" name="Google Shape;279;g287c3e86c82_0_127"/>
          <p:cNvSpPr txBox="1"/>
          <p:nvPr/>
        </p:nvSpPr>
        <p:spPr>
          <a:xfrm>
            <a:off x="3596973" y="9469125"/>
            <a:ext cx="114642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en-US" sz="3500" b="1" i="0" u="none" strike="noStrike" cap="none">
                <a:solidFill>
                  <a:srgbClr val="2D175F"/>
                </a:solidFill>
                <a:latin typeface="Arial"/>
                <a:ea typeface="Arial"/>
                <a:cs typeface="Arial"/>
                <a:sym typeface="Arial"/>
              </a:rPr>
              <a:t>Today’s training will focus on the Unsheltered Count </a:t>
            </a:r>
            <a:endParaRPr sz="2100" b="1" i="0" u="none" strike="noStrike" cap="none">
              <a:solidFill>
                <a:srgbClr val="2D175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7253</Words>
  <Application>Microsoft Office PowerPoint</Application>
  <PresentationFormat>Custom</PresentationFormat>
  <Paragraphs>726</Paragraphs>
  <Slides>80</Slides>
  <Notes>80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Arimo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Christian</cp:lastModifiedBy>
  <cp:revision>2</cp:revision>
  <dcterms:created xsi:type="dcterms:W3CDTF">2006-08-16T00:00:00Z</dcterms:created>
  <dcterms:modified xsi:type="dcterms:W3CDTF">2024-01-11T18:14:58Z</dcterms:modified>
</cp:coreProperties>
</file>