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5" roundtripDataSignature="AMtx7mh0EbIKX14pV7iTGZEOLDFqYEd+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customschemas.google.com/relationships/presentationmetadata" Target="metadata"/><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7c3e86c8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87c3e86c8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b30182ee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28b30182ee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8b30182ee5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“Many people wonder why we conduct the PIT count at night. In short, it’s because our data quality won’t be as good if we do it, for instance, in the afternoon or evening and ask about where people will sleep that night. There are a few reasons for this: </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First, there may be people who will sleep in unsheltered locations who are not yet out for the night. Perhaps they work during the day or spend daylight hours elsewhere for another reason. </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Second, we do not want to ask people where they </a:t>
            </a:r>
            <a:r>
              <a:rPr i="1" lang="en-US" sz="1200">
                <a:solidFill>
                  <a:schemeClr val="dk1"/>
                </a:solidFill>
                <a:latin typeface="Calibri"/>
                <a:ea typeface="Calibri"/>
                <a:cs typeface="Calibri"/>
                <a:sym typeface="Calibri"/>
              </a:rPr>
              <a:t>plan</a:t>
            </a:r>
            <a:r>
              <a:rPr lang="en-US" sz="1200">
                <a:solidFill>
                  <a:schemeClr val="dk1"/>
                </a:solidFill>
                <a:latin typeface="Calibri"/>
                <a:ea typeface="Calibri"/>
                <a:cs typeface="Calibri"/>
                <a:sym typeface="Calibri"/>
              </a:rPr>
              <a:t> to sleep at a future time, even if that time is only a few hours away. Plans can change, and we want to make sure we’re getting the most accurate information possible.</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Finally, many people who meet HUD’s definition of experiencing homelessness may not “look” the way many people assume those experiencing homelessness must look. So, during daylight hours, when it would be impossible to survey every single person who’s out and about, we might overlook them. At night, it is more reasonable to interview everyone who is out, regardless of whether they “look” homeless or not. We’ll talk more about what we mean by this part later on in the training.”</a:t>
            </a:r>
            <a:endParaRPr/>
          </a:p>
        </p:txBody>
      </p:sp>
      <p:sp>
        <p:nvSpPr>
          <p:cNvPr id="374" name="Google Shape;374;g28b30182ee5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8b30182ee5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County Coordinators coordinate volunteers to perform the survey and ensure surveys are completed accurately and submitted on-time</a:t>
            </a:r>
            <a:endParaRPr/>
          </a:p>
          <a:p>
            <a:pPr indent="0" lvl="0" marL="0" rtl="0" algn="l">
              <a:lnSpc>
                <a:spcPct val="100000"/>
              </a:lnSpc>
              <a:spcBef>
                <a:spcPts val="0"/>
              </a:spcBef>
              <a:spcAft>
                <a:spcPts val="0"/>
              </a:spcAft>
              <a:buSzPts val="1100"/>
              <a:buNone/>
            </a:pPr>
            <a:r>
              <a:rPr lang="en-US"/>
              <a:t>Web-based survey helps quickly submit data. Paper forms will be made available if internet service is not available in remote areas. </a:t>
            </a:r>
            <a:endParaRPr/>
          </a:p>
        </p:txBody>
      </p:sp>
      <p:sp>
        <p:nvSpPr>
          <p:cNvPr id="397" name="Google Shape;397;g28b30182ee5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bd97be4f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g28bd97be4f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8bd97be4f1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g28bd97be4f1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8bd97be4f1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28bd97be4f1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8bd97be4f1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1" name="Google Shape;501;g28bd97be4f1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bd97be4f1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 name="Google Shape;524;g28bd97be4f1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8bd97be4f1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g28bd97be4f1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87c3e86c8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287c3e86c82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8bd97be4f1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g28bd97be4f1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8bd97be4f1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 name="Google Shape;599;g28bd97be4f1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8bd97be4f1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0" name="Google Shape;620;g28bd97be4f1_0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8bd97be4f1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g28bd97be4f1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8bd97be4f1_0_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g28bd97be4f1_0_3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8bd97be4f1_0_3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7" name="Google Shape;687;g28bd97be4f1_0_3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8bd97be4f1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0" name="Google Shape;710;g28bd97be4f1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8bd97be4f1_0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g28bd97be4f1_0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8bd97be4f1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6" name="Google Shape;756;g28bd97be4f1_0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8bd97be4f1_0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8" name="Google Shape;778;g28bd97be4f1_0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8bd97be4f1_0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9" name="Google Shape;799;g28bd97be4f1_0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8bd97be4f1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8" name="Google Shape;818;g28bd97be4f1_0_4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9" name="Google Shape;8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4" name="Google Shape;86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 name="Google Shape;8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0" name="Google Shape;91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5" name="Google Shape;94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 name="Google Shape;9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5" name="Google Shape;98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7c3e86c82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287c3e86c82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9" name="Google Shape;99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0" name="Google Shape;101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1" name="Google Shape;102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2" name="Google Shape;107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1" name="Google Shape;109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8" name="Google Shape;110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7" name="Google Shape;114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3" name="Google Shape;117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8100" lvl="0" marL="228600" rtl="0" algn="l">
              <a:lnSpc>
                <a:spcPct val="90000"/>
              </a:lnSpc>
              <a:spcBef>
                <a:spcPts val="750"/>
              </a:spcBef>
              <a:spcAft>
                <a:spcPts val="0"/>
              </a:spcAft>
              <a:buClr>
                <a:schemeClr val="dk1"/>
              </a:buClr>
              <a:buSzPts val="1500"/>
              <a:buNone/>
            </a:pPr>
            <a:r>
              <a:t/>
            </a:r>
            <a:endParaRPr/>
          </a:p>
        </p:txBody>
      </p:sp>
      <p:sp>
        <p:nvSpPr>
          <p:cNvPr id="1184" name="Google Shape;118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8100" lvl="0" marL="228600" rtl="0" algn="l">
              <a:lnSpc>
                <a:spcPct val="90000"/>
              </a:lnSpc>
              <a:spcBef>
                <a:spcPts val="750"/>
              </a:spcBef>
              <a:spcAft>
                <a:spcPts val="0"/>
              </a:spcAft>
              <a:buClr>
                <a:schemeClr val="dk1"/>
              </a:buClr>
              <a:buSzPts val="1500"/>
              <a:buNone/>
            </a:pPr>
            <a:r>
              <a:t/>
            </a:r>
            <a:endParaRPr/>
          </a:p>
        </p:txBody>
      </p:sp>
      <p:sp>
        <p:nvSpPr>
          <p:cNvPr id="1195" name="Google Shape;119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8100" lvl="0" marL="228600" rtl="0" algn="l">
              <a:lnSpc>
                <a:spcPct val="90000"/>
              </a:lnSpc>
              <a:spcBef>
                <a:spcPts val="750"/>
              </a:spcBef>
              <a:spcAft>
                <a:spcPts val="0"/>
              </a:spcAft>
              <a:buClr>
                <a:schemeClr val="dk1"/>
              </a:buClr>
              <a:buSzPts val="1500"/>
              <a:buNone/>
            </a:pPr>
            <a:r>
              <a:t/>
            </a:r>
            <a:endParaRPr/>
          </a:p>
        </p:txBody>
      </p:sp>
      <p:sp>
        <p:nvSpPr>
          <p:cNvPr id="1207" name="Google Shape;120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4fa01ec593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7" name="Google Shape;1217;g24fa01ec593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24fa01ec593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6" name="Google Shape;1256;g24fa01ec593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4fa01ec593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2" name="Google Shape;1282;g24fa01ec593_2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8" name="Google Shape;13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94b6e0cc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3" name="Google Shape;1323;g294b6e0cc7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24fa01ec593_2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4" name="Google Shape;1334;g24fa01ec593_2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24fa01ec593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7" name="Google Shape;1347;g24fa01ec593_2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24fa01ec593_2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2" name="Google Shape;1362;g24fa01ec593_2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24fa01ec593_2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7" name="Google Shape;1377;g24fa01ec593_2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7c3e86c82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287c3e86c82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2" name="Google Shape;139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94b6e0cc7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4" name="Google Shape;1404;g294b6e0cc7d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94b6e0cc7d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8" name="Google Shape;1418;g294b6e0cc7d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24fa01ec593_2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7" name="Google Shape;1457;g24fa01ec593_2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24fa01ec593_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6" name="Google Shape;1496;g24fa01ec593_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7" name="Google Shape;15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8" name="Google Shape;15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1" name="Google Shape;15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294b6e0cc7d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8" name="Google Shape;1588;g294b6e0cc7d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9" name="Google Shape;16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7c3e86c82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287c3e86c82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jpg"/><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hyperlink" Target="https://icamissouri.formstack.com/forms/bosunsheltered_2024" TargetMode="Externa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3.png"/><Relationship Id="rId4" Type="http://schemas.openxmlformats.org/officeDocument/2006/relationships/image" Target="../media/image49.png"/><Relationship Id="rId5"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40.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s://moboscoc.org/wp-content/uploads/2022/12/DV-Script-and-Tip-Sheet.docx" TargetMode="External"/><Relationship Id="rId4" Type="http://schemas.openxmlformats.org/officeDocument/2006/relationships/image" Target="../media/image35.png"/><Relationship Id="rId5"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1.png"/><Relationship Id="rId4" Type="http://schemas.openxmlformats.org/officeDocument/2006/relationships/image" Target="../media/image2.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1.png"/><Relationship Id="rId4" Type="http://schemas.openxmlformats.org/officeDocument/2006/relationships/image" Target="../media/image2.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42.png"/><Relationship Id="rId4" Type="http://schemas.openxmlformats.org/officeDocument/2006/relationships/image" Target="../media/image2.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5.png"/><Relationship Id="rId4" Type="http://schemas.openxmlformats.org/officeDocument/2006/relationships/image" Target="../media/image2.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31.png"/><Relationship Id="rId4" Type="http://schemas.openxmlformats.org/officeDocument/2006/relationships/image" Target="../media/image2.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1.jpg"/><Relationship Id="rId4" Type="http://schemas.openxmlformats.org/officeDocument/2006/relationships/hyperlink" Target="https://www.hudexchange.info/homelessness-assistance/ahar/#2017-reports" TargetMode="External"/><Relationship Id="rId5" Type="http://schemas.openxmlformats.org/officeDocument/2006/relationships/hyperlink" Target="https://www.hudexchange.info/resource/4036/point-in-time-count-methodology-guide/" TargetMode="External"/><Relationship Id="rId6"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hyperlink" Target="https://www.hudexchange.info/resources/documents/HEARTH_HomelessDefinition_FinalRule.pdf" TargetMode="External"/><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87c3e86c82_0_29"/>
          <p:cNvSpPr/>
          <p:nvPr/>
        </p:nvSpPr>
        <p:spPr>
          <a:xfrm>
            <a:off x="63"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18375" r="-18375" t="0"/>
            </a:stretch>
          </a:blipFill>
          <a:ln>
            <a:noFill/>
          </a:ln>
        </p:spPr>
      </p:sp>
      <p:sp>
        <p:nvSpPr>
          <p:cNvPr id="85" name="Google Shape;85;g287c3e86c82_0_29"/>
          <p:cNvSpPr/>
          <p:nvPr/>
        </p:nvSpPr>
        <p:spPr>
          <a:xfrm>
            <a:off x="1028700" y="1028700"/>
            <a:ext cx="503760" cy="503760"/>
          </a:xfrm>
          <a:custGeom>
            <a:rect b="b" l="l" r="r" t="t"/>
            <a:pathLst>
              <a:path extrusionOk="0" h="503760" w="503760">
                <a:moveTo>
                  <a:pt x="0" y="0"/>
                </a:moveTo>
                <a:lnTo>
                  <a:pt x="503760" y="0"/>
                </a:lnTo>
                <a:lnTo>
                  <a:pt x="503760" y="503760"/>
                </a:lnTo>
                <a:lnTo>
                  <a:pt x="0" y="503760"/>
                </a:lnTo>
                <a:lnTo>
                  <a:pt x="0" y="0"/>
                </a:lnTo>
                <a:close/>
              </a:path>
            </a:pathLst>
          </a:custGeom>
          <a:blipFill rotWithShape="1">
            <a:blip r:embed="rId4">
              <a:alphaModFix/>
            </a:blip>
            <a:stretch>
              <a:fillRect b="0" l="0" r="0" t="0"/>
            </a:stretch>
          </a:blipFill>
          <a:ln>
            <a:noFill/>
          </a:ln>
        </p:spPr>
      </p:sp>
      <p:grpSp>
        <p:nvGrpSpPr>
          <p:cNvPr id="86" name="Google Shape;86;g287c3e86c82_0_29"/>
          <p:cNvGrpSpPr/>
          <p:nvPr/>
        </p:nvGrpSpPr>
        <p:grpSpPr>
          <a:xfrm>
            <a:off x="0" y="8858156"/>
            <a:ext cx="18288118" cy="3085741"/>
            <a:chOff x="0" y="0"/>
            <a:chExt cx="4816592" cy="812700"/>
          </a:xfrm>
        </p:grpSpPr>
        <p:sp>
          <p:nvSpPr>
            <p:cNvPr id="87" name="Google Shape;87;g287c3e86c82_0_29"/>
            <p:cNvSpPr/>
            <p:nvPr/>
          </p:nvSpPr>
          <p:spPr>
            <a:xfrm>
              <a:off x="0" y="0"/>
              <a:ext cx="4816592" cy="376321"/>
            </a:xfrm>
            <a:custGeom>
              <a:rect b="b" l="l" r="r" t="t"/>
              <a:pathLst>
                <a:path extrusionOk="0" h="376321" w="4816592">
                  <a:moveTo>
                    <a:pt x="0" y="0"/>
                  </a:moveTo>
                  <a:lnTo>
                    <a:pt x="4816592" y="0"/>
                  </a:lnTo>
                  <a:lnTo>
                    <a:pt x="4816592" y="376321"/>
                  </a:lnTo>
                  <a:lnTo>
                    <a:pt x="0" y="376321"/>
                  </a:lnTo>
                  <a:close/>
                </a:path>
              </a:pathLst>
            </a:custGeom>
            <a:solidFill>
              <a:srgbClr val="462D78"/>
            </a:solidFill>
            <a:ln>
              <a:noFill/>
            </a:ln>
          </p:spPr>
        </p:sp>
        <p:sp>
          <p:nvSpPr>
            <p:cNvPr id="88" name="Google Shape;88;g287c3e86c82_0_2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 name="Google Shape;89;g287c3e86c82_0_29"/>
          <p:cNvSpPr/>
          <p:nvPr/>
        </p:nvSpPr>
        <p:spPr>
          <a:xfrm>
            <a:off x="-943730" y="1985405"/>
            <a:ext cx="9902910" cy="8301588"/>
          </a:xfrm>
          <a:custGeom>
            <a:rect b="b" l="l" r="r" t="t"/>
            <a:pathLst>
              <a:path extrusionOk="0" h="8301588" w="9902910">
                <a:moveTo>
                  <a:pt x="0" y="0"/>
                </a:moveTo>
                <a:lnTo>
                  <a:pt x="9902910" y="0"/>
                </a:lnTo>
                <a:lnTo>
                  <a:pt x="9902910" y="8301588"/>
                </a:lnTo>
                <a:lnTo>
                  <a:pt x="0" y="8301588"/>
                </a:lnTo>
                <a:lnTo>
                  <a:pt x="0" y="0"/>
                </a:lnTo>
                <a:close/>
              </a:path>
            </a:pathLst>
          </a:custGeom>
          <a:blipFill rotWithShape="1">
            <a:blip r:embed="rId5">
              <a:alphaModFix/>
            </a:blip>
            <a:stretch>
              <a:fillRect b="0" l="0" r="0" t="0"/>
            </a:stretch>
          </a:blipFill>
          <a:ln>
            <a:noFill/>
          </a:ln>
        </p:spPr>
      </p:sp>
      <p:sp>
        <p:nvSpPr>
          <p:cNvPr id="90" name="Google Shape;90;g287c3e86c82_0_29"/>
          <p:cNvSpPr txBox="1"/>
          <p:nvPr/>
        </p:nvSpPr>
        <p:spPr>
          <a:xfrm>
            <a:off x="2072554" y="826525"/>
            <a:ext cx="15873300" cy="90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900"/>
              <a:buFont typeface="Arial"/>
              <a:buNone/>
            </a:pPr>
            <a:r>
              <a:rPr b="0" i="0" lang="en-US" sz="5900" u="none" cap="none" strike="noStrike">
                <a:solidFill>
                  <a:srgbClr val="953734"/>
                </a:solidFill>
                <a:latin typeface="Arial"/>
                <a:ea typeface="Arial"/>
                <a:cs typeface="Arial"/>
                <a:sym typeface="Arial"/>
              </a:rPr>
              <a:t>NOTE FOR THIS PRESENTATION </a:t>
            </a:r>
            <a:endParaRPr sz="5900">
              <a:solidFill>
                <a:srgbClr val="953734"/>
              </a:solidFill>
            </a:endParaRPr>
          </a:p>
        </p:txBody>
      </p:sp>
      <p:sp>
        <p:nvSpPr>
          <p:cNvPr id="91" name="Google Shape;91;g287c3e86c82_0_29"/>
          <p:cNvSpPr txBox="1"/>
          <p:nvPr/>
        </p:nvSpPr>
        <p:spPr>
          <a:xfrm>
            <a:off x="4235112" y="9405946"/>
            <a:ext cx="9817800" cy="323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100"/>
              <a:buFont typeface="Arial"/>
              <a:buNone/>
            </a:pPr>
            <a:r>
              <a:rPr b="1" i="0" lang="en-US" sz="2100" u="none" cap="none" strike="noStrike">
                <a:solidFill>
                  <a:srgbClr val="E5E6EE"/>
                </a:solidFill>
                <a:latin typeface="Arial"/>
                <a:ea typeface="Arial"/>
                <a:cs typeface="Arial"/>
                <a:sym typeface="Arial"/>
              </a:rPr>
              <a:t>MO BoS CoC PITC 2024</a:t>
            </a:r>
            <a:endParaRPr b="1" i="0" sz="1400" u="none" cap="none" strike="noStrike">
              <a:solidFill>
                <a:srgbClr val="000000"/>
              </a:solidFill>
              <a:latin typeface="Arial"/>
              <a:ea typeface="Arial"/>
              <a:cs typeface="Arial"/>
              <a:sym typeface="Arial"/>
            </a:endParaRPr>
          </a:p>
        </p:txBody>
      </p:sp>
      <p:sp>
        <p:nvSpPr>
          <p:cNvPr id="92" name="Google Shape;92;g287c3e86c82_0_29"/>
          <p:cNvSpPr txBox="1"/>
          <p:nvPr/>
        </p:nvSpPr>
        <p:spPr>
          <a:xfrm>
            <a:off x="6543425" y="1985400"/>
            <a:ext cx="11402400" cy="6510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None/>
            </a:pPr>
            <a:r>
              <a:rPr b="1" lang="en-US" sz="2800">
                <a:solidFill>
                  <a:schemeClr val="accent2"/>
                </a:solidFill>
                <a:latin typeface="Calibri"/>
                <a:ea typeface="Calibri"/>
                <a:cs typeface="Calibri"/>
                <a:sym typeface="Calibri"/>
              </a:rPr>
              <a:t>Local leadership may make adjustments to the following items. Please make a note of these slides and ask your county coordinator how the local </a:t>
            </a:r>
            <a:r>
              <a:rPr b="1" lang="en-US" sz="2800">
                <a:solidFill>
                  <a:schemeClr val="accent2"/>
                </a:solidFill>
                <a:latin typeface="Calibri"/>
                <a:ea typeface="Calibri"/>
                <a:cs typeface="Calibri"/>
                <a:sym typeface="Calibri"/>
              </a:rPr>
              <a:t>efforts</a:t>
            </a:r>
            <a:r>
              <a:rPr b="1" lang="en-US" sz="2800">
                <a:solidFill>
                  <a:schemeClr val="accent2"/>
                </a:solidFill>
                <a:latin typeface="Calibri"/>
                <a:ea typeface="Calibri"/>
                <a:cs typeface="Calibri"/>
                <a:sym typeface="Calibri"/>
              </a:rPr>
              <a:t> will handle these elements. </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1</a:t>
            </a:r>
            <a:r>
              <a:rPr b="1" lang="en-US" sz="2800">
                <a:solidFill>
                  <a:schemeClr val="accent2"/>
                </a:solidFill>
                <a:latin typeface="Calibri"/>
                <a:ea typeface="Calibri"/>
                <a:cs typeface="Calibri"/>
                <a:sym typeface="Calibri"/>
              </a:rPr>
              <a:t>8</a:t>
            </a:r>
            <a:r>
              <a:rPr b="1" i="0" lang="en-US" sz="2800" u="none" cap="none" strike="noStrike">
                <a:solidFill>
                  <a:schemeClr val="accent2"/>
                </a:solidFill>
                <a:latin typeface="Calibri"/>
                <a:ea typeface="Calibri"/>
                <a:cs typeface="Calibri"/>
                <a:sym typeface="Calibri"/>
              </a:rPr>
              <a:t>- How will your agency handle Health protocols?</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2</a:t>
            </a:r>
            <a:r>
              <a:rPr b="1" lang="en-US" sz="2800">
                <a:solidFill>
                  <a:schemeClr val="accent2"/>
                </a:solidFill>
                <a:latin typeface="Calibri"/>
                <a:ea typeface="Calibri"/>
                <a:cs typeface="Calibri"/>
                <a:sym typeface="Calibri"/>
              </a:rPr>
              <a:t>7</a:t>
            </a:r>
            <a:r>
              <a:rPr b="1" i="0" lang="en-US" sz="2800" u="none" cap="none" strike="noStrike">
                <a:solidFill>
                  <a:schemeClr val="accent2"/>
                </a:solidFill>
                <a:latin typeface="Calibri"/>
                <a:ea typeface="Calibri"/>
                <a:cs typeface="Calibri"/>
                <a:sym typeface="Calibri"/>
              </a:rPr>
              <a:t>- How do you want volunteers to handle incentives?</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3</a:t>
            </a:r>
            <a:r>
              <a:rPr b="1" lang="en-US" sz="2800">
                <a:solidFill>
                  <a:schemeClr val="accent2"/>
                </a:solidFill>
                <a:latin typeface="Calibri"/>
                <a:ea typeface="Calibri"/>
                <a:cs typeface="Calibri"/>
                <a:sym typeface="Calibri"/>
              </a:rPr>
              <a:t>1</a:t>
            </a:r>
            <a:r>
              <a:rPr b="1" i="0" lang="en-US" sz="2800" u="none" cap="none" strike="noStrike">
                <a:solidFill>
                  <a:schemeClr val="accent2"/>
                </a:solidFill>
                <a:latin typeface="Calibri"/>
                <a:ea typeface="Calibri"/>
                <a:cs typeface="Calibri"/>
                <a:sym typeface="Calibri"/>
              </a:rPr>
              <a:t>- </a:t>
            </a:r>
            <a:r>
              <a:rPr b="1" lang="en-US" sz="2800">
                <a:solidFill>
                  <a:schemeClr val="accent2"/>
                </a:solidFill>
                <a:latin typeface="Calibri"/>
                <a:ea typeface="Calibri"/>
                <a:cs typeface="Calibri"/>
                <a:sym typeface="Calibri"/>
              </a:rPr>
              <a:t>Locations</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3</a:t>
            </a:r>
            <a:r>
              <a:rPr b="1" lang="en-US" sz="2800">
                <a:solidFill>
                  <a:schemeClr val="accent2"/>
                </a:solidFill>
                <a:latin typeface="Calibri"/>
                <a:ea typeface="Calibri"/>
                <a:cs typeface="Calibri"/>
                <a:sym typeface="Calibri"/>
              </a:rPr>
              <a:t>2</a:t>
            </a:r>
            <a:r>
              <a:rPr b="1" i="0" lang="en-US" sz="2800" u="none" cap="none" strike="noStrike">
                <a:solidFill>
                  <a:schemeClr val="accent2"/>
                </a:solidFill>
                <a:latin typeface="Calibri"/>
                <a:ea typeface="Calibri"/>
                <a:cs typeface="Calibri"/>
                <a:sym typeface="Calibri"/>
              </a:rPr>
              <a:t>-4</a:t>
            </a:r>
            <a:r>
              <a:rPr b="1" lang="en-US" sz="2800">
                <a:solidFill>
                  <a:schemeClr val="accent2"/>
                </a:solidFill>
                <a:latin typeface="Calibri"/>
                <a:ea typeface="Calibri"/>
                <a:cs typeface="Calibri"/>
                <a:sym typeface="Calibri"/>
              </a:rPr>
              <a:t>6</a:t>
            </a:r>
            <a:r>
              <a:rPr b="1" i="0" lang="en-US" sz="2800" u="none" cap="none" strike="noStrike">
                <a:solidFill>
                  <a:schemeClr val="accent2"/>
                </a:solidFill>
                <a:latin typeface="Calibri"/>
                <a:ea typeface="Calibri"/>
                <a:cs typeface="Calibri"/>
                <a:sym typeface="Calibri"/>
              </a:rPr>
              <a:t>- Methodology for counting</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4</a:t>
            </a:r>
            <a:r>
              <a:rPr b="1" lang="en-US" sz="2800">
                <a:solidFill>
                  <a:schemeClr val="accent2"/>
                </a:solidFill>
                <a:latin typeface="Calibri"/>
                <a:ea typeface="Calibri"/>
                <a:cs typeface="Calibri"/>
                <a:sym typeface="Calibri"/>
              </a:rPr>
              <a:t>2</a:t>
            </a:r>
            <a:r>
              <a:rPr b="1" i="0" lang="en-US" sz="2800" u="none" cap="none" strike="noStrike">
                <a:solidFill>
                  <a:schemeClr val="accent2"/>
                </a:solidFill>
                <a:latin typeface="Calibri"/>
                <a:ea typeface="Calibri"/>
                <a:cs typeface="Calibri"/>
                <a:sym typeface="Calibri"/>
              </a:rPr>
              <a:t>/4</a:t>
            </a:r>
            <a:r>
              <a:rPr b="1" lang="en-US" sz="2800">
                <a:solidFill>
                  <a:schemeClr val="accent2"/>
                </a:solidFill>
                <a:latin typeface="Calibri"/>
                <a:ea typeface="Calibri"/>
                <a:cs typeface="Calibri"/>
                <a:sym typeface="Calibri"/>
              </a:rPr>
              <a:t>3</a:t>
            </a:r>
            <a:r>
              <a:rPr b="1" i="0" lang="en-US" sz="2800" u="none" cap="none" strike="noStrike">
                <a:solidFill>
                  <a:schemeClr val="accent2"/>
                </a:solidFill>
                <a:latin typeface="Calibri"/>
                <a:ea typeface="Calibri"/>
                <a:cs typeface="Calibri"/>
                <a:sym typeface="Calibri"/>
              </a:rPr>
              <a:t>- What are locally specific safety protocol and precautions? </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6</a:t>
            </a:r>
            <a:r>
              <a:rPr b="1" lang="en-US" sz="2800">
                <a:solidFill>
                  <a:schemeClr val="accent2"/>
                </a:solidFill>
                <a:latin typeface="Calibri"/>
                <a:ea typeface="Calibri"/>
                <a:cs typeface="Calibri"/>
                <a:sym typeface="Calibri"/>
              </a:rPr>
              <a:t>3</a:t>
            </a:r>
            <a:r>
              <a:rPr b="1" i="0" lang="en-US" sz="2800" u="none" cap="none" strike="noStrike">
                <a:solidFill>
                  <a:schemeClr val="accent2"/>
                </a:solidFill>
                <a:latin typeface="Calibri"/>
                <a:ea typeface="Calibri"/>
                <a:cs typeface="Calibri"/>
                <a:sym typeface="Calibri"/>
              </a:rPr>
              <a:t>- Your schedule for the night of the count </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6</a:t>
            </a:r>
            <a:r>
              <a:rPr b="1" lang="en-US" sz="2800">
                <a:solidFill>
                  <a:schemeClr val="accent2"/>
                </a:solidFill>
                <a:latin typeface="Calibri"/>
                <a:ea typeface="Calibri"/>
                <a:cs typeface="Calibri"/>
                <a:sym typeface="Calibri"/>
              </a:rPr>
              <a:t>4</a:t>
            </a:r>
            <a:r>
              <a:rPr b="1" i="0" lang="en-US" sz="2800" u="none" cap="none" strike="noStrike">
                <a:solidFill>
                  <a:schemeClr val="accent2"/>
                </a:solidFill>
                <a:latin typeface="Calibri"/>
                <a:ea typeface="Calibri"/>
                <a:cs typeface="Calibri"/>
                <a:sym typeface="Calibri"/>
              </a:rPr>
              <a:t>- Key Local Contacts for Volunteers</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a:t>
            </a:r>
            <a:r>
              <a:rPr b="1" lang="en-US" sz="2800">
                <a:solidFill>
                  <a:schemeClr val="accent2"/>
                </a:solidFill>
                <a:latin typeface="Calibri"/>
                <a:ea typeface="Calibri"/>
                <a:cs typeface="Calibri"/>
                <a:sym typeface="Calibri"/>
              </a:rPr>
              <a:t>66</a:t>
            </a:r>
            <a:r>
              <a:rPr b="1" i="0" lang="en-US" sz="2800" u="none" cap="none" strike="noStrike">
                <a:solidFill>
                  <a:schemeClr val="accent2"/>
                </a:solidFill>
                <a:latin typeface="Calibri"/>
                <a:ea typeface="Calibri"/>
                <a:cs typeface="Calibri"/>
                <a:sym typeface="Calibri"/>
              </a:rPr>
              <a:t>-What will the agency provide the volunteers? </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a:t>
            </a:r>
            <a:r>
              <a:rPr b="1" lang="en-US" sz="2800">
                <a:solidFill>
                  <a:schemeClr val="accent2"/>
                </a:solidFill>
                <a:latin typeface="Calibri"/>
                <a:ea typeface="Calibri"/>
                <a:cs typeface="Calibri"/>
                <a:sym typeface="Calibri"/>
              </a:rPr>
              <a:t>67</a:t>
            </a:r>
            <a:r>
              <a:rPr b="1" i="0" lang="en-US" sz="2800" u="none" cap="none" strike="noStrike">
                <a:solidFill>
                  <a:schemeClr val="accent2"/>
                </a:solidFill>
                <a:latin typeface="Calibri"/>
                <a:ea typeface="Calibri"/>
                <a:cs typeface="Calibri"/>
                <a:sym typeface="Calibri"/>
              </a:rPr>
              <a:t>-Local Agency contact info for volunteers </a:t>
            </a:r>
            <a:endParaRPr b="1" i="0" sz="2800" u="none" cap="none" strike="noStrike">
              <a:solidFill>
                <a:schemeClr val="accent2"/>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800"/>
              <a:buChar char="•"/>
            </a:pPr>
            <a:r>
              <a:rPr b="1" i="0" lang="en-US" sz="2800" u="none" cap="none" strike="noStrike">
                <a:solidFill>
                  <a:schemeClr val="accent2"/>
                </a:solidFill>
                <a:latin typeface="Calibri"/>
                <a:ea typeface="Calibri"/>
                <a:cs typeface="Calibri"/>
                <a:sym typeface="Calibri"/>
              </a:rPr>
              <a:t>Slide 68/</a:t>
            </a:r>
            <a:r>
              <a:rPr b="1" lang="en-US" sz="2800">
                <a:solidFill>
                  <a:schemeClr val="accent2"/>
                </a:solidFill>
                <a:latin typeface="Calibri"/>
                <a:ea typeface="Calibri"/>
                <a:cs typeface="Calibri"/>
                <a:sym typeface="Calibri"/>
              </a:rPr>
              <a:t>69</a:t>
            </a:r>
            <a:r>
              <a:rPr b="1" i="0" lang="en-US" sz="2800" u="none" cap="none" strike="noStrike">
                <a:solidFill>
                  <a:schemeClr val="accent2"/>
                </a:solidFill>
                <a:latin typeface="Calibri"/>
                <a:ea typeface="Calibri"/>
                <a:cs typeface="Calibri"/>
                <a:sym typeface="Calibri"/>
              </a:rPr>
              <a:t>- Other volunteer opportunities</a:t>
            </a:r>
            <a:endParaRPr b="1" i="0" sz="2800" u="none" cap="none" strike="noStrike">
              <a:solidFill>
                <a:schemeClr val="accent2"/>
              </a:solidFill>
              <a:latin typeface="Calibri"/>
              <a:ea typeface="Calibri"/>
              <a:cs typeface="Calibri"/>
              <a:sym typeface="Calibri"/>
            </a:endParaRPr>
          </a:p>
        </p:txBody>
      </p:sp>
      <p:pic>
        <p:nvPicPr>
          <p:cNvPr id="93" name="Google Shape;93;g287c3e86c82_0_29"/>
          <p:cNvPicPr preferRelativeResize="0"/>
          <p:nvPr/>
        </p:nvPicPr>
        <p:blipFill>
          <a:blip r:embed="rId6">
            <a:alphaModFix/>
          </a:blip>
          <a:stretch>
            <a:fillRect/>
          </a:stretch>
        </p:blipFill>
        <p:spPr>
          <a:xfrm>
            <a:off x="15384551" y="6215825"/>
            <a:ext cx="2105175" cy="2642325"/>
          </a:xfrm>
          <a:prstGeom prst="rect">
            <a:avLst/>
          </a:prstGeom>
          <a:noFill/>
          <a:ln>
            <a:noFill/>
          </a:ln>
        </p:spPr>
      </p:pic>
      <p:sp>
        <p:nvSpPr>
          <p:cNvPr id="94" name="Google Shape;94;g287c3e86c82_0_29"/>
          <p:cNvSpPr txBox="1"/>
          <p:nvPr/>
        </p:nvSpPr>
        <p:spPr>
          <a:xfrm>
            <a:off x="14400138" y="8934275"/>
            <a:ext cx="4074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Calibri"/>
                <a:ea typeface="Calibri"/>
                <a:cs typeface="Calibri"/>
                <a:sym typeface="Calibri"/>
              </a:rPr>
              <a:t>Look for this question mark on these slides as a reminder!</a:t>
            </a:r>
            <a:endParaRPr sz="2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300" name="Shape 300"/>
        <p:cNvGrpSpPr/>
        <p:nvPr/>
      </p:nvGrpSpPr>
      <p:grpSpPr>
        <a:xfrm>
          <a:off x="0" y="0"/>
          <a:ext cx="0" cy="0"/>
          <a:chOff x="0" y="0"/>
          <a:chExt cx="0" cy="0"/>
        </a:xfrm>
      </p:grpSpPr>
      <p:sp>
        <p:nvSpPr>
          <p:cNvPr id="301" name="Google Shape;301;p5"/>
          <p:cNvSpPr/>
          <p:nvPr/>
        </p:nvSpPr>
        <p:spPr>
          <a:xfrm>
            <a:off x="971400" y="4284264"/>
            <a:ext cx="6749546" cy="5203286"/>
          </a:xfrm>
          <a:custGeom>
            <a:rect b="b" l="l" r="r" t="t"/>
            <a:pathLst>
              <a:path extrusionOk="0" h="5203286" w="6749546">
                <a:moveTo>
                  <a:pt x="0" y="0"/>
                </a:moveTo>
                <a:lnTo>
                  <a:pt x="6749546" y="0"/>
                </a:lnTo>
                <a:lnTo>
                  <a:pt x="6749546" y="5203286"/>
                </a:lnTo>
                <a:lnTo>
                  <a:pt x="0" y="5203286"/>
                </a:lnTo>
                <a:lnTo>
                  <a:pt x="0" y="0"/>
                </a:lnTo>
                <a:close/>
              </a:path>
            </a:pathLst>
          </a:custGeom>
          <a:blipFill rotWithShape="1">
            <a:blip r:embed="rId3">
              <a:alphaModFix/>
            </a:blip>
            <a:stretch>
              <a:fillRect b="0" l="0" r="0" t="0"/>
            </a:stretch>
          </a:blipFill>
          <a:ln>
            <a:noFill/>
          </a:ln>
        </p:spPr>
      </p:sp>
      <p:sp>
        <p:nvSpPr>
          <p:cNvPr id="302" name="Google Shape;302;p5"/>
          <p:cNvSpPr txBox="1"/>
          <p:nvPr/>
        </p:nvSpPr>
        <p:spPr>
          <a:xfrm>
            <a:off x="598875" y="1440325"/>
            <a:ext cx="83976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1" i="0" lang="en-US" sz="7200" u="none" cap="none" strike="noStrike">
                <a:solidFill>
                  <a:srgbClr val="2D175F"/>
                </a:solidFill>
                <a:latin typeface="Arial"/>
                <a:ea typeface="Arial"/>
                <a:cs typeface="Arial"/>
                <a:sym typeface="Arial"/>
              </a:rPr>
              <a:t>Frequently Asked Questions</a:t>
            </a: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303" name="Google Shape;303;p5"/>
          <p:cNvGrpSpPr/>
          <p:nvPr/>
        </p:nvGrpSpPr>
        <p:grpSpPr>
          <a:xfrm flipH="1">
            <a:off x="-2149033" y="-41299"/>
            <a:ext cx="3320981" cy="3085717"/>
            <a:chOff x="17259300" y="-209424"/>
            <a:chExt cx="3320981" cy="3085717"/>
          </a:xfrm>
        </p:grpSpPr>
        <p:grpSp>
          <p:nvGrpSpPr>
            <p:cNvPr id="304" name="Google Shape;304;p5"/>
            <p:cNvGrpSpPr/>
            <p:nvPr/>
          </p:nvGrpSpPr>
          <p:grpSpPr>
            <a:xfrm>
              <a:off x="17494177" y="-209424"/>
              <a:ext cx="3086104" cy="3085717"/>
              <a:chOff x="0" y="0"/>
              <a:chExt cx="812800" cy="812700"/>
            </a:xfrm>
          </p:grpSpPr>
          <p:sp>
            <p:nvSpPr>
              <p:cNvPr id="305" name="Google Shape;305;p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306" name="Google Shape;306;p5"/>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5"/>
            <p:cNvGrpSpPr/>
            <p:nvPr/>
          </p:nvGrpSpPr>
          <p:grpSpPr>
            <a:xfrm>
              <a:off x="17259300" y="568409"/>
              <a:ext cx="1409261" cy="1409259"/>
              <a:chOff x="0" y="0"/>
              <a:chExt cx="812800" cy="812800"/>
            </a:xfrm>
          </p:grpSpPr>
          <p:sp>
            <p:nvSpPr>
              <p:cNvPr id="308" name="Google Shape;308;p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309" name="Google Shape;309;p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10" name="Google Shape;310;p5"/>
          <p:cNvGrpSpPr/>
          <p:nvPr/>
        </p:nvGrpSpPr>
        <p:grpSpPr>
          <a:xfrm>
            <a:off x="15060598" y="-41289"/>
            <a:ext cx="3227400" cy="3085741"/>
            <a:chOff x="15289198" y="-152389"/>
            <a:chExt cx="3227400" cy="3085741"/>
          </a:xfrm>
        </p:grpSpPr>
        <p:grpSp>
          <p:nvGrpSpPr>
            <p:cNvPr id="311" name="Google Shape;311;p5"/>
            <p:cNvGrpSpPr/>
            <p:nvPr/>
          </p:nvGrpSpPr>
          <p:grpSpPr>
            <a:xfrm>
              <a:off x="15289198" y="-152389"/>
              <a:ext cx="3227297" cy="3085741"/>
              <a:chOff x="0" y="0"/>
              <a:chExt cx="849982" cy="812700"/>
            </a:xfrm>
          </p:grpSpPr>
          <p:sp>
            <p:nvSpPr>
              <p:cNvPr id="312" name="Google Shape;312;p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313" name="Google Shape;313;p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5"/>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315" name="Google Shape;315;p5"/>
          <p:cNvGrpSpPr/>
          <p:nvPr/>
        </p:nvGrpSpPr>
        <p:grpSpPr>
          <a:xfrm>
            <a:off x="8767252" y="1440328"/>
            <a:ext cx="7833024" cy="9915341"/>
            <a:chOff x="9426327" y="1682553"/>
            <a:chExt cx="7833024" cy="9915341"/>
          </a:xfrm>
        </p:grpSpPr>
        <p:grpSp>
          <p:nvGrpSpPr>
            <p:cNvPr id="316" name="Google Shape;316;p5"/>
            <p:cNvGrpSpPr/>
            <p:nvPr/>
          </p:nvGrpSpPr>
          <p:grpSpPr>
            <a:xfrm>
              <a:off x="9426327" y="3075085"/>
              <a:ext cx="7833024" cy="3086120"/>
              <a:chOff x="0" y="0"/>
              <a:chExt cx="2063005" cy="812800"/>
            </a:xfrm>
          </p:grpSpPr>
          <p:sp>
            <p:nvSpPr>
              <p:cNvPr id="317" name="Google Shape;317;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18" name="Google Shape;318;p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5"/>
            <p:cNvGrpSpPr/>
            <p:nvPr/>
          </p:nvGrpSpPr>
          <p:grpSpPr>
            <a:xfrm>
              <a:off x="9426327" y="4465987"/>
              <a:ext cx="7833024" cy="3086120"/>
              <a:chOff x="0" y="0"/>
              <a:chExt cx="2063005" cy="812800"/>
            </a:xfrm>
          </p:grpSpPr>
          <p:sp>
            <p:nvSpPr>
              <p:cNvPr id="320" name="Google Shape;320;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21" name="Google Shape;321;p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5"/>
            <p:cNvGrpSpPr/>
            <p:nvPr/>
          </p:nvGrpSpPr>
          <p:grpSpPr>
            <a:xfrm>
              <a:off x="9426327" y="5856888"/>
              <a:ext cx="7833024" cy="3086120"/>
              <a:chOff x="0" y="0"/>
              <a:chExt cx="2063005" cy="812800"/>
            </a:xfrm>
          </p:grpSpPr>
          <p:sp>
            <p:nvSpPr>
              <p:cNvPr id="323" name="Google Shape;323;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24" name="Google Shape;324;p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5"/>
            <p:cNvSpPr/>
            <p:nvPr/>
          </p:nvSpPr>
          <p:spPr>
            <a:xfrm>
              <a:off x="16170264" y="3300693"/>
              <a:ext cx="577735" cy="577735"/>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4">
                <a:alphaModFix/>
              </a:blip>
              <a:stretch>
                <a:fillRect b="0" l="0" r="0" t="0"/>
              </a:stretch>
            </a:blipFill>
            <a:ln>
              <a:noFill/>
            </a:ln>
          </p:spPr>
        </p:sp>
        <p:sp>
          <p:nvSpPr>
            <p:cNvPr id="326" name="Google Shape;326;p5"/>
            <p:cNvSpPr/>
            <p:nvPr/>
          </p:nvSpPr>
          <p:spPr>
            <a:xfrm>
              <a:off x="16170264" y="4692389"/>
              <a:ext cx="577735" cy="577735"/>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4">
                <a:alphaModFix/>
              </a:blip>
              <a:stretch>
                <a:fillRect b="0" l="0" r="0" t="0"/>
              </a:stretch>
            </a:blipFill>
            <a:ln>
              <a:noFill/>
            </a:ln>
          </p:spPr>
        </p:sp>
        <p:sp>
          <p:nvSpPr>
            <p:cNvPr id="327" name="Google Shape;327;p5"/>
            <p:cNvSpPr/>
            <p:nvPr/>
          </p:nvSpPr>
          <p:spPr>
            <a:xfrm>
              <a:off x="16170264" y="6092757"/>
              <a:ext cx="577735" cy="577735"/>
            </a:xfrm>
            <a:custGeom>
              <a:rect b="b" l="l" r="r" t="t"/>
              <a:pathLst>
                <a:path extrusionOk="0" h="577735" w="577735">
                  <a:moveTo>
                    <a:pt x="0" y="0"/>
                  </a:moveTo>
                  <a:lnTo>
                    <a:pt x="577736" y="0"/>
                  </a:lnTo>
                  <a:lnTo>
                    <a:pt x="577736" y="577735"/>
                  </a:lnTo>
                  <a:lnTo>
                    <a:pt x="0" y="577735"/>
                  </a:lnTo>
                  <a:lnTo>
                    <a:pt x="0" y="0"/>
                  </a:lnTo>
                  <a:close/>
                </a:path>
              </a:pathLst>
            </a:custGeom>
            <a:blipFill rotWithShape="1">
              <a:blip r:embed="rId4">
                <a:alphaModFix/>
              </a:blip>
              <a:stretch>
                <a:fillRect b="0" l="0" r="0" t="0"/>
              </a:stretch>
            </a:blipFill>
            <a:ln>
              <a:noFill/>
            </a:ln>
          </p:spPr>
        </p:sp>
        <p:grpSp>
          <p:nvGrpSpPr>
            <p:cNvPr id="328" name="Google Shape;328;p5"/>
            <p:cNvGrpSpPr/>
            <p:nvPr/>
          </p:nvGrpSpPr>
          <p:grpSpPr>
            <a:xfrm>
              <a:off x="9426327" y="1682553"/>
              <a:ext cx="7832973" cy="3086094"/>
              <a:chOff x="9426327" y="4044753"/>
              <a:chExt cx="7832973" cy="3086094"/>
            </a:xfrm>
          </p:grpSpPr>
          <p:grpSp>
            <p:nvGrpSpPr>
              <p:cNvPr id="329" name="Google Shape;329;p5"/>
              <p:cNvGrpSpPr/>
              <p:nvPr/>
            </p:nvGrpSpPr>
            <p:grpSpPr>
              <a:xfrm>
                <a:off x="9426327" y="4044753"/>
                <a:ext cx="7832973" cy="3086094"/>
                <a:chOff x="0" y="0"/>
                <a:chExt cx="2063005" cy="812800"/>
              </a:xfrm>
            </p:grpSpPr>
            <p:sp>
              <p:nvSpPr>
                <p:cNvPr id="330" name="Google Shape;330;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31" name="Google Shape;331;p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5"/>
              <p:cNvSpPr/>
              <p:nvPr/>
            </p:nvSpPr>
            <p:spPr>
              <a:xfrm>
                <a:off x="16170264" y="4270361"/>
                <a:ext cx="577735" cy="577735"/>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4">
                  <a:alphaModFix/>
                </a:blip>
                <a:stretch>
                  <a:fillRect b="0" l="0" r="0" t="0"/>
                </a:stretch>
              </a:blipFill>
              <a:ln>
                <a:noFill/>
              </a:ln>
            </p:spPr>
          </p:sp>
          <p:sp>
            <p:nvSpPr>
              <p:cNvPr id="333" name="Google Shape;333;p5"/>
              <p:cNvSpPr txBox="1"/>
              <p:nvPr/>
            </p:nvSpPr>
            <p:spPr>
              <a:xfrm>
                <a:off x="10068245" y="4378310"/>
                <a:ext cx="5665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Why in the winter? </a:t>
                </a:r>
                <a:endParaRPr b="0" i="0" sz="1400" u="none" cap="none" strike="noStrike">
                  <a:solidFill>
                    <a:srgbClr val="000000"/>
                  </a:solidFill>
                  <a:latin typeface="Arial"/>
                  <a:ea typeface="Arial"/>
                  <a:cs typeface="Arial"/>
                  <a:sym typeface="Arial"/>
                </a:endParaRPr>
              </a:p>
            </p:txBody>
          </p:sp>
        </p:grpSp>
        <p:sp>
          <p:nvSpPr>
            <p:cNvPr id="334" name="Google Shape;334;p5"/>
            <p:cNvSpPr txBox="1"/>
            <p:nvPr/>
          </p:nvSpPr>
          <p:spPr>
            <a:xfrm>
              <a:off x="10068245" y="3408642"/>
              <a:ext cx="5665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Does it have to be at night?</a:t>
              </a:r>
              <a:endParaRPr b="0" i="0" sz="1400" u="none" cap="none" strike="noStrike">
                <a:solidFill>
                  <a:srgbClr val="000000"/>
                </a:solidFill>
                <a:latin typeface="Arial"/>
                <a:ea typeface="Arial"/>
                <a:cs typeface="Arial"/>
                <a:sym typeface="Arial"/>
              </a:endParaRPr>
            </a:p>
          </p:txBody>
        </p:sp>
        <p:sp>
          <p:nvSpPr>
            <p:cNvPr id="335" name="Google Shape;335;p5"/>
            <p:cNvSpPr txBox="1"/>
            <p:nvPr/>
          </p:nvSpPr>
          <p:spPr>
            <a:xfrm>
              <a:off x="10068245" y="4623754"/>
              <a:ext cx="5665200" cy="8127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How do we conduct an unsheltered PIT Count? </a:t>
              </a:r>
              <a:endParaRPr b="0" i="0" sz="1400" u="none" cap="none" strike="noStrike">
                <a:solidFill>
                  <a:srgbClr val="000000"/>
                </a:solidFill>
                <a:latin typeface="Arial"/>
                <a:ea typeface="Arial"/>
                <a:cs typeface="Arial"/>
                <a:sym typeface="Arial"/>
              </a:endParaRPr>
            </a:p>
          </p:txBody>
        </p:sp>
        <p:sp>
          <p:nvSpPr>
            <p:cNvPr id="336" name="Google Shape;336;p5"/>
            <p:cNvSpPr txBox="1"/>
            <p:nvPr/>
          </p:nvSpPr>
          <p:spPr>
            <a:xfrm>
              <a:off x="10068245" y="6200705"/>
              <a:ext cx="5665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When do we count?</a:t>
              </a:r>
              <a:endParaRPr b="0" i="0" sz="1400" u="none" cap="none" strike="noStrike">
                <a:solidFill>
                  <a:srgbClr val="000000"/>
                </a:solidFill>
                <a:latin typeface="Arial"/>
                <a:ea typeface="Arial"/>
                <a:cs typeface="Arial"/>
                <a:sym typeface="Arial"/>
              </a:endParaRPr>
            </a:p>
          </p:txBody>
        </p:sp>
        <p:grpSp>
          <p:nvGrpSpPr>
            <p:cNvPr id="337" name="Google Shape;337;p5"/>
            <p:cNvGrpSpPr/>
            <p:nvPr/>
          </p:nvGrpSpPr>
          <p:grpSpPr>
            <a:xfrm>
              <a:off x="9426327" y="7201253"/>
              <a:ext cx="7833024" cy="3085741"/>
              <a:chOff x="9426327" y="4044753"/>
              <a:chExt cx="7833024" cy="3085741"/>
            </a:xfrm>
          </p:grpSpPr>
          <p:grpSp>
            <p:nvGrpSpPr>
              <p:cNvPr id="338" name="Google Shape;338;p5"/>
              <p:cNvGrpSpPr/>
              <p:nvPr/>
            </p:nvGrpSpPr>
            <p:grpSpPr>
              <a:xfrm>
                <a:off x="9426327" y="4044753"/>
                <a:ext cx="7833024" cy="3085741"/>
                <a:chOff x="0" y="0"/>
                <a:chExt cx="2063005" cy="812700"/>
              </a:xfrm>
            </p:grpSpPr>
            <p:sp>
              <p:nvSpPr>
                <p:cNvPr id="339" name="Google Shape;339;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40" name="Google Shape;340;p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1" name="Google Shape;341;p5"/>
              <p:cNvSpPr/>
              <p:nvPr/>
            </p:nvSpPr>
            <p:spPr>
              <a:xfrm>
                <a:off x="16170264" y="4270361"/>
                <a:ext cx="577735" cy="577735"/>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4">
                  <a:alphaModFix/>
                </a:blip>
                <a:stretch>
                  <a:fillRect b="0" l="0" r="0" t="0"/>
                </a:stretch>
              </a:blipFill>
              <a:ln>
                <a:noFill/>
              </a:ln>
            </p:spPr>
          </p:sp>
          <p:sp>
            <p:nvSpPr>
              <p:cNvPr id="342" name="Google Shape;342;p5"/>
              <p:cNvSpPr txBox="1"/>
              <p:nvPr/>
            </p:nvSpPr>
            <p:spPr>
              <a:xfrm>
                <a:off x="10068245" y="4378310"/>
                <a:ext cx="5665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Who do we count?</a:t>
                </a:r>
                <a:endParaRPr b="0" i="0" sz="1400" u="none" cap="none" strike="noStrike">
                  <a:solidFill>
                    <a:srgbClr val="000000"/>
                  </a:solidFill>
                  <a:latin typeface="Arial"/>
                  <a:ea typeface="Arial"/>
                  <a:cs typeface="Arial"/>
                  <a:sym typeface="Arial"/>
                </a:endParaRPr>
              </a:p>
            </p:txBody>
          </p:sp>
        </p:grpSp>
        <p:grpSp>
          <p:nvGrpSpPr>
            <p:cNvPr id="343" name="Google Shape;343;p5"/>
            <p:cNvGrpSpPr/>
            <p:nvPr/>
          </p:nvGrpSpPr>
          <p:grpSpPr>
            <a:xfrm>
              <a:off x="9426327" y="8512153"/>
              <a:ext cx="7833024" cy="3085741"/>
              <a:chOff x="9426327" y="4044753"/>
              <a:chExt cx="7833024" cy="3085741"/>
            </a:xfrm>
          </p:grpSpPr>
          <p:grpSp>
            <p:nvGrpSpPr>
              <p:cNvPr id="344" name="Google Shape;344;p5"/>
              <p:cNvGrpSpPr/>
              <p:nvPr/>
            </p:nvGrpSpPr>
            <p:grpSpPr>
              <a:xfrm>
                <a:off x="9426327" y="4044753"/>
                <a:ext cx="7833024" cy="3085741"/>
                <a:chOff x="0" y="0"/>
                <a:chExt cx="2063005" cy="812700"/>
              </a:xfrm>
            </p:grpSpPr>
            <p:sp>
              <p:nvSpPr>
                <p:cNvPr id="345" name="Google Shape;345;p5"/>
                <p:cNvSpPr/>
                <p:nvPr/>
              </p:nvSpPr>
              <p:spPr>
                <a:xfrm>
                  <a:off x="0" y="0"/>
                  <a:ext cx="2063005" cy="271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46" name="Google Shape;346;p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5"/>
              <p:cNvSpPr/>
              <p:nvPr/>
            </p:nvSpPr>
            <p:spPr>
              <a:xfrm>
                <a:off x="16170264" y="4270361"/>
                <a:ext cx="577735" cy="577735"/>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4">
                  <a:alphaModFix/>
                </a:blip>
                <a:stretch>
                  <a:fillRect b="0" l="0" r="0" t="0"/>
                </a:stretch>
              </a:blipFill>
              <a:ln>
                <a:noFill/>
              </a:ln>
            </p:spPr>
          </p:sp>
          <p:sp>
            <p:nvSpPr>
              <p:cNvPr id="348" name="Google Shape;348;p5"/>
              <p:cNvSpPr txBox="1"/>
              <p:nvPr/>
            </p:nvSpPr>
            <p:spPr>
              <a:xfrm>
                <a:off x="10068245" y="4378310"/>
                <a:ext cx="5665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Who do we NOT count?</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352" name="Shape 352"/>
        <p:cNvGrpSpPr/>
        <p:nvPr/>
      </p:nvGrpSpPr>
      <p:grpSpPr>
        <a:xfrm>
          <a:off x="0" y="0"/>
          <a:ext cx="0" cy="0"/>
          <a:chOff x="0" y="0"/>
          <a:chExt cx="0" cy="0"/>
        </a:xfrm>
      </p:grpSpPr>
      <p:sp>
        <p:nvSpPr>
          <p:cNvPr id="353" name="Google Shape;353;g28b30182ee5_0_61"/>
          <p:cNvSpPr txBox="1"/>
          <p:nvPr/>
        </p:nvSpPr>
        <p:spPr>
          <a:xfrm>
            <a:off x="598875" y="1719300"/>
            <a:ext cx="6224400" cy="4029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100"/>
              <a:buFont typeface="Arial"/>
              <a:buNone/>
            </a:pPr>
            <a:r>
              <a:rPr b="1" i="0" lang="en-US" sz="4100" u="none" cap="none" strike="noStrike">
                <a:solidFill>
                  <a:srgbClr val="2D175F"/>
                </a:solidFill>
                <a:latin typeface="Arial"/>
                <a:ea typeface="Arial"/>
                <a:cs typeface="Arial"/>
                <a:sym typeface="Arial"/>
              </a:rPr>
              <a:t>FAQ: Why does the Point In Time Count take place </a:t>
            </a:r>
            <a:endParaRPr b="1" i="0" sz="41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100"/>
              <a:buFont typeface="Arial"/>
              <a:buNone/>
            </a:pPr>
            <a:r>
              <a:rPr b="1" i="0" lang="en-US" sz="4100" u="none" cap="none" strike="noStrike">
                <a:solidFill>
                  <a:srgbClr val="2D175F"/>
                </a:solidFill>
                <a:latin typeface="Arial"/>
                <a:ea typeface="Arial"/>
                <a:cs typeface="Arial"/>
                <a:sym typeface="Arial"/>
              </a:rPr>
              <a:t>during the winter months?</a:t>
            </a:r>
            <a:endParaRPr b="1" i="0" sz="41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6500"/>
              <a:buFont typeface="Arial"/>
              <a:buNone/>
            </a:pPr>
            <a:r>
              <a:rPr b="0" i="0" lang="en-US" sz="6500" u="none" cap="none" strike="noStrike">
                <a:solidFill>
                  <a:srgbClr val="2D175F"/>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grpSp>
        <p:nvGrpSpPr>
          <p:cNvPr id="354" name="Google Shape;354;g28b30182ee5_0_61"/>
          <p:cNvGrpSpPr/>
          <p:nvPr/>
        </p:nvGrpSpPr>
        <p:grpSpPr>
          <a:xfrm flipH="1">
            <a:off x="-2149050" y="-41299"/>
            <a:ext cx="3320997" cy="3085741"/>
            <a:chOff x="17259300" y="-209424"/>
            <a:chExt cx="3320997" cy="3085741"/>
          </a:xfrm>
        </p:grpSpPr>
        <p:grpSp>
          <p:nvGrpSpPr>
            <p:cNvPr id="355" name="Google Shape;355;g28b30182ee5_0_61"/>
            <p:cNvGrpSpPr/>
            <p:nvPr/>
          </p:nvGrpSpPr>
          <p:grpSpPr>
            <a:xfrm>
              <a:off x="17494177" y="-209424"/>
              <a:ext cx="3086120" cy="3085741"/>
              <a:chOff x="0" y="0"/>
              <a:chExt cx="812800" cy="812700"/>
            </a:xfrm>
          </p:grpSpPr>
          <p:sp>
            <p:nvSpPr>
              <p:cNvPr id="356" name="Google Shape;356;g28b30182ee5_0_6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357" name="Google Shape;357;g28b30182ee5_0_61"/>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g28b30182ee5_0_61"/>
            <p:cNvGrpSpPr/>
            <p:nvPr/>
          </p:nvGrpSpPr>
          <p:grpSpPr>
            <a:xfrm>
              <a:off x="17259300" y="568409"/>
              <a:ext cx="1409059" cy="1409059"/>
              <a:chOff x="0" y="0"/>
              <a:chExt cx="812700" cy="812700"/>
            </a:xfrm>
          </p:grpSpPr>
          <p:sp>
            <p:nvSpPr>
              <p:cNvPr id="359" name="Google Shape;359;g28b30182ee5_0_6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360" name="Google Shape;360;g28b30182ee5_0_6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61" name="Google Shape;361;g28b30182ee5_0_61"/>
          <p:cNvGrpSpPr/>
          <p:nvPr/>
        </p:nvGrpSpPr>
        <p:grpSpPr>
          <a:xfrm>
            <a:off x="15060598" y="-41289"/>
            <a:ext cx="3227400" cy="3085741"/>
            <a:chOff x="15289198" y="-152389"/>
            <a:chExt cx="3227400" cy="3085741"/>
          </a:xfrm>
        </p:grpSpPr>
        <p:grpSp>
          <p:nvGrpSpPr>
            <p:cNvPr id="362" name="Google Shape;362;g28b30182ee5_0_61"/>
            <p:cNvGrpSpPr/>
            <p:nvPr/>
          </p:nvGrpSpPr>
          <p:grpSpPr>
            <a:xfrm>
              <a:off x="15289198" y="-152389"/>
              <a:ext cx="3227297" cy="3085741"/>
              <a:chOff x="0" y="0"/>
              <a:chExt cx="849982" cy="812700"/>
            </a:xfrm>
          </p:grpSpPr>
          <p:sp>
            <p:nvSpPr>
              <p:cNvPr id="363" name="Google Shape;363;g28b30182ee5_0_6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364" name="Google Shape;364;g28b30182ee5_0_6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5" name="Google Shape;365;g28b30182ee5_0_61"/>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366" name="Google Shape;366;g28b30182ee5_0_61"/>
          <p:cNvGrpSpPr/>
          <p:nvPr/>
        </p:nvGrpSpPr>
        <p:grpSpPr>
          <a:xfrm>
            <a:off x="7148073" y="1440325"/>
            <a:ext cx="10856564" cy="8388224"/>
            <a:chOff x="0" y="0"/>
            <a:chExt cx="2063005" cy="813001"/>
          </a:xfrm>
        </p:grpSpPr>
        <p:sp>
          <p:nvSpPr>
            <p:cNvPr id="367" name="Google Shape;367;g28b30182ee5_0_61"/>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68" name="Google Shape;368;g28b30182ee5_0_6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9" name="Google Shape;369;g28b30182ee5_0_61"/>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370" name="Google Shape;370;g28b30182ee5_0_61"/>
          <p:cNvSpPr txBox="1"/>
          <p:nvPr/>
        </p:nvSpPr>
        <p:spPr>
          <a:xfrm>
            <a:off x="7460600" y="1719300"/>
            <a:ext cx="10231500" cy="8844600"/>
          </a:xfrm>
          <a:prstGeom prst="rect">
            <a:avLst/>
          </a:prstGeom>
          <a:noFill/>
          <a:ln>
            <a:noFill/>
          </a:ln>
        </p:spPr>
        <p:txBody>
          <a:bodyPr anchorCtr="0" anchor="t" bIns="0" lIns="0" spcFirstLastPara="1" rIns="0" wrap="square" tIns="0">
            <a:spAutoFit/>
          </a:bodyPr>
          <a:lstStyle/>
          <a:p>
            <a:pPr indent="-412750" lvl="0" marL="4572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Same timeframe for every community ensures consistency across the U.S.</a:t>
            </a:r>
            <a:endParaRPr b="0" i="0" sz="2900" u="none" cap="none" strike="noStrike">
              <a:solidFill>
                <a:srgbClr val="E5E6EE"/>
              </a:solidFill>
              <a:latin typeface="Arial"/>
              <a:ea typeface="Arial"/>
              <a:cs typeface="Arial"/>
              <a:sym typeface="Arial"/>
            </a:endParaRPr>
          </a:p>
          <a:p>
            <a:pPr indent="-412750" lvl="0" marL="4572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Same timeframe year after year ensures that trends are monitored appropriately</a:t>
            </a:r>
            <a:endParaRPr b="0" i="0" sz="2900" u="none" cap="none" strike="noStrike">
              <a:solidFill>
                <a:srgbClr val="E5E6EE"/>
              </a:solidFill>
              <a:latin typeface="Arial"/>
              <a:ea typeface="Arial"/>
              <a:cs typeface="Arial"/>
              <a:sym typeface="Arial"/>
            </a:endParaRPr>
          </a:p>
          <a:p>
            <a:pPr indent="-412750" lvl="0" marL="4572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Set for a night in winter because then each CoC is likely maximizing its resources to serve people's needs. Thus, this timing can provide a more precise picture of who is unable to access emergency shelter or other crisis response assistance.</a:t>
            </a:r>
            <a:endParaRPr b="0" i="0" sz="2900" u="none" cap="none" strike="noStrike">
              <a:solidFill>
                <a:srgbClr val="E5E6EE"/>
              </a:solidFill>
              <a:latin typeface="Arial"/>
              <a:ea typeface="Arial"/>
              <a:cs typeface="Arial"/>
              <a:sym typeface="Arial"/>
            </a:endParaRPr>
          </a:p>
          <a:p>
            <a:pPr indent="-412750" lvl="0" marL="4572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End of the month to ensure that people who can only pay for temporary housing for part of the month are generally included in the count. For example, some people can afford to stay in a motel, but only for the first few weeks after receiving their public benefits payment at the beginning of the month</a:t>
            </a:r>
            <a:endParaRPr b="0" i="0" sz="29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chemeClr val="dk1"/>
              </a:buClr>
              <a:buSzPts val="1100"/>
              <a:buFont typeface="Arial"/>
              <a:buNone/>
            </a:pPr>
            <a:r>
              <a:t/>
            </a:r>
            <a:endParaRPr b="0" i="0" sz="24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t/>
            </a:r>
            <a:endParaRPr b="0" i="0" sz="2400" u="none" cap="none" strike="noStrike">
              <a:solidFill>
                <a:srgbClr val="E5E6EE"/>
              </a:solidFill>
              <a:latin typeface="Arial"/>
              <a:ea typeface="Arial"/>
              <a:cs typeface="Arial"/>
              <a:sym typeface="Arial"/>
            </a:endParaRPr>
          </a:p>
        </p:txBody>
      </p:sp>
      <p:sp>
        <p:nvSpPr>
          <p:cNvPr id="371" name="Google Shape;371;g28b30182ee5_0_61"/>
          <p:cNvSpPr/>
          <p:nvPr/>
        </p:nvSpPr>
        <p:spPr>
          <a:xfrm>
            <a:off x="1666071" y="5002722"/>
            <a:ext cx="4090008" cy="5284278"/>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375" name="Shape 375"/>
        <p:cNvGrpSpPr/>
        <p:nvPr/>
      </p:nvGrpSpPr>
      <p:grpSpPr>
        <a:xfrm>
          <a:off x="0" y="0"/>
          <a:ext cx="0" cy="0"/>
          <a:chOff x="0" y="0"/>
          <a:chExt cx="0" cy="0"/>
        </a:xfrm>
      </p:grpSpPr>
      <p:sp>
        <p:nvSpPr>
          <p:cNvPr id="376" name="Google Shape;376;g28b30182ee5_0_115"/>
          <p:cNvSpPr txBox="1"/>
          <p:nvPr/>
        </p:nvSpPr>
        <p:spPr>
          <a:xfrm>
            <a:off x="598875" y="1719300"/>
            <a:ext cx="7133700" cy="36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Why do we have to do the PIT count at night?</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377" name="Google Shape;377;g28b30182ee5_0_115"/>
          <p:cNvGrpSpPr/>
          <p:nvPr/>
        </p:nvGrpSpPr>
        <p:grpSpPr>
          <a:xfrm flipH="1">
            <a:off x="-2149050" y="-41299"/>
            <a:ext cx="3320997" cy="3085741"/>
            <a:chOff x="17259300" y="-209424"/>
            <a:chExt cx="3320997" cy="3085741"/>
          </a:xfrm>
        </p:grpSpPr>
        <p:grpSp>
          <p:nvGrpSpPr>
            <p:cNvPr id="378" name="Google Shape;378;g28b30182ee5_0_115"/>
            <p:cNvGrpSpPr/>
            <p:nvPr/>
          </p:nvGrpSpPr>
          <p:grpSpPr>
            <a:xfrm>
              <a:off x="17494177" y="-209424"/>
              <a:ext cx="3086120" cy="3085741"/>
              <a:chOff x="0" y="0"/>
              <a:chExt cx="812800" cy="812700"/>
            </a:xfrm>
          </p:grpSpPr>
          <p:sp>
            <p:nvSpPr>
              <p:cNvPr id="379" name="Google Shape;379;g28b30182ee5_0_11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380" name="Google Shape;380;g28b30182ee5_0_115"/>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g28b30182ee5_0_115"/>
            <p:cNvGrpSpPr/>
            <p:nvPr/>
          </p:nvGrpSpPr>
          <p:grpSpPr>
            <a:xfrm>
              <a:off x="17259300" y="568409"/>
              <a:ext cx="1409059" cy="1409059"/>
              <a:chOff x="0" y="0"/>
              <a:chExt cx="812700" cy="812700"/>
            </a:xfrm>
          </p:grpSpPr>
          <p:sp>
            <p:nvSpPr>
              <p:cNvPr id="382" name="Google Shape;382;g28b30182ee5_0_11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383" name="Google Shape;383;g28b30182ee5_0_11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84" name="Google Shape;384;g28b30182ee5_0_115"/>
          <p:cNvGrpSpPr/>
          <p:nvPr/>
        </p:nvGrpSpPr>
        <p:grpSpPr>
          <a:xfrm>
            <a:off x="15060598" y="-41289"/>
            <a:ext cx="3227400" cy="3085741"/>
            <a:chOff x="15289198" y="-152389"/>
            <a:chExt cx="3227400" cy="3085741"/>
          </a:xfrm>
        </p:grpSpPr>
        <p:grpSp>
          <p:nvGrpSpPr>
            <p:cNvPr id="385" name="Google Shape;385;g28b30182ee5_0_115"/>
            <p:cNvGrpSpPr/>
            <p:nvPr/>
          </p:nvGrpSpPr>
          <p:grpSpPr>
            <a:xfrm>
              <a:off x="15289198" y="-152389"/>
              <a:ext cx="3227297" cy="3085741"/>
              <a:chOff x="0" y="0"/>
              <a:chExt cx="849982" cy="812700"/>
            </a:xfrm>
          </p:grpSpPr>
          <p:sp>
            <p:nvSpPr>
              <p:cNvPr id="386" name="Google Shape;386;g28b30182ee5_0_11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387" name="Google Shape;387;g28b30182ee5_0_11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8" name="Google Shape;388;g28b30182ee5_0_115"/>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389" name="Google Shape;389;g28b30182ee5_0_115"/>
          <p:cNvGrpSpPr/>
          <p:nvPr/>
        </p:nvGrpSpPr>
        <p:grpSpPr>
          <a:xfrm>
            <a:off x="7602673" y="1440325"/>
            <a:ext cx="10401878" cy="8388224"/>
            <a:chOff x="0" y="0"/>
            <a:chExt cx="2063005" cy="813001"/>
          </a:xfrm>
        </p:grpSpPr>
        <p:sp>
          <p:nvSpPr>
            <p:cNvPr id="390" name="Google Shape;390;g28b30182ee5_0_115"/>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391" name="Google Shape;391;g28b30182ee5_0_11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2" name="Google Shape;392;g28b30182ee5_0_115"/>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393" name="Google Shape;393;g28b30182ee5_0_115"/>
          <p:cNvSpPr txBox="1"/>
          <p:nvPr/>
        </p:nvSpPr>
        <p:spPr>
          <a:xfrm>
            <a:off x="7948413" y="1719300"/>
            <a:ext cx="9710400" cy="9343200"/>
          </a:xfrm>
          <a:prstGeom prst="rect">
            <a:avLst/>
          </a:prstGeom>
          <a:noFill/>
          <a:ln>
            <a:noFill/>
          </a:ln>
        </p:spPr>
        <p:txBody>
          <a:bodyPr anchorCtr="0" anchor="t" bIns="0" lIns="0" spcFirstLastPara="1" rIns="0" wrap="square" tIns="0">
            <a:spAutoFit/>
          </a:bodyPr>
          <a:lstStyle/>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The PIT count is a count of where people are sleeping o</a:t>
            </a:r>
            <a:r>
              <a:rPr b="1" i="0" lang="en-US" sz="3100" u="none" cap="none" strike="noStrike">
                <a:solidFill>
                  <a:srgbClr val="E5E6EE"/>
                </a:solidFill>
                <a:latin typeface="Arial"/>
                <a:ea typeface="Arial"/>
                <a:cs typeface="Arial"/>
                <a:sym typeface="Arial"/>
              </a:rPr>
              <a:t>n the night designated for the count. </a:t>
            </a:r>
            <a:r>
              <a:rPr b="0" i="0" lang="en-US" sz="3100" u="none" cap="none" strike="noStrike">
                <a:solidFill>
                  <a:srgbClr val="E5E6EE"/>
                </a:solidFill>
                <a:latin typeface="Arial"/>
                <a:ea typeface="Arial"/>
                <a:cs typeface="Arial"/>
                <a:sym typeface="Arial"/>
              </a:rPr>
              <a:t>If we sent volunteers out before nighttime, we would not get the most accurate data for a few reasons. </a:t>
            </a:r>
            <a:endParaRPr b="0" i="0" sz="3100" u="none" cap="none" strike="noStrike">
              <a:solidFill>
                <a:srgbClr val="E5E6EE"/>
              </a:solidFill>
              <a:latin typeface="Arial"/>
              <a:ea typeface="Arial"/>
              <a:cs typeface="Arial"/>
              <a:sym typeface="Arial"/>
            </a:endParaRPr>
          </a:p>
          <a:p>
            <a:pPr indent="-425450" lvl="1" marL="9144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There may be people who will sleep in unsheltered locations who are not yet out for the night. </a:t>
            </a:r>
            <a:endParaRPr b="0" i="0" sz="3100" u="none" cap="none" strike="noStrike">
              <a:solidFill>
                <a:srgbClr val="E5E6EE"/>
              </a:solidFill>
              <a:latin typeface="Arial"/>
              <a:ea typeface="Arial"/>
              <a:cs typeface="Arial"/>
              <a:sym typeface="Arial"/>
            </a:endParaRPr>
          </a:p>
          <a:p>
            <a:pPr indent="-425450" lvl="1" marL="9144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We want to capture people’s actual sleeping arrangement, not where they plan to sleep at a future time. </a:t>
            </a:r>
            <a:endParaRPr b="0" i="0" sz="3100" u="none" cap="none" strike="noStrike">
              <a:solidFill>
                <a:srgbClr val="E5E6EE"/>
              </a:solidFill>
              <a:latin typeface="Arial"/>
              <a:ea typeface="Arial"/>
              <a:cs typeface="Arial"/>
              <a:sym typeface="Arial"/>
            </a:endParaRPr>
          </a:p>
          <a:p>
            <a:pPr indent="-425450" lvl="1" marL="9144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We don’t want to only interview people who “look” the way many people assume those experiencing homelessness must look, which is hard to do during daylight hours.</a:t>
            </a:r>
            <a:endParaRPr b="0" i="0" sz="31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800"/>
              <a:buFont typeface="Arial"/>
              <a:buNone/>
            </a:pPr>
            <a:r>
              <a:t/>
            </a:r>
            <a:endParaRPr b="0" i="0" sz="28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1100"/>
              <a:buFont typeface="Arial"/>
              <a:buNone/>
            </a:pPr>
            <a:r>
              <a:t/>
            </a:r>
            <a:endParaRPr b="0" i="0" sz="24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t/>
            </a:r>
            <a:endParaRPr b="0" i="0" sz="2400" u="none" cap="none" strike="noStrike">
              <a:solidFill>
                <a:srgbClr val="E5E6EE"/>
              </a:solidFill>
              <a:latin typeface="Arial"/>
              <a:ea typeface="Arial"/>
              <a:cs typeface="Arial"/>
              <a:sym typeface="Arial"/>
            </a:endParaRPr>
          </a:p>
        </p:txBody>
      </p:sp>
      <p:sp>
        <p:nvSpPr>
          <p:cNvPr id="394" name="Google Shape;394;g28b30182ee5_0_115"/>
          <p:cNvSpPr/>
          <p:nvPr/>
        </p:nvSpPr>
        <p:spPr>
          <a:xfrm>
            <a:off x="1385324" y="4371100"/>
            <a:ext cx="4090008" cy="5284278"/>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398" name="Shape 398"/>
        <p:cNvGrpSpPr/>
        <p:nvPr/>
      </p:nvGrpSpPr>
      <p:grpSpPr>
        <a:xfrm>
          <a:off x="0" y="0"/>
          <a:ext cx="0" cy="0"/>
          <a:chOff x="0" y="0"/>
          <a:chExt cx="0" cy="0"/>
        </a:xfrm>
      </p:grpSpPr>
      <p:sp>
        <p:nvSpPr>
          <p:cNvPr id="399" name="Google Shape;399;g28b30182ee5_0_139"/>
          <p:cNvSpPr txBox="1"/>
          <p:nvPr/>
        </p:nvSpPr>
        <p:spPr>
          <a:xfrm>
            <a:off x="598875" y="1719300"/>
            <a:ext cx="6722400" cy="36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How do we conduct an unsheltered PIT count?</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00" name="Google Shape;400;g28b30182ee5_0_139"/>
          <p:cNvGrpSpPr/>
          <p:nvPr/>
        </p:nvGrpSpPr>
        <p:grpSpPr>
          <a:xfrm flipH="1">
            <a:off x="-2149050" y="-41299"/>
            <a:ext cx="3320997" cy="3085741"/>
            <a:chOff x="17259300" y="-209424"/>
            <a:chExt cx="3320997" cy="3085741"/>
          </a:xfrm>
        </p:grpSpPr>
        <p:grpSp>
          <p:nvGrpSpPr>
            <p:cNvPr id="401" name="Google Shape;401;g28b30182ee5_0_139"/>
            <p:cNvGrpSpPr/>
            <p:nvPr/>
          </p:nvGrpSpPr>
          <p:grpSpPr>
            <a:xfrm>
              <a:off x="17494177" y="-209424"/>
              <a:ext cx="3086120" cy="3085741"/>
              <a:chOff x="0" y="0"/>
              <a:chExt cx="812800" cy="812700"/>
            </a:xfrm>
          </p:grpSpPr>
          <p:sp>
            <p:nvSpPr>
              <p:cNvPr id="402" name="Google Shape;402;g28b30182ee5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403" name="Google Shape;403;g28b30182ee5_0_139"/>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g28b30182ee5_0_139"/>
            <p:cNvGrpSpPr/>
            <p:nvPr/>
          </p:nvGrpSpPr>
          <p:grpSpPr>
            <a:xfrm>
              <a:off x="17259300" y="568409"/>
              <a:ext cx="1409059" cy="1409059"/>
              <a:chOff x="0" y="0"/>
              <a:chExt cx="812700" cy="812700"/>
            </a:xfrm>
          </p:grpSpPr>
          <p:sp>
            <p:nvSpPr>
              <p:cNvPr id="405" name="Google Shape;405;g28b30182ee5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406" name="Google Shape;406;g28b30182ee5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07" name="Google Shape;407;g28b30182ee5_0_139"/>
          <p:cNvGrpSpPr/>
          <p:nvPr/>
        </p:nvGrpSpPr>
        <p:grpSpPr>
          <a:xfrm>
            <a:off x="15060598" y="-41289"/>
            <a:ext cx="3227400" cy="3085741"/>
            <a:chOff x="15289198" y="-152389"/>
            <a:chExt cx="3227400" cy="3085741"/>
          </a:xfrm>
        </p:grpSpPr>
        <p:grpSp>
          <p:nvGrpSpPr>
            <p:cNvPr id="408" name="Google Shape;408;g28b30182ee5_0_139"/>
            <p:cNvGrpSpPr/>
            <p:nvPr/>
          </p:nvGrpSpPr>
          <p:grpSpPr>
            <a:xfrm>
              <a:off x="15289198" y="-152389"/>
              <a:ext cx="3227297" cy="3085741"/>
              <a:chOff x="0" y="0"/>
              <a:chExt cx="849982" cy="812700"/>
            </a:xfrm>
          </p:grpSpPr>
          <p:sp>
            <p:nvSpPr>
              <p:cNvPr id="409" name="Google Shape;409;g28b30182ee5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410" name="Google Shape;410;g28b30182ee5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1" name="Google Shape;411;g28b30182ee5_0_139"/>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412" name="Google Shape;412;g28b30182ee5_0_139"/>
          <p:cNvGrpSpPr/>
          <p:nvPr/>
        </p:nvGrpSpPr>
        <p:grpSpPr>
          <a:xfrm>
            <a:off x="7321248" y="1440325"/>
            <a:ext cx="10683271" cy="8388224"/>
            <a:chOff x="0" y="0"/>
            <a:chExt cx="2063005" cy="813001"/>
          </a:xfrm>
        </p:grpSpPr>
        <p:sp>
          <p:nvSpPr>
            <p:cNvPr id="413" name="Google Shape;413;g28b30182ee5_0_139"/>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414" name="Google Shape;414;g28b30182ee5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5" name="Google Shape;415;g28b30182ee5_0_139"/>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416" name="Google Shape;416;g28b30182ee5_0_139"/>
          <p:cNvSpPr txBox="1"/>
          <p:nvPr/>
        </p:nvSpPr>
        <p:spPr>
          <a:xfrm>
            <a:off x="7516100" y="1827525"/>
            <a:ext cx="10098900" cy="8087400"/>
          </a:xfrm>
          <a:prstGeom prst="rect">
            <a:avLst/>
          </a:prstGeom>
          <a:noFill/>
          <a:ln>
            <a:noFill/>
          </a:ln>
        </p:spPr>
        <p:txBody>
          <a:bodyPr anchorCtr="0" anchor="t" bIns="0" lIns="0" spcFirstLastPara="1" rIns="0" wrap="square" tIns="0">
            <a:spAutoFit/>
          </a:bodyPr>
          <a:lstStyle/>
          <a:p>
            <a:pPr indent="-412750" lvl="0" marL="457200" marR="0" rtl="0" algn="l">
              <a:lnSpc>
                <a:spcPct val="119958"/>
              </a:lnSpc>
              <a:spcBef>
                <a:spcPts val="0"/>
              </a:spcBef>
              <a:spcAft>
                <a:spcPts val="0"/>
              </a:spcAft>
              <a:buClr>
                <a:srgbClr val="E5E6EE"/>
              </a:buClr>
              <a:buSzPts val="2900"/>
              <a:buFont typeface="Arial"/>
              <a:buChar char="●"/>
            </a:pPr>
            <a:r>
              <a:rPr b="1" i="0" lang="en-US" sz="2900" u="none" cap="none" strike="noStrike">
                <a:solidFill>
                  <a:srgbClr val="E5E6EE"/>
                </a:solidFill>
                <a:latin typeface="Arial"/>
                <a:ea typeface="Arial"/>
                <a:cs typeface="Arial"/>
                <a:sym typeface="Arial"/>
              </a:rPr>
              <a:t>Street Count </a:t>
            </a:r>
            <a:endParaRPr b="1" i="0" sz="2900" u="none" cap="none" strike="noStrike">
              <a:solidFill>
                <a:srgbClr val="E5E6EE"/>
              </a:solidFill>
              <a:latin typeface="Arial"/>
              <a:ea typeface="Arial"/>
              <a:cs typeface="Arial"/>
              <a:sym typeface="Arial"/>
            </a:endParaRPr>
          </a:p>
          <a:p>
            <a:pPr indent="-412750" lvl="1" marL="9144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Interview on the Night of the Count (January 24 @5pm-January 25 @7am)</a:t>
            </a:r>
            <a:endParaRPr b="0" i="0" sz="2900" u="none" cap="none" strike="noStrike">
              <a:solidFill>
                <a:srgbClr val="E5E6EE"/>
              </a:solidFill>
              <a:latin typeface="Arial"/>
              <a:ea typeface="Arial"/>
              <a:cs typeface="Arial"/>
              <a:sym typeface="Arial"/>
            </a:endParaRPr>
          </a:p>
          <a:p>
            <a:pPr indent="-412750" lvl="0" marL="457200" marR="0" rtl="0" algn="l">
              <a:lnSpc>
                <a:spcPct val="119958"/>
              </a:lnSpc>
              <a:spcBef>
                <a:spcPts val="0"/>
              </a:spcBef>
              <a:spcAft>
                <a:spcPts val="0"/>
              </a:spcAft>
              <a:buClr>
                <a:srgbClr val="E5E6EE"/>
              </a:buClr>
              <a:buSzPts val="2900"/>
              <a:buFont typeface="Arial"/>
              <a:buChar char="●"/>
            </a:pPr>
            <a:r>
              <a:rPr b="1" i="0" lang="en-US" sz="2900" u="none" cap="none" strike="noStrike">
                <a:solidFill>
                  <a:srgbClr val="E5E6EE"/>
                </a:solidFill>
                <a:latin typeface="Arial"/>
                <a:ea typeface="Arial"/>
                <a:cs typeface="Arial"/>
                <a:sym typeface="Arial"/>
              </a:rPr>
              <a:t>Service -Based Count </a:t>
            </a:r>
            <a:endParaRPr b="1" i="0" sz="2900" u="none" cap="none" strike="noStrike">
              <a:solidFill>
                <a:srgbClr val="E5E6EE"/>
              </a:solidFill>
              <a:latin typeface="Arial"/>
              <a:ea typeface="Arial"/>
              <a:cs typeface="Arial"/>
              <a:sym typeface="Arial"/>
            </a:endParaRPr>
          </a:p>
          <a:p>
            <a:pPr indent="-412750" lvl="1" marL="9144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In-person events </a:t>
            </a:r>
            <a:endParaRPr b="0" i="0" sz="2900" u="none" cap="none" strike="noStrike">
              <a:solidFill>
                <a:srgbClr val="E5E6EE"/>
              </a:solidFill>
              <a:latin typeface="Arial"/>
              <a:ea typeface="Arial"/>
              <a:cs typeface="Arial"/>
              <a:sym typeface="Arial"/>
            </a:endParaRPr>
          </a:p>
          <a:p>
            <a:pPr indent="-412750" lvl="1" marL="9144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Phone</a:t>
            </a:r>
            <a:endParaRPr b="0" i="0" sz="2900" u="none" cap="none" strike="noStrike">
              <a:solidFill>
                <a:srgbClr val="E5E6EE"/>
              </a:solidFill>
              <a:latin typeface="Arial"/>
              <a:ea typeface="Arial"/>
              <a:cs typeface="Arial"/>
              <a:sym typeface="Arial"/>
            </a:endParaRPr>
          </a:p>
          <a:p>
            <a:pPr indent="-412750" lvl="2" marL="13716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after the ‘Street Count’ window is closed</a:t>
            </a:r>
            <a:endParaRPr b="0" i="0" sz="2900" u="none" cap="none" strike="noStrike">
              <a:solidFill>
                <a:srgbClr val="E5E6EE"/>
              </a:solidFill>
              <a:latin typeface="Arial"/>
              <a:ea typeface="Arial"/>
              <a:cs typeface="Arial"/>
              <a:sym typeface="Arial"/>
            </a:endParaRPr>
          </a:p>
          <a:p>
            <a:pPr indent="-412750" lvl="2" marL="1371600" marR="0" rtl="0" algn="l">
              <a:lnSpc>
                <a:spcPct val="119958"/>
              </a:lnSpc>
              <a:spcBef>
                <a:spcPts val="0"/>
              </a:spcBef>
              <a:spcAft>
                <a:spcPts val="0"/>
              </a:spcAft>
              <a:buClr>
                <a:srgbClr val="E5E6EE"/>
              </a:buClr>
              <a:buSzPts val="2900"/>
              <a:buFont typeface="Arial"/>
              <a:buChar char="■"/>
            </a:pPr>
            <a:r>
              <a:rPr b="0" i="0" lang="en-US" sz="2900" u="none" cap="none" strike="noStrike">
                <a:solidFill>
                  <a:srgbClr val="E5E6EE"/>
                </a:solidFill>
                <a:latin typeface="Arial"/>
                <a:ea typeface="Arial"/>
                <a:cs typeface="Arial"/>
                <a:sym typeface="Arial"/>
              </a:rPr>
              <a:t>Take place the 7 days following the Count </a:t>
            </a:r>
            <a:endParaRPr b="0" i="0" sz="2900" u="none" cap="none" strike="noStrike">
              <a:solidFill>
                <a:srgbClr val="E5E6EE"/>
              </a:solidFill>
              <a:latin typeface="Arial"/>
              <a:ea typeface="Arial"/>
              <a:cs typeface="Arial"/>
              <a:sym typeface="Arial"/>
            </a:endParaRPr>
          </a:p>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All surveys are to be conducted in person to person interview style.</a:t>
            </a:r>
            <a:r>
              <a:rPr b="1" i="0" lang="en-US" sz="3100" u="none" cap="none" strike="noStrike">
                <a:solidFill>
                  <a:srgbClr val="E5E6EE"/>
                </a:solidFill>
                <a:latin typeface="Arial"/>
                <a:ea typeface="Arial"/>
                <a:cs typeface="Arial"/>
                <a:sym typeface="Arial"/>
              </a:rPr>
              <a:t> </a:t>
            </a:r>
            <a:r>
              <a:rPr b="1" i="0" lang="en-US" sz="3100" u="sng" cap="none" strike="noStrike">
                <a:solidFill>
                  <a:srgbClr val="E5E6EE"/>
                </a:solidFill>
                <a:latin typeface="Arial"/>
                <a:ea typeface="Arial"/>
                <a:cs typeface="Arial"/>
                <a:sym typeface="Arial"/>
              </a:rPr>
              <a:t>Do not hand the client a paper copy of the survey to complete on their own</a:t>
            </a:r>
            <a:endParaRPr b="1" i="0" sz="3100" u="sng" cap="none" strike="noStrike">
              <a:solidFill>
                <a:srgbClr val="E5E6EE"/>
              </a:solidFill>
              <a:latin typeface="Arial"/>
              <a:ea typeface="Arial"/>
              <a:cs typeface="Arial"/>
              <a:sym typeface="Arial"/>
            </a:endParaRPr>
          </a:p>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For in person events with incentives, do not force client to complete the survey before gaining access to resources </a:t>
            </a:r>
            <a:endParaRPr b="0" i="0" sz="24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t/>
            </a:r>
            <a:endParaRPr b="0" i="0" sz="2400" u="none" cap="none" strike="noStrike">
              <a:solidFill>
                <a:srgbClr val="E5E6EE"/>
              </a:solidFill>
              <a:latin typeface="Arial"/>
              <a:ea typeface="Arial"/>
              <a:cs typeface="Arial"/>
              <a:sym typeface="Arial"/>
            </a:endParaRPr>
          </a:p>
        </p:txBody>
      </p:sp>
      <p:sp>
        <p:nvSpPr>
          <p:cNvPr id="417" name="Google Shape;417;g28b30182ee5_0_139"/>
          <p:cNvSpPr/>
          <p:nvPr/>
        </p:nvSpPr>
        <p:spPr>
          <a:xfrm>
            <a:off x="1471899" y="4600800"/>
            <a:ext cx="4090008" cy="5284278"/>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421" name="Shape 421"/>
        <p:cNvGrpSpPr/>
        <p:nvPr/>
      </p:nvGrpSpPr>
      <p:grpSpPr>
        <a:xfrm>
          <a:off x="0" y="0"/>
          <a:ext cx="0" cy="0"/>
          <a:chOff x="0" y="0"/>
          <a:chExt cx="0" cy="0"/>
        </a:xfrm>
      </p:grpSpPr>
      <p:sp>
        <p:nvSpPr>
          <p:cNvPr id="422" name="Google Shape;422;g28bd97be4f1_0_1"/>
          <p:cNvSpPr/>
          <p:nvPr/>
        </p:nvSpPr>
        <p:spPr>
          <a:xfrm>
            <a:off x="-275" y="1902162"/>
            <a:ext cx="18288539" cy="6840718"/>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grpSp>
        <p:nvGrpSpPr>
          <p:cNvPr id="423" name="Google Shape;423;g28bd97be4f1_0_1"/>
          <p:cNvGrpSpPr/>
          <p:nvPr/>
        </p:nvGrpSpPr>
        <p:grpSpPr>
          <a:xfrm flipH="1">
            <a:off x="-2149050" y="-41299"/>
            <a:ext cx="3320997" cy="3085741"/>
            <a:chOff x="17259300" y="-209424"/>
            <a:chExt cx="3320997" cy="3085741"/>
          </a:xfrm>
        </p:grpSpPr>
        <p:grpSp>
          <p:nvGrpSpPr>
            <p:cNvPr id="424" name="Google Shape;424;g28bd97be4f1_0_1"/>
            <p:cNvGrpSpPr/>
            <p:nvPr/>
          </p:nvGrpSpPr>
          <p:grpSpPr>
            <a:xfrm>
              <a:off x="17494177" y="-209424"/>
              <a:ext cx="3086120" cy="3085741"/>
              <a:chOff x="0" y="0"/>
              <a:chExt cx="812800" cy="812700"/>
            </a:xfrm>
          </p:grpSpPr>
          <p:sp>
            <p:nvSpPr>
              <p:cNvPr id="425" name="Google Shape;425;g28bd97be4f1_0_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426" name="Google Shape;426;g28bd97be4f1_0_1"/>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g28bd97be4f1_0_1"/>
            <p:cNvGrpSpPr/>
            <p:nvPr/>
          </p:nvGrpSpPr>
          <p:grpSpPr>
            <a:xfrm>
              <a:off x="17259300" y="568409"/>
              <a:ext cx="1409059" cy="1409059"/>
              <a:chOff x="0" y="0"/>
              <a:chExt cx="812700" cy="812700"/>
            </a:xfrm>
          </p:grpSpPr>
          <p:sp>
            <p:nvSpPr>
              <p:cNvPr id="428" name="Google Shape;428;g28bd97be4f1_0_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429" name="Google Shape;429;g28bd97be4f1_0_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30" name="Google Shape;430;g28bd97be4f1_0_1"/>
          <p:cNvGrpSpPr/>
          <p:nvPr/>
        </p:nvGrpSpPr>
        <p:grpSpPr>
          <a:xfrm>
            <a:off x="15060598" y="-41289"/>
            <a:ext cx="3227400" cy="3085741"/>
            <a:chOff x="15289198" y="-152389"/>
            <a:chExt cx="3227400" cy="3085741"/>
          </a:xfrm>
        </p:grpSpPr>
        <p:grpSp>
          <p:nvGrpSpPr>
            <p:cNvPr id="431" name="Google Shape;431;g28bd97be4f1_0_1"/>
            <p:cNvGrpSpPr/>
            <p:nvPr/>
          </p:nvGrpSpPr>
          <p:grpSpPr>
            <a:xfrm>
              <a:off x="15289198" y="-152389"/>
              <a:ext cx="3227297" cy="3085741"/>
              <a:chOff x="0" y="0"/>
              <a:chExt cx="849982" cy="812700"/>
            </a:xfrm>
          </p:grpSpPr>
          <p:sp>
            <p:nvSpPr>
              <p:cNvPr id="432" name="Google Shape;432;g28bd97be4f1_0_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433" name="Google Shape;433;g28bd97be4f1_0_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4" name="Google Shape;434;g28bd97be4f1_0_1"/>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435" name="Google Shape;435;g28bd97be4f1_0_1"/>
          <p:cNvGrpSpPr/>
          <p:nvPr/>
        </p:nvGrpSpPr>
        <p:grpSpPr>
          <a:xfrm>
            <a:off x="4923705" y="522675"/>
            <a:ext cx="8440590" cy="1065300"/>
            <a:chOff x="3881260" y="522675"/>
            <a:chExt cx="8440590" cy="1065300"/>
          </a:xfrm>
        </p:grpSpPr>
        <p:sp>
          <p:nvSpPr>
            <p:cNvPr id="436" name="Google Shape;436;g28bd97be4f1_0_1"/>
            <p:cNvSpPr txBox="1"/>
            <p:nvPr/>
          </p:nvSpPr>
          <p:spPr>
            <a:xfrm>
              <a:off x="5166550" y="522675"/>
              <a:ext cx="7155300" cy="106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When do we count? </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28bd97be4f1_0_1"/>
            <p:cNvSpPr/>
            <p:nvPr/>
          </p:nvSpPr>
          <p:spPr>
            <a:xfrm>
              <a:off x="3881260" y="522677"/>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grpSp>
      <p:sp>
        <p:nvSpPr>
          <p:cNvPr id="438" name="Google Shape;438;g28bd97be4f1_0_1"/>
          <p:cNvSpPr/>
          <p:nvPr/>
        </p:nvSpPr>
        <p:spPr>
          <a:xfrm>
            <a:off x="6260525" y="3108350"/>
            <a:ext cx="6035100" cy="1388400"/>
          </a:xfrm>
          <a:prstGeom prst="rightArrow">
            <a:avLst>
              <a:gd fmla="val 50000" name="adj1"/>
              <a:gd fmla="val 50000" name="adj2"/>
            </a:avLst>
          </a:prstGeom>
          <a:solidFill>
            <a:srgbClr val="C9DAF8">
              <a:alpha val="87843"/>
            </a:srgbClr>
          </a:solidFill>
          <a:ln cap="flat" cmpd="sng" w="9525">
            <a:solidFill>
              <a:srgbClr val="D04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9" name="Google Shape;439;g28bd97be4f1_0_1"/>
          <p:cNvSpPr txBox="1"/>
          <p:nvPr/>
        </p:nvSpPr>
        <p:spPr>
          <a:xfrm>
            <a:off x="6882999" y="3367281"/>
            <a:ext cx="37224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US" sz="4100" u="none" cap="none" strike="noStrike">
                <a:solidFill>
                  <a:srgbClr val="2D175F"/>
                </a:solidFill>
                <a:latin typeface="Calibri"/>
                <a:ea typeface="Calibri"/>
                <a:cs typeface="Calibri"/>
                <a:sym typeface="Calibri"/>
              </a:rPr>
              <a:t>Street Count</a:t>
            </a:r>
            <a:endParaRPr b="1" i="0" sz="4100" u="none" cap="none" strike="noStrike">
              <a:solidFill>
                <a:srgbClr val="2D175F"/>
              </a:solidFill>
              <a:latin typeface="Calibri"/>
              <a:ea typeface="Calibri"/>
              <a:cs typeface="Calibri"/>
              <a:sym typeface="Calibri"/>
            </a:endParaRPr>
          </a:p>
        </p:txBody>
      </p:sp>
      <p:sp>
        <p:nvSpPr>
          <p:cNvPr id="440" name="Google Shape;440;g28bd97be4f1_0_1"/>
          <p:cNvSpPr/>
          <p:nvPr/>
        </p:nvSpPr>
        <p:spPr>
          <a:xfrm flipH="1">
            <a:off x="13828500" y="3354700"/>
            <a:ext cx="4459500" cy="2229900"/>
          </a:xfrm>
          <a:prstGeom prst="wedgeEllipseCallout">
            <a:avLst>
              <a:gd fmla="val -37775" name="adj1"/>
              <a:gd fmla="val 71769" name="adj2"/>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1" name="Google Shape;441;g28bd97be4f1_0_1"/>
          <p:cNvSpPr txBox="1"/>
          <p:nvPr/>
        </p:nvSpPr>
        <p:spPr>
          <a:xfrm>
            <a:off x="612450" y="8904650"/>
            <a:ext cx="17063100" cy="1126800"/>
          </a:xfrm>
          <a:prstGeom prst="rect">
            <a:avLst/>
          </a:prstGeom>
          <a:noFill/>
          <a:ln>
            <a:noFill/>
          </a:ln>
        </p:spPr>
        <p:txBody>
          <a:bodyPr anchorCtr="0" anchor="t" bIns="91425" lIns="91425" spcFirstLastPara="1" rIns="91425" wrap="square" tIns="91425">
            <a:spAutoFit/>
          </a:bodyPr>
          <a:lstStyle/>
          <a:p>
            <a:pPr indent="0" lvl="0" marL="109728" marR="0" rtl="0" algn="l">
              <a:lnSpc>
                <a:spcPct val="90000"/>
              </a:lnSpc>
              <a:spcBef>
                <a:spcPts val="750"/>
              </a:spcBef>
              <a:spcAft>
                <a:spcPts val="0"/>
              </a:spcAft>
              <a:buClr>
                <a:srgbClr val="000000"/>
              </a:buClr>
              <a:buSzPts val="1300"/>
              <a:buFont typeface="Arial"/>
              <a:buNone/>
            </a:pPr>
            <a:r>
              <a:rPr b="1" i="0" lang="en-US" sz="3400" u="none" cap="none" strike="noStrike">
                <a:solidFill>
                  <a:srgbClr val="2D175F"/>
                </a:solidFill>
                <a:latin typeface="Calibri"/>
                <a:ea typeface="Calibri"/>
                <a:cs typeface="Calibri"/>
                <a:sym typeface="Calibri"/>
              </a:rPr>
              <a:t>*Note it is not recommend to ask interviewees more that 2-3 days after the count to complete a survey, as they may not remember correctly and could skew the data collection</a:t>
            </a:r>
            <a:endParaRPr b="1" i="0" sz="3400" u="none" cap="none" strike="noStrike">
              <a:solidFill>
                <a:srgbClr val="2D175F"/>
              </a:solidFill>
              <a:latin typeface="Arial"/>
              <a:ea typeface="Arial"/>
              <a:cs typeface="Arial"/>
              <a:sym typeface="Arial"/>
            </a:endParaRPr>
          </a:p>
        </p:txBody>
      </p:sp>
      <p:sp>
        <p:nvSpPr>
          <p:cNvPr id="442" name="Google Shape;442;g28bd97be4f1_0_1"/>
          <p:cNvSpPr txBox="1"/>
          <p:nvPr/>
        </p:nvSpPr>
        <p:spPr>
          <a:xfrm>
            <a:off x="13886096" y="3788977"/>
            <a:ext cx="4344300" cy="1126800"/>
          </a:xfrm>
          <a:prstGeom prst="rect">
            <a:avLst/>
          </a:prstGeom>
          <a:noFill/>
          <a:ln>
            <a:noFill/>
          </a:ln>
        </p:spPr>
        <p:txBody>
          <a:bodyPr anchorCtr="0" anchor="t" bIns="91425" lIns="91425" spcFirstLastPara="1" rIns="91425" wrap="square" tIns="91425">
            <a:spAutoFit/>
          </a:bodyPr>
          <a:lstStyle/>
          <a:p>
            <a:pPr indent="0" lvl="0" marL="109728" marR="0" rtl="0" algn="ctr">
              <a:lnSpc>
                <a:spcPct val="90000"/>
              </a:lnSpc>
              <a:spcBef>
                <a:spcPts val="750"/>
              </a:spcBef>
              <a:spcAft>
                <a:spcPts val="0"/>
              </a:spcAft>
              <a:buClr>
                <a:srgbClr val="000000"/>
              </a:buClr>
              <a:buSzPts val="2100"/>
              <a:buFont typeface="Arial"/>
              <a:buNone/>
            </a:pPr>
            <a:r>
              <a:rPr b="0" i="0" lang="en-US" sz="3400" u="none" cap="none" strike="noStrike">
                <a:solidFill>
                  <a:schemeClr val="lt1"/>
                </a:solidFill>
                <a:latin typeface="Calibri"/>
                <a:ea typeface="Calibri"/>
                <a:cs typeface="Calibri"/>
                <a:sym typeface="Calibri"/>
              </a:rPr>
              <a:t>Asking: “Where </a:t>
            </a:r>
            <a:r>
              <a:rPr b="1" i="1" lang="en-US" sz="3400" u="sng" cap="none" strike="noStrike">
                <a:solidFill>
                  <a:schemeClr val="lt1"/>
                </a:solidFill>
                <a:latin typeface="Calibri"/>
                <a:ea typeface="Calibri"/>
                <a:cs typeface="Calibri"/>
                <a:sym typeface="Calibri"/>
              </a:rPr>
              <a:t>did </a:t>
            </a:r>
            <a:r>
              <a:rPr b="0" i="0" lang="en-US" sz="3400" u="none" cap="none" strike="noStrike">
                <a:solidFill>
                  <a:schemeClr val="lt1"/>
                </a:solidFill>
                <a:latin typeface="Calibri"/>
                <a:ea typeface="Calibri"/>
                <a:cs typeface="Calibri"/>
                <a:sym typeface="Calibri"/>
              </a:rPr>
              <a:t>you sleep last night?”</a:t>
            </a:r>
            <a:endParaRPr b="0" i="0" sz="2700" u="none" cap="none" strike="noStrike">
              <a:solidFill>
                <a:schemeClr val="lt1"/>
              </a:solidFill>
              <a:latin typeface="Arial"/>
              <a:ea typeface="Arial"/>
              <a:cs typeface="Arial"/>
              <a:sym typeface="Arial"/>
            </a:endParaRPr>
          </a:p>
        </p:txBody>
      </p:sp>
      <p:sp>
        <p:nvSpPr>
          <p:cNvPr id="443" name="Google Shape;443;g28bd97be4f1_0_1"/>
          <p:cNvSpPr/>
          <p:nvPr/>
        </p:nvSpPr>
        <p:spPr>
          <a:xfrm>
            <a:off x="6658330" y="5203589"/>
            <a:ext cx="5239500" cy="876000"/>
          </a:xfrm>
          <a:prstGeom prst="rect">
            <a:avLst/>
          </a:prstGeom>
          <a:solidFill>
            <a:srgbClr val="C9DAF8">
              <a:alpha val="87843"/>
            </a:srgbClr>
          </a:solidFill>
          <a:ln cap="flat" cmpd="sng" w="9525">
            <a:solidFill>
              <a:srgbClr val="D04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g28bd97be4f1_0_1"/>
          <p:cNvSpPr txBox="1"/>
          <p:nvPr/>
        </p:nvSpPr>
        <p:spPr>
          <a:xfrm>
            <a:off x="6390181" y="6099940"/>
            <a:ext cx="5660100" cy="655800"/>
          </a:xfrm>
          <a:prstGeom prst="rect">
            <a:avLst/>
          </a:prstGeom>
          <a:noFill/>
          <a:ln>
            <a:noFill/>
          </a:ln>
        </p:spPr>
        <p:txBody>
          <a:bodyPr anchorCtr="0" anchor="t" bIns="91425" lIns="91425" spcFirstLastPara="1" rIns="91425" wrap="square" tIns="91425">
            <a:spAutoFit/>
          </a:bodyPr>
          <a:lstStyle/>
          <a:p>
            <a:pPr indent="0" lvl="0" marL="109728" marR="0" rtl="0" algn="l">
              <a:lnSpc>
                <a:spcPct val="90000"/>
              </a:lnSpc>
              <a:spcBef>
                <a:spcPts val="750"/>
              </a:spcBef>
              <a:spcAft>
                <a:spcPts val="0"/>
              </a:spcAft>
              <a:buClr>
                <a:srgbClr val="000000"/>
              </a:buClr>
              <a:buSzPts val="2400"/>
              <a:buFont typeface="Arial"/>
              <a:buNone/>
            </a:pPr>
            <a:r>
              <a:rPr b="0" i="0" lang="en-US" sz="3400" u="none" cap="none" strike="noStrike">
                <a:solidFill>
                  <a:schemeClr val="lt1"/>
                </a:solidFill>
                <a:highlight>
                  <a:srgbClr val="462D78"/>
                </a:highlight>
                <a:latin typeface="Calibri"/>
                <a:ea typeface="Calibri"/>
                <a:cs typeface="Calibri"/>
                <a:sym typeface="Calibri"/>
              </a:rPr>
              <a:t>After 7am on the 25th to 31st</a:t>
            </a:r>
            <a:endParaRPr b="0" i="0" sz="3400" u="none" cap="none" strike="noStrike">
              <a:solidFill>
                <a:schemeClr val="lt1"/>
              </a:solidFill>
              <a:highlight>
                <a:srgbClr val="462D78"/>
              </a:highlight>
              <a:latin typeface="Arial"/>
              <a:ea typeface="Arial"/>
              <a:cs typeface="Arial"/>
              <a:sym typeface="Arial"/>
            </a:endParaRPr>
          </a:p>
        </p:txBody>
      </p:sp>
      <p:sp>
        <p:nvSpPr>
          <p:cNvPr id="445" name="Google Shape;445;g28bd97be4f1_0_1"/>
          <p:cNvSpPr txBox="1"/>
          <p:nvPr/>
        </p:nvSpPr>
        <p:spPr>
          <a:xfrm>
            <a:off x="6797075" y="5203610"/>
            <a:ext cx="49620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US" sz="4100" u="none" cap="none" strike="noStrike">
                <a:solidFill>
                  <a:srgbClr val="2D175F"/>
                </a:solidFill>
                <a:latin typeface="Calibri"/>
                <a:ea typeface="Calibri"/>
                <a:cs typeface="Calibri"/>
                <a:sym typeface="Calibri"/>
              </a:rPr>
              <a:t>Service Based Count</a:t>
            </a:r>
            <a:endParaRPr b="1" i="0" sz="4100" u="none" cap="none" strike="noStrike">
              <a:solidFill>
                <a:srgbClr val="2D175F"/>
              </a:solidFill>
              <a:latin typeface="Calibri"/>
              <a:ea typeface="Calibri"/>
              <a:cs typeface="Calibri"/>
              <a:sym typeface="Calibri"/>
            </a:endParaRPr>
          </a:p>
        </p:txBody>
      </p:sp>
      <p:sp>
        <p:nvSpPr>
          <p:cNvPr id="446" name="Google Shape;446;g28bd97be4f1_0_1"/>
          <p:cNvSpPr/>
          <p:nvPr/>
        </p:nvSpPr>
        <p:spPr>
          <a:xfrm>
            <a:off x="6313950" y="6941663"/>
            <a:ext cx="5660100" cy="1388400"/>
          </a:xfrm>
          <a:prstGeom prst="wedgeRectCallout">
            <a:avLst>
              <a:gd fmla="val -40471" name="adj1"/>
              <a:gd fmla="val 74821" name="adj2"/>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7" name="Google Shape;447;g28bd97be4f1_0_1"/>
          <p:cNvSpPr txBox="1"/>
          <p:nvPr/>
        </p:nvSpPr>
        <p:spPr>
          <a:xfrm>
            <a:off x="6260524" y="7100213"/>
            <a:ext cx="6035100" cy="1071300"/>
          </a:xfrm>
          <a:prstGeom prst="rect">
            <a:avLst/>
          </a:prstGeom>
          <a:noFill/>
          <a:ln>
            <a:noFill/>
          </a:ln>
        </p:spPr>
        <p:txBody>
          <a:bodyPr anchorCtr="0" anchor="t" bIns="91425" lIns="91425" spcFirstLastPara="1" rIns="91425" wrap="square" tIns="91425">
            <a:spAutoFit/>
          </a:bodyPr>
          <a:lstStyle/>
          <a:p>
            <a:pPr indent="0" lvl="0" marL="109728" marR="0" rtl="0" algn="l">
              <a:lnSpc>
                <a:spcPct val="90000"/>
              </a:lnSpc>
              <a:spcBef>
                <a:spcPts val="750"/>
              </a:spcBef>
              <a:spcAft>
                <a:spcPts val="0"/>
              </a:spcAft>
              <a:buClr>
                <a:srgbClr val="000000"/>
              </a:buClr>
              <a:buSzPts val="2100"/>
              <a:buFont typeface="Arial"/>
              <a:buNone/>
            </a:pPr>
            <a:r>
              <a:rPr b="0" i="0" lang="en-US" sz="3200" u="none" cap="none" strike="noStrike">
                <a:solidFill>
                  <a:schemeClr val="lt1"/>
                </a:solidFill>
                <a:latin typeface="Calibri"/>
                <a:ea typeface="Calibri"/>
                <a:cs typeface="Calibri"/>
                <a:sym typeface="Calibri"/>
              </a:rPr>
              <a:t>Asking: “Where did you sleep on </a:t>
            </a:r>
            <a:r>
              <a:rPr b="1" i="1" lang="en-US" sz="3200" u="sng" cap="none" strike="noStrike">
                <a:solidFill>
                  <a:schemeClr val="lt1"/>
                </a:solidFill>
                <a:latin typeface="Calibri"/>
                <a:ea typeface="Calibri"/>
                <a:cs typeface="Calibri"/>
                <a:sym typeface="Calibri"/>
              </a:rPr>
              <a:t>Wednesday night</a:t>
            </a:r>
            <a:r>
              <a:rPr b="0" i="0" lang="en-US" sz="3200" u="none" cap="none" strike="noStrike">
                <a:solidFill>
                  <a:schemeClr val="lt1"/>
                </a:solidFill>
                <a:latin typeface="Calibri"/>
                <a:ea typeface="Calibri"/>
                <a:cs typeface="Calibri"/>
                <a:sym typeface="Calibri"/>
              </a:rPr>
              <a:t>?”</a:t>
            </a:r>
            <a:endParaRPr b="0" i="0" sz="3200" u="none" cap="none" strike="noStrike">
              <a:solidFill>
                <a:schemeClr val="lt1"/>
              </a:solidFill>
              <a:latin typeface="Arial"/>
              <a:ea typeface="Arial"/>
              <a:cs typeface="Arial"/>
              <a:sym typeface="Arial"/>
            </a:endParaRPr>
          </a:p>
        </p:txBody>
      </p:sp>
      <p:sp>
        <p:nvSpPr>
          <p:cNvPr id="448" name="Google Shape;448;g28bd97be4f1_0_1"/>
          <p:cNvSpPr/>
          <p:nvPr/>
        </p:nvSpPr>
        <p:spPr>
          <a:xfrm>
            <a:off x="1139800" y="3237413"/>
            <a:ext cx="4459500" cy="2229900"/>
          </a:xfrm>
          <a:prstGeom prst="wedgeEllipseCallout">
            <a:avLst>
              <a:gd fmla="val -37775" name="adj1"/>
              <a:gd fmla="val 71769" name="adj2"/>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9" name="Google Shape;449;g28bd97be4f1_0_1"/>
          <p:cNvSpPr txBox="1"/>
          <p:nvPr/>
        </p:nvSpPr>
        <p:spPr>
          <a:xfrm>
            <a:off x="1043913" y="3788975"/>
            <a:ext cx="4344300" cy="1126800"/>
          </a:xfrm>
          <a:prstGeom prst="rect">
            <a:avLst/>
          </a:prstGeom>
          <a:noFill/>
          <a:ln>
            <a:noFill/>
          </a:ln>
        </p:spPr>
        <p:txBody>
          <a:bodyPr anchorCtr="0" anchor="t" bIns="91425" lIns="91425" spcFirstLastPara="1" rIns="91425" wrap="square" tIns="91425">
            <a:spAutoFit/>
          </a:bodyPr>
          <a:lstStyle/>
          <a:p>
            <a:pPr indent="0" lvl="0" marL="109728" marR="0" rtl="0" algn="ctr">
              <a:lnSpc>
                <a:spcPct val="90000"/>
              </a:lnSpc>
              <a:spcBef>
                <a:spcPts val="750"/>
              </a:spcBef>
              <a:spcAft>
                <a:spcPts val="0"/>
              </a:spcAft>
              <a:buClr>
                <a:srgbClr val="000000"/>
              </a:buClr>
              <a:buSzPts val="2100"/>
              <a:buFont typeface="Arial"/>
              <a:buNone/>
            </a:pPr>
            <a:r>
              <a:rPr b="0" i="0" lang="en-US" sz="3400" u="none" cap="none" strike="noStrike">
                <a:solidFill>
                  <a:schemeClr val="lt1"/>
                </a:solidFill>
                <a:latin typeface="Calibri"/>
                <a:ea typeface="Calibri"/>
                <a:cs typeface="Calibri"/>
                <a:sym typeface="Calibri"/>
              </a:rPr>
              <a:t>Asking: “Where </a:t>
            </a:r>
            <a:r>
              <a:rPr b="1" i="1" lang="en-US" sz="3400" u="sng" cap="none" strike="noStrike">
                <a:solidFill>
                  <a:schemeClr val="lt1"/>
                </a:solidFill>
                <a:latin typeface="Calibri"/>
                <a:ea typeface="Calibri"/>
                <a:cs typeface="Calibri"/>
                <a:sym typeface="Calibri"/>
              </a:rPr>
              <a:t>will </a:t>
            </a:r>
            <a:r>
              <a:rPr b="0" i="0" lang="en-US" sz="3400" u="none" cap="none" strike="noStrike">
                <a:solidFill>
                  <a:schemeClr val="lt1"/>
                </a:solidFill>
                <a:latin typeface="Calibri"/>
                <a:ea typeface="Calibri"/>
                <a:cs typeface="Calibri"/>
                <a:sym typeface="Calibri"/>
              </a:rPr>
              <a:t>you sleep tonight?”</a:t>
            </a:r>
            <a:endParaRPr b="0" i="0" sz="3400" u="none" cap="none" strike="noStrike">
              <a:solidFill>
                <a:schemeClr val="lt1"/>
              </a:solidFill>
              <a:latin typeface="Arial"/>
              <a:ea typeface="Arial"/>
              <a:cs typeface="Arial"/>
              <a:sym typeface="Arial"/>
            </a:endParaRPr>
          </a:p>
        </p:txBody>
      </p:sp>
      <p:sp>
        <p:nvSpPr>
          <p:cNvPr id="450" name="Google Shape;450;g28bd97be4f1_0_1"/>
          <p:cNvSpPr txBox="1"/>
          <p:nvPr/>
        </p:nvSpPr>
        <p:spPr>
          <a:xfrm>
            <a:off x="12087537" y="2342075"/>
            <a:ext cx="43443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4100" u="none" cap="none" strike="noStrike">
                <a:solidFill>
                  <a:schemeClr val="lt1"/>
                </a:solidFill>
                <a:highlight>
                  <a:srgbClr val="462D78"/>
                </a:highlight>
                <a:latin typeface="Calibri"/>
                <a:ea typeface="Calibri"/>
                <a:cs typeface="Calibri"/>
                <a:sym typeface="Calibri"/>
              </a:rPr>
              <a:t>January 25, 2023</a:t>
            </a:r>
            <a:endParaRPr b="0" i="0" sz="4100" u="none" cap="none" strike="noStrike">
              <a:solidFill>
                <a:schemeClr val="lt1"/>
              </a:solidFill>
              <a:highlight>
                <a:srgbClr val="462D78"/>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US" sz="4100" u="none" cap="none" strike="noStrike">
                <a:solidFill>
                  <a:schemeClr val="lt1"/>
                </a:solidFill>
                <a:highlight>
                  <a:srgbClr val="462D78"/>
                </a:highlight>
                <a:latin typeface="Calibri"/>
                <a:ea typeface="Calibri"/>
                <a:cs typeface="Calibri"/>
                <a:sym typeface="Calibri"/>
              </a:rPr>
              <a:t>@7am</a:t>
            </a:r>
            <a:endParaRPr b="0" i="0" sz="4100" u="none" cap="none" strike="noStrike">
              <a:solidFill>
                <a:schemeClr val="lt1"/>
              </a:solidFill>
              <a:highlight>
                <a:srgbClr val="462D78"/>
              </a:highlight>
              <a:latin typeface="Calibri"/>
              <a:ea typeface="Calibri"/>
              <a:cs typeface="Calibri"/>
              <a:sym typeface="Calibri"/>
            </a:endParaRPr>
          </a:p>
        </p:txBody>
      </p:sp>
      <p:sp>
        <p:nvSpPr>
          <p:cNvPr id="451" name="Google Shape;451;g28bd97be4f1_0_1"/>
          <p:cNvSpPr txBox="1"/>
          <p:nvPr/>
        </p:nvSpPr>
        <p:spPr>
          <a:xfrm>
            <a:off x="1139788" y="2330425"/>
            <a:ext cx="55713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4100" u="none" cap="none" strike="noStrike">
                <a:solidFill>
                  <a:schemeClr val="lt1"/>
                </a:solidFill>
                <a:highlight>
                  <a:srgbClr val="462D78"/>
                </a:highlight>
                <a:latin typeface="Calibri"/>
                <a:ea typeface="Calibri"/>
                <a:cs typeface="Calibri"/>
                <a:sym typeface="Calibri"/>
              </a:rPr>
              <a:t>January 24, 2023 </a:t>
            </a:r>
            <a:endParaRPr b="0" i="0" sz="4100" u="none" cap="none" strike="noStrike">
              <a:solidFill>
                <a:schemeClr val="lt1"/>
              </a:solidFill>
              <a:highlight>
                <a:srgbClr val="462D78"/>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0" lang="en-US" sz="4100" u="none" cap="none" strike="noStrike">
                <a:solidFill>
                  <a:schemeClr val="lt1"/>
                </a:solidFill>
                <a:highlight>
                  <a:srgbClr val="462D78"/>
                </a:highlight>
                <a:latin typeface="Calibri"/>
                <a:ea typeface="Calibri"/>
                <a:cs typeface="Calibri"/>
                <a:sym typeface="Calibri"/>
              </a:rPr>
              <a:t>@5pm</a:t>
            </a:r>
            <a:endParaRPr b="0" i="0" sz="4100" u="none" cap="none" strike="noStrike">
              <a:solidFill>
                <a:schemeClr val="lt1"/>
              </a:solidFill>
              <a:highlight>
                <a:srgbClr val="462D78"/>
              </a:highlight>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455" name="Shape 455"/>
        <p:cNvGrpSpPr/>
        <p:nvPr/>
      </p:nvGrpSpPr>
      <p:grpSpPr>
        <a:xfrm>
          <a:off x="0" y="0"/>
          <a:ext cx="0" cy="0"/>
          <a:chOff x="0" y="0"/>
          <a:chExt cx="0" cy="0"/>
        </a:xfrm>
      </p:grpSpPr>
      <p:sp>
        <p:nvSpPr>
          <p:cNvPr id="456" name="Google Shape;456;g28bd97be4f1_0_52"/>
          <p:cNvSpPr txBox="1"/>
          <p:nvPr/>
        </p:nvSpPr>
        <p:spPr>
          <a:xfrm>
            <a:off x="598875" y="1719300"/>
            <a:ext cx="6397800" cy="195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Who to count?</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57" name="Google Shape;457;g28bd97be4f1_0_52"/>
          <p:cNvGrpSpPr/>
          <p:nvPr/>
        </p:nvGrpSpPr>
        <p:grpSpPr>
          <a:xfrm flipH="1">
            <a:off x="-2149050" y="-41299"/>
            <a:ext cx="3320997" cy="3085741"/>
            <a:chOff x="17259300" y="-209424"/>
            <a:chExt cx="3320997" cy="3085741"/>
          </a:xfrm>
        </p:grpSpPr>
        <p:grpSp>
          <p:nvGrpSpPr>
            <p:cNvPr id="458" name="Google Shape;458;g28bd97be4f1_0_52"/>
            <p:cNvGrpSpPr/>
            <p:nvPr/>
          </p:nvGrpSpPr>
          <p:grpSpPr>
            <a:xfrm>
              <a:off x="17494177" y="-209424"/>
              <a:ext cx="3086120" cy="3085741"/>
              <a:chOff x="0" y="0"/>
              <a:chExt cx="812800" cy="812700"/>
            </a:xfrm>
          </p:grpSpPr>
          <p:sp>
            <p:nvSpPr>
              <p:cNvPr id="459" name="Google Shape;459;g28bd97be4f1_0_5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460" name="Google Shape;460;g28bd97be4f1_0_52"/>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g28bd97be4f1_0_52"/>
            <p:cNvGrpSpPr/>
            <p:nvPr/>
          </p:nvGrpSpPr>
          <p:grpSpPr>
            <a:xfrm>
              <a:off x="17259300" y="568409"/>
              <a:ext cx="1409059" cy="1409059"/>
              <a:chOff x="0" y="0"/>
              <a:chExt cx="812700" cy="812700"/>
            </a:xfrm>
          </p:grpSpPr>
          <p:sp>
            <p:nvSpPr>
              <p:cNvPr id="462" name="Google Shape;462;g28bd97be4f1_0_5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463" name="Google Shape;463;g28bd97be4f1_0_5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64" name="Google Shape;464;g28bd97be4f1_0_52"/>
          <p:cNvGrpSpPr/>
          <p:nvPr/>
        </p:nvGrpSpPr>
        <p:grpSpPr>
          <a:xfrm>
            <a:off x="15060598" y="-41289"/>
            <a:ext cx="3227400" cy="3085741"/>
            <a:chOff x="15289198" y="-152389"/>
            <a:chExt cx="3227400" cy="3085741"/>
          </a:xfrm>
        </p:grpSpPr>
        <p:grpSp>
          <p:nvGrpSpPr>
            <p:cNvPr id="465" name="Google Shape;465;g28bd97be4f1_0_52"/>
            <p:cNvGrpSpPr/>
            <p:nvPr/>
          </p:nvGrpSpPr>
          <p:grpSpPr>
            <a:xfrm>
              <a:off x="15289198" y="-152389"/>
              <a:ext cx="3227297" cy="3085741"/>
              <a:chOff x="0" y="0"/>
              <a:chExt cx="849982" cy="812700"/>
            </a:xfrm>
          </p:grpSpPr>
          <p:sp>
            <p:nvSpPr>
              <p:cNvPr id="466" name="Google Shape;466;g28bd97be4f1_0_5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467" name="Google Shape;467;g28bd97be4f1_0_5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8" name="Google Shape;468;g28bd97be4f1_0_52"/>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469" name="Google Shape;469;g28bd97be4f1_0_52"/>
          <p:cNvGrpSpPr/>
          <p:nvPr/>
        </p:nvGrpSpPr>
        <p:grpSpPr>
          <a:xfrm>
            <a:off x="7321250" y="1440325"/>
            <a:ext cx="10683271" cy="7314005"/>
            <a:chOff x="0" y="0"/>
            <a:chExt cx="2063005" cy="813001"/>
          </a:xfrm>
        </p:grpSpPr>
        <p:sp>
          <p:nvSpPr>
            <p:cNvPr id="470" name="Google Shape;470;g28bd97be4f1_0_52"/>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471" name="Google Shape;471;g28bd97be4f1_0_5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2" name="Google Shape;472;g28bd97be4f1_0_52"/>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473" name="Google Shape;473;g28bd97be4f1_0_52"/>
          <p:cNvSpPr txBox="1"/>
          <p:nvPr/>
        </p:nvSpPr>
        <p:spPr>
          <a:xfrm>
            <a:off x="7613438" y="2366700"/>
            <a:ext cx="10098900" cy="66474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4500"/>
              <a:buFont typeface="Arial"/>
              <a:buNone/>
            </a:pPr>
            <a:r>
              <a:rPr b="1" i="0" lang="en-US" sz="4500" u="none" cap="none" strike="noStrike">
                <a:solidFill>
                  <a:srgbClr val="E5E6EE"/>
                </a:solidFill>
                <a:latin typeface="Arial"/>
                <a:ea typeface="Arial"/>
                <a:cs typeface="Arial"/>
                <a:sym typeface="Arial"/>
              </a:rPr>
              <a:t>Unsheltered Homeless Definition</a:t>
            </a:r>
            <a:endParaRPr b="1" i="0" sz="45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900"/>
              <a:buFont typeface="Arial"/>
              <a:buNone/>
            </a:pPr>
            <a:r>
              <a:t/>
            </a:r>
            <a:endParaRPr b="1" i="0" sz="2900" u="none" cap="none" strike="noStrike">
              <a:solidFill>
                <a:srgbClr val="E5E6EE"/>
              </a:solidFill>
              <a:latin typeface="Arial"/>
              <a:ea typeface="Arial"/>
              <a:cs typeface="Arial"/>
              <a:sym typeface="Arial"/>
            </a:endParaRPr>
          </a:p>
          <a:p>
            <a:pPr indent="0" lvl="0" marL="0" marR="0" rtl="0" algn="ctr">
              <a:lnSpc>
                <a:spcPct val="119958"/>
              </a:lnSpc>
              <a:spcBef>
                <a:spcPts val="0"/>
              </a:spcBef>
              <a:spcAft>
                <a:spcPts val="0"/>
              </a:spcAft>
              <a:buClr>
                <a:srgbClr val="000000"/>
              </a:buClr>
              <a:buSzPts val="1100"/>
              <a:buFont typeface="Arial"/>
              <a:buNone/>
            </a:pPr>
            <a:r>
              <a:rPr b="0" i="0" lang="en-US" sz="3800" u="none" cap="none" strike="noStrike">
                <a:solidFill>
                  <a:srgbClr val="E5E6EE"/>
                </a:solidFill>
                <a:latin typeface="Arial"/>
                <a:ea typeface="Arial"/>
                <a:cs typeface="Arial"/>
                <a:sym typeface="Arial"/>
              </a:rPr>
              <a:t>“Individuals and families with a primary nighttime residence that is a public or private place not designed for or ordinarily used as a regular sleeping accommodation for human beings, including a car, park, abandoned building, bus or train station, airport, or camping ground”</a:t>
            </a:r>
            <a:endParaRPr b="0" i="0" sz="24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t/>
            </a:r>
            <a:endParaRPr b="0" i="0" sz="2400" u="none" cap="none" strike="noStrike">
              <a:solidFill>
                <a:srgbClr val="E5E6EE"/>
              </a:solidFill>
              <a:latin typeface="Arial"/>
              <a:ea typeface="Arial"/>
              <a:cs typeface="Arial"/>
              <a:sym typeface="Arial"/>
            </a:endParaRPr>
          </a:p>
        </p:txBody>
      </p:sp>
      <p:sp>
        <p:nvSpPr>
          <p:cNvPr id="474" name="Google Shape;474;g28bd97be4f1_0_52"/>
          <p:cNvSpPr/>
          <p:nvPr/>
        </p:nvSpPr>
        <p:spPr>
          <a:xfrm>
            <a:off x="891874" y="3537225"/>
            <a:ext cx="4650283" cy="5702167"/>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pic>
        <p:nvPicPr>
          <p:cNvPr id="475" name="Google Shape;475;g28bd97be4f1_0_52"/>
          <p:cNvPicPr preferRelativeResize="0"/>
          <p:nvPr/>
        </p:nvPicPr>
        <p:blipFill rotWithShape="1">
          <a:blip r:embed="rId5">
            <a:alphaModFix/>
          </a:blip>
          <a:srcRect b="8613" l="17987" r="17077" t="8803"/>
          <a:stretch/>
        </p:blipFill>
        <p:spPr>
          <a:xfrm flipH="1">
            <a:off x="7321251" y="938700"/>
            <a:ext cx="1233924" cy="1315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479" name="Shape 479"/>
        <p:cNvGrpSpPr/>
        <p:nvPr/>
      </p:nvGrpSpPr>
      <p:grpSpPr>
        <a:xfrm>
          <a:off x="0" y="0"/>
          <a:ext cx="0" cy="0"/>
          <a:chOff x="0" y="0"/>
          <a:chExt cx="0" cy="0"/>
        </a:xfrm>
      </p:grpSpPr>
      <p:sp>
        <p:nvSpPr>
          <p:cNvPr id="480" name="Google Shape;480;g28bd97be4f1_0_77"/>
          <p:cNvSpPr txBox="1"/>
          <p:nvPr/>
        </p:nvSpPr>
        <p:spPr>
          <a:xfrm>
            <a:off x="598875" y="1719300"/>
            <a:ext cx="6397800" cy="280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Who to NOT count?</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81" name="Google Shape;481;g28bd97be4f1_0_77"/>
          <p:cNvGrpSpPr/>
          <p:nvPr/>
        </p:nvGrpSpPr>
        <p:grpSpPr>
          <a:xfrm flipH="1">
            <a:off x="-2149050" y="-41299"/>
            <a:ext cx="3320997" cy="3085741"/>
            <a:chOff x="17259300" y="-209424"/>
            <a:chExt cx="3320997" cy="3085741"/>
          </a:xfrm>
        </p:grpSpPr>
        <p:grpSp>
          <p:nvGrpSpPr>
            <p:cNvPr id="482" name="Google Shape;482;g28bd97be4f1_0_77"/>
            <p:cNvGrpSpPr/>
            <p:nvPr/>
          </p:nvGrpSpPr>
          <p:grpSpPr>
            <a:xfrm>
              <a:off x="17494177" y="-209424"/>
              <a:ext cx="3086120" cy="3085741"/>
              <a:chOff x="0" y="0"/>
              <a:chExt cx="812800" cy="812700"/>
            </a:xfrm>
          </p:grpSpPr>
          <p:sp>
            <p:nvSpPr>
              <p:cNvPr id="483" name="Google Shape;483;g28bd97be4f1_0_7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484" name="Google Shape;484;g28bd97be4f1_0_77"/>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g28bd97be4f1_0_77"/>
            <p:cNvGrpSpPr/>
            <p:nvPr/>
          </p:nvGrpSpPr>
          <p:grpSpPr>
            <a:xfrm>
              <a:off x="17259300" y="568409"/>
              <a:ext cx="1409059" cy="1409059"/>
              <a:chOff x="0" y="0"/>
              <a:chExt cx="812700" cy="812700"/>
            </a:xfrm>
          </p:grpSpPr>
          <p:sp>
            <p:nvSpPr>
              <p:cNvPr id="486" name="Google Shape;486;g28bd97be4f1_0_7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487" name="Google Shape;487;g28bd97be4f1_0_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88" name="Google Shape;488;g28bd97be4f1_0_77"/>
          <p:cNvGrpSpPr/>
          <p:nvPr/>
        </p:nvGrpSpPr>
        <p:grpSpPr>
          <a:xfrm>
            <a:off x="15060598" y="-41289"/>
            <a:ext cx="3227400" cy="3085741"/>
            <a:chOff x="15289198" y="-152389"/>
            <a:chExt cx="3227400" cy="3085741"/>
          </a:xfrm>
        </p:grpSpPr>
        <p:grpSp>
          <p:nvGrpSpPr>
            <p:cNvPr id="489" name="Google Shape;489;g28bd97be4f1_0_77"/>
            <p:cNvGrpSpPr/>
            <p:nvPr/>
          </p:nvGrpSpPr>
          <p:grpSpPr>
            <a:xfrm>
              <a:off x="15289198" y="-152389"/>
              <a:ext cx="3227297" cy="3085741"/>
              <a:chOff x="0" y="0"/>
              <a:chExt cx="849982" cy="812700"/>
            </a:xfrm>
          </p:grpSpPr>
          <p:sp>
            <p:nvSpPr>
              <p:cNvPr id="490" name="Google Shape;490;g28bd97be4f1_0_7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491" name="Google Shape;491;g28bd97be4f1_0_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2" name="Google Shape;492;g28bd97be4f1_0_77"/>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493" name="Google Shape;493;g28bd97be4f1_0_77"/>
          <p:cNvGrpSpPr/>
          <p:nvPr/>
        </p:nvGrpSpPr>
        <p:grpSpPr>
          <a:xfrm>
            <a:off x="7321250" y="1440325"/>
            <a:ext cx="10683271" cy="8353102"/>
            <a:chOff x="0" y="0"/>
            <a:chExt cx="2063005" cy="813001"/>
          </a:xfrm>
        </p:grpSpPr>
        <p:sp>
          <p:nvSpPr>
            <p:cNvPr id="494" name="Google Shape;494;g28bd97be4f1_0_77"/>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495" name="Google Shape;495;g28bd97be4f1_0_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6" name="Google Shape;496;g28bd97be4f1_0_77"/>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497" name="Google Shape;497;g28bd97be4f1_0_77"/>
          <p:cNvSpPr txBox="1"/>
          <p:nvPr/>
        </p:nvSpPr>
        <p:spPr>
          <a:xfrm>
            <a:off x="7700038" y="1719300"/>
            <a:ext cx="10098900" cy="8473500"/>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E5E6EE"/>
              </a:buClr>
              <a:buSzPts val="3900"/>
              <a:buFont typeface="Arial"/>
              <a:buChar char="●"/>
            </a:pPr>
            <a:r>
              <a:rPr b="0" i="0" lang="en-US" sz="3900" u="none" cap="none" strike="noStrike">
                <a:solidFill>
                  <a:srgbClr val="E5E6EE"/>
                </a:solidFill>
                <a:latin typeface="Arial"/>
                <a:ea typeface="Arial"/>
                <a:cs typeface="Arial"/>
                <a:sym typeface="Arial"/>
              </a:rPr>
              <a:t>People engaged in dangerous activities</a:t>
            </a:r>
            <a:endParaRPr b="0" i="0" sz="3900" u="none" cap="none" strike="noStrike">
              <a:solidFill>
                <a:srgbClr val="E5E6EE"/>
              </a:solidFill>
              <a:latin typeface="Arial"/>
              <a:ea typeface="Arial"/>
              <a:cs typeface="Arial"/>
              <a:sym typeface="Arial"/>
            </a:endParaRPr>
          </a:p>
          <a:p>
            <a:pPr indent="-476250" lvl="1" marL="914400" marR="0" rtl="0" algn="l">
              <a:lnSpc>
                <a:spcPct val="150000"/>
              </a:lnSpc>
              <a:spcBef>
                <a:spcPts val="0"/>
              </a:spcBef>
              <a:spcAft>
                <a:spcPts val="0"/>
              </a:spcAft>
              <a:buClr>
                <a:srgbClr val="E5E6EE"/>
              </a:buClr>
              <a:buSzPts val="3900"/>
              <a:buFont typeface="Arial"/>
              <a:buChar char="○"/>
            </a:pPr>
            <a:r>
              <a:rPr b="1" i="0" lang="en-US" sz="3900" u="none" cap="none" strike="noStrike">
                <a:solidFill>
                  <a:srgbClr val="E5E6EE"/>
                </a:solidFill>
                <a:latin typeface="Arial"/>
                <a:ea typeface="Arial"/>
                <a:cs typeface="Arial"/>
                <a:sym typeface="Arial"/>
              </a:rPr>
              <a:t>Your safety is number one priority </a:t>
            </a:r>
            <a:endParaRPr b="1" i="0" sz="3900" u="none" cap="none" strike="noStrike">
              <a:solidFill>
                <a:srgbClr val="E5E6EE"/>
              </a:solidFill>
              <a:latin typeface="Arial"/>
              <a:ea typeface="Arial"/>
              <a:cs typeface="Arial"/>
              <a:sym typeface="Arial"/>
            </a:endParaRPr>
          </a:p>
          <a:p>
            <a:pPr indent="-457200" lvl="0" marL="457200" marR="0" rtl="0" algn="l">
              <a:lnSpc>
                <a:spcPct val="150000"/>
              </a:lnSpc>
              <a:spcBef>
                <a:spcPts val="0"/>
              </a:spcBef>
              <a:spcAft>
                <a:spcPts val="0"/>
              </a:spcAft>
              <a:buClr>
                <a:srgbClr val="E5E6EE"/>
              </a:buClr>
              <a:buSzPts val="3900"/>
              <a:buFont typeface="Arial"/>
              <a:buChar char="●"/>
            </a:pPr>
            <a:r>
              <a:rPr b="0" i="0" lang="en-US" sz="3900" u="none" cap="none" strike="noStrike">
                <a:solidFill>
                  <a:srgbClr val="E5E6EE"/>
                </a:solidFill>
                <a:latin typeface="Arial"/>
                <a:ea typeface="Arial"/>
                <a:cs typeface="Arial"/>
                <a:sym typeface="Arial"/>
              </a:rPr>
              <a:t>People residing in institutions (e.g. jails, juvenile correction facilities, foster homes, hospitals, in-patient treatment centers)</a:t>
            </a:r>
            <a:endParaRPr b="0" i="0" sz="3900" u="none" cap="none" strike="noStrike">
              <a:solidFill>
                <a:srgbClr val="E5E6EE"/>
              </a:solidFill>
              <a:latin typeface="Arial"/>
              <a:ea typeface="Arial"/>
              <a:cs typeface="Arial"/>
              <a:sym typeface="Arial"/>
            </a:endParaRPr>
          </a:p>
          <a:p>
            <a:pPr indent="-457200" lvl="0" marL="457200" marR="0" rtl="0" algn="l">
              <a:lnSpc>
                <a:spcPct val="150000"/>
              </a:lnSpc>
              <a:spcBef>
                <a:spcPts val="0"/>
              </a:spcBef>
              <a:spcAft>
                <a:spcPts val="0"/>
              </a:spcAft>
              <a:buClr>
                <a:srgbClr val="E5E6EE"/>
              </a:buClr>
              <a:buSzPts val="3900"/>
              <a:buFont typeface="Arial"/>
              <a:buChar char="●"/>
            </a:pPr>
            <a:r>
              <a:rPr b="1" i="0" lang="en-US" sz="3900" u="none" cap="none" strike="noStrike">
                <a:solidFill>
                  <a:srgbClr val="E5E6EE"/>
                </a:solidFill>
                <a:latin typeface="Arial"/>
                <a:ea typeface="Arial"/>
                <a:cs typeface="Arial"/>
                <a:sym typeface="Arial"/>
              </a:rPr>
              <a:t>“Doubling Up/ Couch Surfing”: </a:t>
            </a:r>
            <a:endParaRPr b="1" i="0" sz="3900" u="none" cap="none" strike="noStrike">
              <a:solidFill>
                <a:srgbClr val="E5E6EE"/>
              </a:solidFill>
              <a:latin typeface="Arial"/>
              <a:ea typeface="Arial"/>
              <a:cs typeface="Arial"/>
              <a:sym typeface="Arial"/>
            </a:endParaRPr>
          </a:p>
          <a:p>
            <a:pPr indent="-476250" lvl="1" marL="914400" marR="0" rtl="0" algn="l">
              <a:lnSpc>
                <a:spcPct val="150000"/>
              </a:lnSpc>
              <a:spcBef>
                <a:spcPts val="0"/>
              </a:spcBef>
              <a:spcAft>
                <a:spcPts val="0"/>
              </a:spcAft>
              <a:buClr>
                <a:srgbClr val="E5E6EE"/>
              </a:buClr>
              <a:buSzPts val="3900"/>
              <a:buFont typeface="Arial"/>
              <a:buChar char="○"/>
            </a:pPr>
            <a:r>
              <a:rPr b="0" i="0" lang="en-US" sz="3900" u="none" cap="none" strike="noStrike">
                <a:solidFill>
                  <a:srgbClr val="E5E6EE"/>
                </a:solidFill>
                <a:latin typeface="Arial"/>
                <a:ea typeface="Arial"/>
                <a:cs typeface="Arial"/>
                <a:sym typeface="Arial"/>
              </a:rPr>
              <a:t>Survey will end at question, “Where did you sleep the night of the PITC?” if the answer is “couchsurfing/doubling up”</a:t>
            </a:r>
            <a:endParaRPr b="1" i="0" sz="45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t/>
            </a:r>
            <a:endParaRPr b="0" i="0" sz="2400" u="none" cap="none" strike="noStrike">
              <a:solidFill>
                <a:srgbClr val="E5E6EE"/>
              </a:solidFill>
              <a:latin typeface="Arial"/>
              <a:ea typeface="Arial"/>
              <a:cs typeface="Arial"/>
              <a:sym typeface="Arial"/>
            </a:endParaRPr>
          </a:p>
        </p:txBody>
      </p:sp>
      <p:sp>
        <p:nvSpPr>
          <p:cNvPr id="498" name="Google Shape;498;g28bd97be4f1_0_77"/>
          <p:cNvSpPr/>
          <p:nvPr/>
        </p:nvSpPr>
        <p:spPr>
          <a:xfrm>
            <a:off x="1472637" y="3926900"/>
            <a:ext cx="4650283" cy="5702167"/>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502" name="Shape 502"/>
        <p:cNvGrpSpPr/>
        <p:nvPr/>
      </p:nvGrpSpPr>
      <p:grpSpPr>
        <a:xfrm>
          <a:off x="0" y="0"/>
          <a:ext cx="0" cy="0"/>
          <a:chOff x="0" y="0"/>
          <a:chExt cx="0" cy="0"/>
        </a:xfrm>
      </p:grpSpPr>
      <p:sp>
        <p:nvSpPr>
          <p:cNvPr id="503" name="Google Shape;503;g28bd97be4f1_0_101"/>
          <p:cNvSpPr txBox="1"/>
          <p:nvPr/>
        </p:nvSpPr>
        <p:spPr>
          <a:xfrm>
            <a:off x="598875" y="1719300"/>
            <a:ext cx="6397800" cy="3657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600"/>
              <a:buFont typeface="Arial"/>
              <a:buNone/>
            </a:pPr>
            <a:r>
              <a:rPr b="1" i="0" lang="en-US" sz="4600" u="none" cap="none" strike="noStrike">
                <a:solidFill>
                  <a:srgbClr val="2D175F"/>
                </a:solidFill>
                <a:latin typeface="Arial"/>
                <a:ea typeface="Arial"/>
                <a:cs typeface="Arial"/>
                <a:sym typeface="Arial"/>
              </a:rPr>
              <a:t>FAQ: What constitutes sheltered vs unsheltered? </a:t>
            </a:r>
            <a:endParaRPr b="1" i="0" sz="46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504" name="Google Shape;504;g28bd97be4f1_0_101"/>
          <p:cNvGrpSpPr/>
          <p:nvPr/>
        </p:nvGrpSpPr>
        <p:grpSpPr>
          <a:xfrm flipH="1">
            <a:off x="-2149050" y="-41299"/>
            <a:ext cx="3320997" cy="3085741"/>
            <a:chOff x="17259300" y="-209424"/>
            <a:chExt cx="3320997" cy="3085741"/>
          </a:xfrm>
        </p:grpSpPr>
        <p:grpSp>
          <p:nvGrpSpPr>
            <p:cNvPr id="505" name="Google Shape;505;g28bd97be4f1_0_101"/>
            <p:cNvGrpSpPr/>
            <p:nvPr/>
          </p:nvGrpSpPr>
          <p:grpSpPr>
            <a:xfrm>
              <a:off x="17494177" y="-209424"/>
              <a:ext cx="3086120" cy="3085741"/>
              <a:chOff x="0" y="0"/>
              <a:chExt cx="812800" cy="812700"/>
            </a:xfrm>
          </p:grpSpPr>
          <p:sp>
            <p:nvSpPr>
              <p:cNvPr id="506" name="Google Shape;506;g28bd97be4f1_0_10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D175F"/>
              </a:solidFill>
              <a:ln>
                <a:noFill/>
              </a:ln>
            </p:spPr>
          </p:sp>
          <p:sp>
            <p:nvSpPr>
              <p:cNvPr id="507" name="Google Shape;507;g28bd97be4f1_0_101"/>
              <p:cNvSpPr txBox="1"/>
              <p:nvPr/>
            </p:nvSpPr>
            <p:spPr>
              <a:xfrm flipH="1">
                <a:off x="10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g28bd97be4f1_0_101"/>
            <p:cNvGrpSpPr/>
            <p:nvPr/>
          </p:nvGrpSpPr>
          <p:grpSpPr>
            <a:xfrm>
              <a:off x="17259300" y="568409"/>
              <a:ext cx="1409059" cy="1409059"/>
              <a:chOff x="0" y="0"/>
              <a:chExt cx="812700" cy="812700"/>
            </a:xfrm>
          </p:grpSpPr>
          <p:sp>
            <p:nvSpPr>
              <p:cNvPr id="509" name="Google Shape;509;g28bd97be4f1_0_10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510" name="Google Shape;510;g28bd97be4f1_0_10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511" name="Google Shape;511;g28bd97be4f1_0_101"/>
          <p:cNvGrpSpPr/>
          <p:nvPr/>
        </p:nvGrpSpPr>
        <p:grpSpPr>
          <a:xfrm>
            <a:off x="15060598" y="-41289"/>
            <a:ext cx="3227400" cy="3085741"/>
            <a:chOff x="15289198" y="-152389"/>
            <a:chExt cx="3227400" cy="3085741"/>
          </a:xfrm>
        </p:grpSpPr>
        <p:grpSp>
          <p:nvGrpSpPr>
            <p:cNvPr id="512" name="Google Shape;512;g28bd97be4f1_0_101"/>
            <p:cNvGrpSpPr/>
            <p:nvPr/>
          </p:nvGrpSpPr>
          <p:grpSpPr>
            <a:xfrm>
              <a:off x="15289198" y="-152389"/>
              <a:ext cx="3227297" cy="3085741"/>
              <a:chOff x="0" y="0"/>
              <a:chExt cx="849982" cy="812700"/>
            </a:xfrm>
          </p:grpSpPr>
          <p:sp>
            <p:nvSpPr>
              <p:cNvPr id="513" name="Google Shape;513;g28bd97be4f1_0_10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14" name="Google Shape;514;g28bd97be4f1_0_10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5" name="Google Shape;515;g28bd97be4f1_0_101"/>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grpSp>
        <p:nvGrpSpPr>
          <p:cNvPr id="516" name="Google Shape;516;g28bd97be4f1_0_101"/>
          <p:cNvGrpSpPr/>
          <p:nvPr/>
        </p:nvGrpSpPr>
        <p:grpSpPr>
          <a:xfrm>
            <a:off x="7321250" y="1440325"/>
            <a:ext cx="10683271" cy="8353102"/>
            <a:chOff x="0" y="0"/>
            <a:chExt cx="2063005" cy="813001"/>
          </a:xfrm>
        </p:grpSpPr>
        <p:sp>
          <p:nvSpPr>
            <p:cNvPr id="517" name="Google Shape;517;g28bd97be4f1_0_101"/>
            <p:cNvSpPr/>
            <p:nvPr/>
          </p:nvSpPr>
          <p:spPr>
            <a:xfrm>
              <a:off x="0" y="1"/>
              <a:ext cx="2063005" cy="813000"/>
            </a:xfrm>
            <a:custGeom>
              <a:rect b="b" l="l" r="r" t="t"/>
              <a:pathLst>
                <a:path extrusionOk="0" h="271000" w="2063005">
                  <a:moveTo>
                    <a:pt x="0" y="0"/>
                  </a:moveTo>
                  <a:lnTo>
                    <a:pt x="2063005" y="0"/>
                  </a:lnTo>
                  <a:lnTo>
                    <a:pt x="2063005" y="271000"/>
                  </a:lnTo>
                  <a:lnTo>
                    <a:pt x="0" y="271000"/>
                  </a:lnTo>
                  <a:close/>
                </a:path>
              </a:pathLst>
            </a:custGeom>
            <a:solidFill>
              <a:srgbClr val="2D175F"/>
            </a:solidFill>
            <a:ln>
              <a:noFill/>
            </a:ln>
          </p:spPr>
        </p:sp>
        <p:sp>
          <p:nvSpPr>
            <p:cNvPr id="518" name="Google Shape;518;g28bd97be4f1_0_10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9" name="Google Shape;519;g28bd97be4f1_0_101"/>
          <p:cNvSpPr/>
          <p:nvPr/>
        </p:nvSpPr>
        <p:spPr>
          <a:xfrm>
            <a:off x="3361710" y="410002"/>
            <a:ext cx="980705" cy="915710"/>
          </a:xfrm>
          <a:custGeom>
            <a:rect b="b" l="l" r="r" t="t"/>
            <a:pathLst>
              <a:path extrusionOk="0" h="577735" w="577735">
                <a:moveTo>
                  <a:pt x="0" y="0"/>
                </a:moveTo>
                <a:lnTo>
                  <a:pt x="577736" y="0"/>
                </a:lnTo>
                <a:lnTo>
                  <a:pt x="577736" y="577736"/>
                </a:lnTo>
                <a:lnTo>
                  <a:pt x="0" y="577736"/>
                </a:lnTo>
                <a:lnTo>
                  <a:pt x="0" y="0"/>
                </a:lnTo>
                <a:close/>
              </a:path>
            </a:pathLst>
          </a:custGeom>
          <a:blipFill rotWithShape="1">
            <a:blip r:embed="rId3">
              <a:alphaModFix/>
            </a:blip>
            <a:stretch>
              <a:fillRect b="0" l="0" r="0" t="0"/>
            </a:stretch>
          </a:blipFill>
          <a:ln>
            <a:noFill/>
          </a:ln>
        </p:spPr>
      </p:sp>
      <p:sp>
        <p:nvSpPr>
          <p:cNvPr id="520" name="Google Shape;520;g28bd97be4f1_0_101"/>
          <p:cNvSpPr txBox="1"/>
          <p:nvPr/>
        </p:nvSpPr>
        <p:spPr>
          <a:xfrm>
            <a:off x="7700038" y="1719300"/>
            <a:ext cx="10098900" cy="7357500"/>
          </a:xfrm>
          <a:prstGeom prst="rect">
            <a:avLst/>
          </a:prstGeom>
          <a:noFill/>
          <a:ln>
            <a:noFill/>
          </a:ln>
        </p:spPr>
        <p:txBody>
          <a:bodyPr anchorCtr="0" anchor="t" bIns="0" lIns="0" spcFirstLastPara="1" rIns="0" wrap="square" tIns="0">
            <a:spAutoFit/>
          </a:bodyPr>
          <a:lstStyle/>
          <a:p>
            <a:pPr indent="-419100" lvl="0" marL="457200" marR="0" rtl="0" algn="l">
              <a:lnSpc>
                <a:spcPct val="150000"/>
              </a:lnSpc>
              <a:spcBef>
                <a:spcPts val="0"/>
              </a:spcBef>
              <a:spcAft>
                <a:spcPts val="0"/>
              </a:spcAft>
              <a:buClr>
                <a:srgbClr val="E5E6EE"/>
              </a:buClr>
              <a:buSzPts val="3000"/>
              <a:buFont typeface="Arial"/>
              <a:buChar char="●"/>
            </a:pPr>
            <a:r>
              <a:rPr b="0" i="0" lang="en-US" sz="3000" u="none" cap="none" strike="noStrike">
                <a:solidFill>
                  <a:srgbClr val="E5E6EE"/>
                </a:solidFill>
                <a:latin typeface="Arial"/>
                <a:ea typeface="Arial"/>
                <a:cs typeface="Arial"/>
                <a:sym typeface="Arial"/>
              </a:rPr>
              <a:t>Clients provided with </a:t>
            </a:r>
            <a:r>
              <a:rPr b="1" i="1" lang="en-US" sz="3000" u="none" cap="none" strike="noStrike">
                <a:solidFill>
                  <a:srgbClr val="E5E6EE"/>
                </a:solidFill>
                <a:latin typeface="Arial"/>
                <a:ea typeface="Arial"/>
                <a:cs typeface="Arial"/>
                <a:sym typeface="Arial"/>
              </a:rPr>
              <a:t>planned </a:t>
            </a:r>
            <a:r>
              <a:rPr b="0" i="0" lang="en-US" sz="3000" u="none" cap="none" strike="noStrike">
                <a:solidFill>
                  <a:srgbClr val="E5E6EE"/>
                </a:solidFill>
                <a:latin typeface="Arial"/>
                <a:ea typeface="Arial"/>
                <a:cs typeface="Arial"/>
                <a:sym typeface="Arial"/>
              </a:rPr>
              <a:t>sleeping arrangement for the night, i.e. provided a cot for the night = sheltered </a:t>
            </a:r>
            <a:endParaRPr b="0" i="0" sz="3000" u="none" cap="none" strike="noStrike">
              <a:solidFill>
                <a:srgbClr val="E5E6EE"/>
              </a:solidFill>
              <a:latin typeface="Arial"/>
              <a:ea typeface="Arial"/>
              <a:cs typeface="Arial"/>
              <a:sym typeface="Arial"/>
            </a:endParaRPr>
          </a:p>
          <a:p>
            <a:pPr indent="-419100" lvl="0" marL="457200" marR="0" rtl="0" algn="l">
              <a:lnSpc>
                <a:spcPct val="150000"/>
              </a:lnSpc>
              <a:spcBef>
                <a:spcPts val="0"/>
              </a:spcBef>
              <a:spcAft>
                <a:spcPts val="0"/>
              </a:spcAft>
              <a:buClr>
                <a:srgbClr val="E5E6EE"/>
              </a:buClr>
              <a:buSzPts val="3000"/>
              <a:buFont typeface="Arial"/>
              <a:buChar char="●"/>
            </a:pPr>
            <a:r>
              <a:rPr b="0" i="0" lang="en-US" sz="3000" u="none" cap="none" strike="noStrike">
                <a:solidFill>
                  <a:srgbClr val="E5E6EE"/>
                </a:solidFill>
                <a:latin typeface="Arial"/>
                <a:ea typeface="Arial"/>
                <a:cs typeface="Arial"/>
                <a:sym typeface="Arial"/>
              </a:rPr>
              <a:t>Clients given shelter for the night with not planned, such as sleeping in a church pew, floor or chair = unsheltered</a:t>
            </a:r>
            <a:endParaRPr b="0" i="0" sz="3000" u="none" cap="none" strike="noStrike">
              <a:solidFill>
                <a:srgbClr val="E5E6EE"/>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800"/>
              <a:buFont typeface="Arial"/>
              <a:buNone/>
            </a:pPr>
            <a:r>
              <a:rPr b="1" i="0" lang="en-US" sz="3800" u="none" cap="none" strike="noStrike">
                <a:solidFill>
                  <a:srgbClr val="E5E6EE"/>
                </a:solidFill>
                <a:latin typeface="Arial"/>
                <a:ea typeface="Arial"/>
                <a:cs typeface="Arial"/>
                <a:sym typeface="Arial"/>
              </a:rPr>
              <a:t>Hotel/Motel</a:t>
            </a:r>
            <a:endParaRPr b="1" i="0" sz="3800" u="none" cap="none" strike="noStrike">
              <a:solidFill>
                <a:srgbClr val="E5E6EE"/>
              </a:solidFill>
              <a:latin typeface="Arial"/>
              <a:ea typeface="Arial"/>
              <a:cs typeface="Arial"/>
              <a:sym typeface="Arial"/>
            </a:endParaRPr>
          </a:p>
          <a:p>
            <a:pPr indent="-419100" lvl="0" marL="457200" marR="0" rtl="0" algn="l">
              <a:lnSpc>
                <a:spcPct val="150000"/>
              </a:lnSpc>
              <a:spcBef>
                <a:spcPts val="0"/>
              </a:spcBef>
              <a:spcAft>
                <a:spcPts val="0"/>
              </a:spcAft>
              <a:buClr>
                <a:srgbClr val="E5E6EE"/>
              </a:buClr>
              <a:buSzPts val="3000"/>
              <a:buFont typeface="Arial"/>
              <a:buChar char="●"/>
            </a:pPr>
            <a:r>
              <a:rPr b="0" i="0" lang="en-US" sz="3000" u="none" cap="none" strike="noStrike">
                <a:solidFill>
                  <a:srgbClr val="E5E6EE"/>
                </a:solidFill>
                <a:latin typeface="Arial"/>
                <a:ea typeface="Arial"/>
                <a:cs typeface="Arial"/>
                <a:sym typeface="Arial"/>
              </a:rPr>
              <a:t>If a location is being paid for by a social service agency or other third parties, notify ICA as soon as possible, as they may be counted on the</a:t>
            </a:r>
            <a:r>
              <a:rPr b="1" i="0" lang="en-US" sz="3000" u="none" cap="none" strike="noStrike">
                <a:solidFill>
                  <a:srgbClr val="E5E6EE"/>
                </a:solidFill>
                <a:latin typeface="Arial"/>
                <a:ea typeface="Arial"/>
                <a:cs typeface="Arial"/>
                <a:sym typeface="Arial"/>
              </a:rPr>
              <a:t> Sheltered Count.</a:t>
            </a:r>
            <a:endParaRPr b="1" i="0" sz="3000" u="none" cap="none" strike="noStrike">
              <a:solidFill>
                <a:srgbClr val="E5E6EE"/>
              </a:solidFill>
              <a:latin typeface="Arial"/>
              <a:ea typeface="Arial"/>
              <a:cs typeface="Arial"/>
              <a:sym typeface="Arial"/>
            </a:endParaRPr>
          </a:p>
          <a:p>
            <a:pPr indent="-419100" lvl="0" marL="457200" marR="0" rtl="0" algn="l">
              <a:lnSpc>
                <a:spcPct val="150000"/>
              </a:lnSpc>
              <a:spcBef>
                <a:spcPts val="0"/>
              </a:spcBef>
              <a:spcAft>
                <a:spcPts val="0"/>
              </a:spcAft>
              <a:buClr>
                <a:srgbClr val="E5E6EE"/>
              </a:buClr>
              <a:buSzPts val="3000"/>
              <a:buFont typeface="Arial"/>
              <a:buChar char="●"/>
            </a:pPr>
            <a:r>
              <a:rPr b="0" i="0" lang="en-US" sz="3000" u="none" cap="none" strike="noStrike">
                <a:solidFill>
                  <a:srgbClr val="E5E6EE"/>
                </a:solidFill>
                <a:latin typeface="Arial"/>
                <a:ea typeface="Arial"/>
                <a:cs typeface="Arial"/>
                <a:sym typeface="Arial"/>
              </a:rPr>
              <a:t>Individuals that are self-paying for a hotel room should not be counted as homeless. </a:t>
            </a:r>
            <a:endParaRPr b="0" i="0" sz="30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1600"/>
              <a:buFont typeface="Arial"/>
              <a:buNone/>
            </a:pPr>
            <a:r>
              <a:t/>
            </a:r>
            <a:endParaRPr b="0" i="0" sz="1600" u="none" cap="none" strike="noStrike">
              <a:solidFill>
                <a:srgbClr val="E5E6EE"/>
              </a:solidFill>
              <a:latin typeface="Arial"/>
              <a:ea typeface="Arial"/>
              <a:cs typeface="Arial"/>
              <a:sym typeface="Arial"/>
            </a:endParaRPr>
          </a:p>
        </p:txBody>
      </p:sp>
      <p:sp>
        <p:nvSpPr>
          <p:cNvPr id="521" name="Google Shape;521;g28bd97be4f1_0_101"/>
          <p:cNvSpPr/>
          <p:nvPr/>
        </p:nvSpPr>
        <p:spPr>
          <a:xfrm>
            <a:off x="1618301" y="4920599"/>
            <a:ext cx="4358940" cy="4852908"/>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8bd97be4f1_0_12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320" l="0" r="0" t="-9323"/>
            </a:stretch>
          </a:blipFill>
          <a:ln>
            <a:noFill/>
          </a:ln>
        </p:spPr>
      </p:sp>
      <p:sp>
        <p:nvSpPr>
          <p:cNvPr id="527" name="Google Shape;527;g28bd97be4f1_0_125"/>
          <p:cNvSpPr txBox="1"/>
          <p:nvPr/>
        </p:nvSpPr>
        <p:spPr>
          <a:xfrm>
            <a:off x="0" y="97075"/>
            <a:ext cx="15011400" cy="151426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8200"/>
              <a:buFont typeface="Arial"/>
              <a:buNone/>
            </a:pPr>
            <a:r>
              <a:rPr b="0" i="0" lang="en-US" sz="8200" u="none" cap="none" strike="noStrike">
                <a:solidFill>
                  <a:schemeClr val="accent2"/>
                </a:solidFill>
                <a:latin typeface="Arial"/>
                <a:ea typeface="Arial"/>
                <a:cs typeface="Arial"/>
                <a:sym typeface="Arial"/>
              </a:rPr>
              <a:t>Health Safety Considerations</a:t>
            </a:r>
            <a:endParaRPr b="0" i="0" sz="600" u="none" cap="none" strike="noStrike">
              <a:solidFill>
                <a:schemeClr val="accent2"/>
              </a:solidFill>
              <a:latin typeface="Arial"/>
              <a:ea typeface="Arial"/>
              <a:cs typeface="Arial"/>
              <a:sym typeface="Arial"/>
            </a:endParaRPr>
          </a:p>
        </p:txBody>
      </p:sp>
      <p:sp>
        <p:nvSpPr>
          <p:cNvPr id="528" name="Google Shape;528;g28bd97be4f1_0_125"/>
          <p:cNvSpPr txBox="1"/>
          <p:nvPr/>
        </p:nvSpPr>
        <p:spPr>
          <a:xfrm>
            <a:off x="1461650" y="3429000"/>
            <a:ext cx="16142400" cy="7066550"/>
          </a:xfrm>
          <a:prstGeom prst="rect">
            <a:avLst/>
          </a:prstGeom>
          <a:noFill/>
          <a:ln>
            <a:noFill/>
          </a:ln>
        </p:spPr>
        <p:txBody>
          <a:bodyPr anchorCtr="0" anchor="t" bIns="0" lIns="0" spcFirstLastPara="1" rIns="0" wrap="square" tIns="0">
            <a:spAutoFit/>
          </a:bodyPr>
          <a:lstStyle/>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If you are showing symptoms, stay home</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Refer to local health dept for recommendations </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Please bring a mask, just in case and use as needed</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We will be prepared with extra masks and hand sanitizer </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Carry extra disposable masks for interview with individuals</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Adhere to social distancing throughout the count. This includes teammates and clients. </a:t>
            </a:r>
            <a:endParaRPr b="0" i="0" sz="3500" u="none" cap="none" strike="noStrike">
              <a:solidFill>
                <a:schemeClr val="accent2"/>
              </a:solidFill>
              <a:latin typeface="Arial"/>
              <a:ea typeface="Arial"/>
              <a:cs typeface="Arial"/>
              <a:sym typeface="Arial"/>
            </a:endParaRPr>
          </a:p>
          <a:p>
            <a:pPr indent="-450850" lvl="0" marL="457200" marR="0" rtl="0" algn="l">
              <a:lnSpc>
                <a:spcPct val="139958"/>
              </a:lnSpc>
              <a:spcBef>
                <a:spcPts val="0"/>
              </a:spcBef>
              <a:spcAft>
                <a:spcPts val="0"/>
              </a:spcAft>
              <a:buClr>
                <a:srgbClr val="462D78"/>
              </a:buClr>
              <a:buSzPts val="3500"/>
              <a:buFont typeface="Arial"/>
              <a:buChar char="●"/>
            </a:pPr>
            <a:r>
              <a:rPr b="0" i="0" lang="en-US" sz="3500" u="none" cap="none" strike="noStrike">
                <a:solidFill>
                  <a:schemeClr val="accent2"/>
                </a:solidFill>
                <a:latin typeface="Arial"/>
                <a:ea typeface="Arial"/>
                <a:cs typeface="Arial"/>
                <a:sym typeface="Arial"/>
              </a:rPr>
              <a:t>Volunteers considered high risk will be assigned to low risk duties. </a:t>
            </a:r>
            <a:endParaRPr b="0" i="0" sz="3500" u="none" cap="none" strike="noStrike">
              <a:solidFill>
                <a:schemeClr val="accent2"/>
              </a:solidFill>
              <a:latin typeface="Arial"/>
              <a:ea typeface="Arial"/>
              <a:cs typeface="Arial"/>
              <a:sym typeface="Arial"/>
            </a:endParaRPr>
          </a:p>
          <a:p>
            <a:pPr indent="0" lvl="0" marL="0" marR="0" rtl="0" algn="l">
              <a:lnSpc>
                <a:spcPct val="139958"/>
              </a:lnSpc>
              <a:spcBef>
                <a:spcPts val="0"/>
              </a:spcBef>
              <a:spcAft>
                <a:spcPts val="0"/>
              </a:spcAft>
              <a:buClr>
                <a:schemeClr val="dk1"/>
              </a:buClr>
              <a:buSzPts val="1100"/>
              <a:buFont typeface="Arial"/>
              <a:buNone/>
            </a:pPr>
            <a:r>
              <a:t/>
            </a:r>
            <a:endParaRPr b="0" i="0" sz="2400" u="none" cap="none" strike="noStrike">
              <a:solidFill>
                <a:srgbClr val="462D78"/>
              </a:solidFill>
              <a:latin typeface="Arial"/>
              <a:ea typeface="Arial"/>
              <a:cs typeface="Arial"/>
              <a:sym typeface="Arial"/>
            </a:endParaRPr>
          </a:p>
          <a:p>
            <a:pPr indent="0" lvl="0" marL="0" marR="0" rtl="0" algn="l">
              <a:lnSpc>
                <a:spcPct val="139958"/>
              </a:lnSpc>
              <a:spcBef>
                <a:spcPts val="0"/>
              </a:spcBef>
              <a:spcAft>
                <a:spcPts val="0"/>
              </a:spcAft>
              <a:buClr>
                <a:srgbClr val="000000"/>
              </a:buClr>
              <a:buSzPts val="2400"/>
              <a:buFont typeface="Arial"/>
              <a:buNone/>
            </a:pPr>
            <a:r>
              <a:t/>
            </a:r>
            <a:endParaRPr b="0" i="0" sz="2400" u="none" cap="none" strike="noStrike">
              <a:solidFill>
                <a:srgbClr val="462D78"/>
              </a:solidFill>
              <a:latin typeface="Arial"/>
              <a:ea typeface="Arial"/>
              <a:cs typeface="Arial"/>
              <a:sym typeface="Arial"/>
            </a:endParaRPr>
          </a:p>
        </p:txBody>
      </p:sp>
      <p:sp>
        <p:nvSpPr>
          <p:cNvPr id="529" name="Google Shape;529;g28bd97be4f1_0_125"/>
          <p:cNvSpPr txBox="1"/>
          <p:nvPr/>
        </p:nvSpPr>
        <p:spPr>
          <a:xfrm>
            <a:off x="1245749" y="1359163"/>
            <a:ext cx="15796500" cy="17544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Clr>
                <a:srgbClr val="000000"/>
              </a:buClr>
              <a:buSzPts val="3000"/>
              <a:buFont typeface="Arial"/>
              <a:buNone/>
            </a:pPr>
            <a:r>
              <a:rPr b="0" i="0" lang="en-US" sz="3000" u="none" cap="none" strike="noStrike">
                <a:solidFill>
                  <a:schemeClr val="accent2"/>
                </a:solidFill>
                <a:latin typeface="Arial"/>
                <a:ea typeface="Arial"/>
                <a:cs typeface="Arial"/>
                <a:sym typeface="Arial"/>
              </a:rPr>
              <a:t>Keep in Mind: We are working with vulnerable populations. Homelessness and health challenges are connected, with many health conditions caused or worsened by the lack of housing. </a:t>
            </a:r>
            <a:r>
              <a:rPr b="1" i="0" lang="en-US" sz="3000" u="none" cap="none" strike="noStrike">
                <a:solidFill>
                  <a:schemeClr val="accent2"/>
                </a:solidFill>
              </a:rPr>
              <a:t>This will be u</a:t>
            </a:r>
            <a:r>
              <a:rPr b="1" lang="en-US" sz="3000">
                <a:solidFill>
                  <a:schemeClr val="accent2"/>
                </a:solidFill>
              </a:rPr>
              <a:t>p to the discretion of local leadership.</a:t>
            </a:r>
            <a:endParaRPr b="1" i="0" sz="2000" u="none" cap="none" strike="noStrike">
              <a:solidFill>
                <a:schemeClr val="accent2"/>
              </a:solidFill>
            </a:endParaRPr>
          </a:p>
        </p:txBody>
      </p:sp>
      <p:grpSp>
        <p:nvGrpSpPr>
          <p:cNvPr id="530" name="Google Shape;530;g28bd97be4f1_0_125"/>
          <p:cNvGrpSpPr/>
          <p:nvPr/>
        </p:nvGrpSpPr>
        <p:grpSpPr>
          <a:xfrm>
            <a:off x="15060598" y="-41289"/>
            <a:ext cx="3227400" cy="3085741"/>
            <a:chOff x="15289198" y="-152389"/>
            <a:chExt cx="3227400" cy="3085741"/>
          </a:xfrm>
        </p:grpSpPr>
        <p:grpSp>
          <p:nvGrpSpPr>
            <p:cNvPr id="531" name="Google Shape;531;g28bd97be4f1_0_125"/>
            <p:cNvGrpSpPr/>
            <p:nvPr/>
          </p:nvGrpSpPr>
          <p:grpSpPr>
            <a:xfrm>
              <a:off x="15289198" y="-152389"/>
              <a:ext cx="3227297" cy="3085741"/>
              <a:chOff x="0" y="0"/>
              <a:chExt cx="849982" cy="812700"/>
            </a:xfrm>
          </p:grpSpPr>
          <p:sp>
            <p:nvSpPr>
              <p:cNvPr id="532" name="Google Shape;532;g28bd97be4f1_0_12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33" name="Google Shape;533;g28bd97be4f1_0_12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4" name="Google Shape;534;g28bd97be4f1_0_125"/>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pic>
        <p:nvPicPr>
          <p:cNvPr id="535" name="Google Shape;535;g28bd97be4f1_0_125"/>
          <p:cNvPicPr preferRelativeResize="0"/>
          <p:nvPr/>
        </p:nvPicPr>
        <p:blipFill>
          <a:blip r:embed="rId4">
            <a:alphaModFix/>
          </a:blip>
          <a:stretch>
            <a:fillRect/>
          </a:stretch>
        </p:blipFill>
        <p:spPr>
          <a:xfrm>
            <a:off x="14723901" y="3044450"/>
            <a:ext cx="2105175" cy="2642325"/>
          </a:xfrm>
          <a:prstGeom prst="rect">
            <a:avLst/>
          </a:prstGeom>
          <a:noFill/>
          <a:ln>
            <a:noFill/>
          </a:ln>
        </p:spPr>
      </p:pic>
      <p:sp>
        <p:nvSpPr>
          <p:cNvPr id="536" name="Google Shape;536;g28bd97be4f1_0_125"/>
          <p:cNvSpPr txBox="1"/>
          <p:nvPr/>
        </p:nvSpPr>
        <p:spPr>
          <a:xfrm>
            <a:off x="13865338" y="566987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6C0"/>
        </a:solidFill>
      </p:bgPr>
    </p:bg>
    <p:spTree>
      <p:nvGrpSpPr>
        <p:cNvPr id="540" name="Shape 540"/>
        <p:cNvGrpSpPr/>
        <p:nvPr/>
      </p:nvGrpSpPr>
      <p:grpSpPr>
        <a:xfrm>
          <a:off x="0" y="0"/>
          <a:ext cx="0" cy="0"/>
          <a:chOff x="0" y="0"/>
          <a:chExt cx="0" cy="0"/>
        </a:xfrm>
      </p:grpSpPr>
      <p:grpSp>
        <p:nvGrpSpPr>
          <p:cNvPr id="541" name="Google Shape;541;g28bd97be4f1_0_139"/>
          <p:cNvGrpSpPr/>
          <p:nvPr/>
        </p:nvGrpSpPr>
        <p:grpSpPr>
          <a:xfrm>
            <a:off x="1208423" y="6773279"/>
            <a:ext cx="3227297" cy="3085741"/>
            <a:chOff x="0" y="0"/>
            <a:chExt cx="849982" cy="812700"/>
          </a:xfrm>
        </p:grpSpPr>
        <p:sp>
          <p:nvSpPr>
            <p:cNvPr id="542" name="Google Shape;542;g28bd97be4f1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43" name="Google Shape;543;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g28bd97be4f1_0_139"/>
          <p:cNvGrpSpPr/>
          <p:nvPr/>
        </p:nvGrpSpPr>
        <p:grpSpPr>
          <a:xfrm>
            <a:off x="1208423" y="5106386"/>
            <a:ext cx="3227297" cy="3085741"/>
            <a:chOff x="0" y="0"/>
            <a:chExt cx="849982" cy="812700"/>
          </a:xfrm>
        </p:grpSpPr>
        <p:sp>
          <p:nvSpPr>
            <p:cNvPr id="545" name="Google Shape;545;g28bd97be4f1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46" name="Google Shape;546;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g28bd97be4f1_0_139"/>
          <p:cNvGrpSpPr/>
          <p:nvPr/>
        </p:nvGrpSpPr>
        <p:grpSpPr>
          <a:xfrm>
            <a:off x="1208423" y="3444236"/>
            <a:ext cx="3227297" cy="3085741"/>
            <a:chOff x="0" y="0"/>
            <a:chExt cx="849982" cy="812700"/>
          </a:xfrm>
        </p:grpSpPr>
        <p:sp>
          <p:nvSpPr>
            <p:cNvPr id="548" name="Google Shape;548;g28bd97be4f1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49" name="Google Shape;549;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g28bd97be4f1_0_139"/>
          <p:cNvGrpSpPr/>
          <p:nvPr/>
        </p:nvGrpSpPr>
        <p:grpSpPr>
          <a:xfrm>
            <a:off x="1208423" y="1763036"/>
            <a:ext cx="3227297" cy="3085741"/>
            <a:chOff x="0" y="0"/>
            <a:chExt cx="849982" cy="812700"/>
          </a:xfrm>
        </p:grpSpPr>
        <p:sp>
          <p:nvSpPr>
            <p:cNvPr id="551" name="Google Shape;551;g28bd97be4f1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52" name="Google Shape;552;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g28bd97be4f1_0_139"/>
          <p:cNvGrpSpPr/>
          <p:nvPr/>
        </p:nvGrpSpPr>
        <p:grpSpPr>
          <a:xfrm>
            <a:off x="-82477" y="-230145"/>
            <a:ext cx="3085741" cy="3085741"/>
            <a:chOff x="0" y="0"/>
            <a:chExt cx="812700" cy="812700"/>
          </a:xfrm>
        </p:grpSpPr>
        <p:sp>
          <p:nvSpPr>
            <p:cNvPr id="554" name="Google Shape;554;g28bd97be4f1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555" name="Google Shape;555;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g28bd97be4f1_0_139"/>
          <p:cNvGrpSpPr/>
          <p:nvPr/>
        </p:nvGrpSpPr>
        <p:grpSpPr>
          <a:xfrm>
            <a:off x="530072" y="397176"/>
            <a:ext cx="1409059" cy="1409059"/>
            <a:chOff x="0" y="0"/>
            <a:chExt cx="812700" cy="812700"/>
          </a:xfrm>
        </p:grpSpPr>
        <p:sp>
          <p:nvSpPr>
            <p:cNvPr id="557" name="Google Shape;557;g28bd97be4f1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558" name="Google Shape;558;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g28bd97be4f1_0_139"/>
          <p:cNvGrpSpPr/>
          <p:nvPr/>
        </p:nvGrpSpPr>
        <p:grpSpPr>
          <a:xfrm>
            <a:off x="17303677" y="1"/>
            <a:ext cx="3085741" cy="3085741"/>
            <a:chOff x="0" y="0"/>
            <a:chExt cx="812700" cy="812700"/>
          </a:xfrm>
        </p:grpSpPr>
        <p:sp>
          <p:nvSpPr>
            <p:cNvPr id="560" name="Google Shape;560;g28bd97be4f1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561" name="Google Shape;561;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g28bd97be4f1_0_139"/>
          <p:cNvGrpSpPr/>
          <p:nvPr/>
        </p:nvGrpSpPr>
        <p:grpSpPr>
          <a:xfrm>
            <a:off x="17303675" y="608196"/>
            <a:ext cx="1409059" cy="1409059"/>
            <a:chOff x="0" y="0"/>
            <a:chExt cx="812700" cy="812700"/>
          </a:xfrm>
        </p:grpSpPr>
        <p:sp>
          <p:nvSpPr>
            <p:cNvPr id="563" name="Google Shape;563;g28bd97be4f1_0_1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564" name="Google Shape;564;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5" name="Google Shape;565;g28bd97be4f1_0_139"/>
          <p:cNvSpPr txBox="1"/>
          <p:nvPr/>
        </p:nvSpPr>
        <p:spPr>
          <a:xfrm>
            <a:off x="6865004" y="2874903"/>
            <a:ext cx="10965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chemeClr val="lt1"/>
                </a:solidFill>
                <a:latin typeface="Arial"/>
                <a:ea typeface="Arial"/>
                <a:cs typeface="Arial"/>
                <a:sym typeface="Arial"/>
              </a:rPr>
              <a:t>Street Based Count</a:t>
            </a:r>
            <a:endParaRPr b="1" i="0" sz="1400" u="none" cap="none" strike="noStrike">
              <a:solidFill>
                <a:schemeClr val="lt1"/>
              </a:solidFill>
              <a:latin typeface="Arial"/>
              <a:ea typeface="Arial"/>
              <a:cs typeface="Arial"/>
              <a:sym typeface="Arial"/>
            </a:endParaRPr>
          </a:p>
        </p:txBody>
      </p:sp>
      <p:sp>
        <p:nvSpPr>
          <p:cNvPr id="566" name="Google Shape;566;g28bd97be4f1_0_139"/>
          <p:cNvSpPr txBox="1"/>
          <p:nvPr/>
        </p:nvSpPr>
        <p:spPr>
          <a:xfrm>
            <a:off x="12084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 </a:t>
            </a:r>
            <a:endParaRPr b="0" i="0" sz="1400" u="none" cap="none" strike="noStrike">
              <a:solidFill>
                <a:srgbClr val="000000"/>
              </a:solidFill>
              <a:latin typeface="Arial"/>
              <a:ea typeface="Arial"/>
              <a:cs typeface="Arial"/>
              <a:sym typeface="Arial"/>
            </a:endParaRPr>
          </a:p>
        </p:txBody>
      </p:sp>
      <p:sp>
        <p:nvSpPr>
          <p:cNvPr id="567" name="Google Shape;567;g28bd97be4f1_0_139"/>
          <p:cNvSpPr txBox="1"/>
          <p:nvPr/>
        </p:nvSpPr>
        <p:spPr>
          <a:xfrm>
            <a:off x="1208423" y="540873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 </a:t>
            </a:r>
            <a:endParaRPr b="0" i="0" sz="1400" u="none" cap="none" strike="noStrike">
              <a:solidFill>
                <a:srgbClr val="000000"/>
              </a:solidFill>
              <a:latin typeface="Arial"/>
              <a:ea typeface="Arial"/>
              <a:cs typeface="Arial"/>
              <a:sym typeface="Arial"/>
            </a:endParaRPr>
          </a:p>
        </p:txBody>
      </p:sp>
      <p:sp>
        <p:nvSpPr>
          <p:cNvPr id="568" name="Google Shape;568;g28bd97be4f1_0_139"/>
          <p:cNvSpPr txBox="1"/>
          <p:nvPr/>
        </p:nvSpPr>
        <p:spPr>
          <a:xfrm>
            <a:off x="1208423" y="3753929"/>
            <a:ext cx="3227400" cy="461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000"/>
              <a:buFont typeface="Arial"/>
              <a:buNone/>
            </a:pPr>
            <a:r>
              <a:rPr b="1" i="0" lang="en-US" sz="3000" u="none" cap="none" strike="noStrike">
                <a:solidFill>
                  <a:srgbClr val="462D78"/>
                </a:solidFill>
                <a:latin typeface="Arial"/>
                <a:ea typeface="Arial"/>
                <a:cs typeface="Arial"/>
                <a:sym typeface="Arial"/>
              </a:rPr>
              <a:t>Street Count</a:t>
            </a:r>
            <a:endParaRPr b="1" i="0" sz="3000" u="none" cap="none" strike="noStrike">
              <a:solidFill>
                <a:srgbClr val="000000"/>
              </a:solidFill>
              <a:latin typeface="Arial"/>
              <a:ea typeface="Arial"/>
              <a:cs typeface="Arial"/>
              <a:sym typeface="Arial"/>
            </a:endParaRPr>
          </a:p>
        </p:txBody>
      </p:sp>
      <p:sp>
        <p:nvSpPr>
          <p:cNvPr id="569" name="Google Shape;569;g28bd97be4f1_0_139"/>
          <p:cNvSpPr txBox="1"/>
          <p:nvPr/>
        </p:nvSpPr>
        <p:spPr>
          <a:xfrm>
            <a:off x="1132223" y="20727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2400" u="none" cap="none" strike="noStrike">
              <a:solidFill>
                <a:srgbClr val="000000"/>
              </a:solidFill>
              <a:latin typeface="Arial"/>
              <a:ea typeface="Arial"/>
              <a:cs typeface="Arial"/>
              <a:sym typeface="Arial"/>
            </a:endParaRPr>
          </a:p>
        </p:txBody>
      </p:sp>
      <p:grpSp>
        <p:nvGrpSpPr>
          <p:cNvPr id="570" name="Google Shape;570;g28bd97be4f1_0_139"/>
          <p:cNvGrpSpPr/>
          <p:nvPr/>
        </p:nvGrpSpPr>
        <p:grpSpPr>
          <a:xfrm>
            <a:off x="1227123" y="8440304"/>
            <a:ext cx="3227297" cy="3085741"/>
            <a:chOff x="0" y="0"/>
            <a:chExt cx="849982" cy="812700"/>
          </a:xfrm>
        </p:grpSpPr>
        <p:sp>
          <p:nvSpPr>
            <p:cNvPr id="571" name="Google Shape;571;g28bd97be4f1_0_1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72" name="Google Shape;572;g28bd97be4f1_0_1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3" name="Google Shape;573;g28bd97be4f1_0_139"/>
          <p:cNvSpPr txBox="1"/>
          <p:nvPr/>
        </p:nvSpPr>
        <p:spPr>
          <a:xfrm>
            <a:off x="12270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
        <p:nvSpPr>
          <p:cNvPr id="574" name="Google Shape;574;g28bd97be4f1_0_139"/>
          <p:cNvSpPr txBox="1"/>
          <p:nvPr/>
        </p:nvSpPr>
        <p:spPr>
          <a:xfrm>
            <a:off x="9068975" y="4377800"/>
            <a:ext cx="6202800" cy="45429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The Interview </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Locations </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Safety</a:t>
            </a:r>
            <a:endParaRPr b="1" i="0" sz="4900" u="none" cap="none" strike="noStrike">
              <a:solidFill>
                <a:srgbClr val="C9DAF8"/>
              </a:solidFill>
              <a:latin typeface="Calibri"/>
              <a:ea typeface="Calibri"/>
              <a:cs typeface="Calibri"/>
              <a:sym typeface="Calibri"/>
            </a:endParaRPr>
          </a:p>
        </p:txBody>
      </p:sp>
      <p:sp>
        <p:nvSpPr>
          <p:cNvPr id="575" name="Google Shape;575;g28bd97be4f1_0_139"/>
          <p:cNvSpPr/>
          <p:nvPr/>
        </p:nvSpPr>
        <p:spPr>
          <a:xfrm>
            <a:off x="323125" y="3753925"/>
            <a:ext cx="809100" cy="461700"/>
          </a:xfrm>
          <a:prstGeom prst="rightArrow">
            <a:avLst>
              <a:gd fmla="val 50000" name="adj1"/>
              <a:gd fmla="val 50000" name="adj2"/>
            </a:avLst>
          </a:prstGeom>
          <a:solidFill>
            <a:srgbClr val="2D175F"/>
          </a:solidFill>
          <a:ln cap="flat" cmpd="sng" w="9525">
            <a:solidFill>
              <a:srgbClr val="2D17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87c3e86c82_0_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18375" r="-18375" t="0"/>
            </a:stretch>
          </a:blipFill>
          <a:ln>
            <a:noFill/>
          </a:ln>
        </p:spPr>
      </p:sp>
      <p:sp>
        <p:nvSpPr>
          <p:cNvPr id="100" name="Google Shape;100;g287c3e86c82_0_15"/>
          <p:cNvSpPr/>
          <p:nvPr/>
        </p:nvSpPr>
        <p:spPr>
          <a:xfrm>
            <a:off x="1028700" y="1028700"/>
            <a:ext cx="503760" cy="503760"/>
          </a:xfrm>
          <a:custGeom>
            <a:rect b="b" l="l" r="r" t="t"/>
            <a:pathLst>
              <a:path extrusionOk="0" h="503760" w="503760">
                <a:moveTo>
                  <a:pt x="0" y="0"/>
                </a:moveTo>
                <a:lnTo>
                  <a:pt x="503760" y="0"/>
                </a:lnTo>
                <a:lnTo>
                  <a:pt x="503760" y="503760"/>
                </a:lnTo>
                <a:lnTo>
                  <a:pt x="0" y="503760"/>
                </a:lnTo>
                <a:lnTo>
                  <a:pt x="0" y="0"/>
                </a:lnTo>
                <a:close/>
              </a:path>
            </a:pathLst>
          </a:custGeom>
          <a:blipFill rotWithShape="1">
            <a:blip r:embed="rId4">
              <a:alphaModFix/>
            </a:blip>
            <a:stretch>
              <a:fillRect b="0" l="0" r="0" t="0"/>
            </a:stretch>
          </a:blipFill>
          <a:ln>
            <a:noFill/>
          </a:ln>
        </p:spPr>
      </p:sp>
      <p:grpSp>
        <p:nvGrpSpPr>
          <p:cNvPr id="101" name="Google Shape;101;g287c3e86c82_0_15"/>
          <p:cNvGrpSpPr/>
          <p:nvPr/>
        </p:nvGrpSpPr>
        <p:grpSpPr>
          <a:xfrm>
            <a:off x="0" y="8858156"/>
            <a:ext cx="18288118" cy="3085741"/>
            <a:chOff x="0" y="0"/>
            <a:chExt cx="4816592" cy="812700"/>
          </a:xfrm>
        </p:grpSpPr>
        <p:sp>
          <p:nvSpPr>
            <p:cNvPr id="102" name="Google Shape;102;g287c3e86c82_0_15"/>
            <p:cNvSpPr/>
            <p:nvPr/>
          </p:nvSpPr>
          <p:spPr>
            <a:xfrm>
              <a:off x="0" y="0"/>
              <a:ext cx="4816592" cy="376321"/>
            </a:xfrm>
            <a:custGeom>
              <a:rect b="b" l="l" r="r" t="t"/>
              <a:pathLst>
                <a:path extrusionOk="0" h="376321" w="4816592">
                  <a:moveTo>
                    <a:pt x="0" y="0"/>
                  </a:moveTo>
                  <a:lnTo>
                    <a:pt x="4816592" y="0"/>
                  </a:lnTo>
                  <a:lnTo>
                    <a:pt x="4816592" y="376321"/>
                  </a:lnTo>
                  <a:lnTo>
                    <a:pt x="0" y="376321"/>
                  </a:lnTo>
                  <a:close/>
                </a:path>
              </a:pathLst>
            </a:custGeom>
            <a:solidFill>
              <a:srgbClr val="462D78"/>
            </a:solidFill>
            <a:ln>
              <a:noFill/>
            </a:ln>
          </p:spPr>
        </p:sp>
        <p:sp>
          <p:nvSpPr>
            <p:cNvPr id="103" name="Google Shape;103;g287c3e86c82_0_1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4" name="Google Shape;104;g287c3e86c82_0_15"/>
          <p:cNvSpPr/>
          <p:nvPr/>
        </p:nvSpPr>
        <p:spPr>
          <a:xfrm>
            <a:off x="368150" y="760925"/>
            <a:ext cx="11091259" cy="9526072"/>
          </a:xfrm>
          <a:custGeom>
            <a:rect b="b" l="l" r="r" t="t"/>
            <a:pathLst>
              <a:path extrusionOk="0" h="8301588" w="9902910">
                <a:moveTo>
                  <a:pt x="0" y="0"/>
                </a:moveTo>
                <a:lnTo>
                  <a:pt x="9902910" y="0"/>
                </a:lnTo>
                <a:lnTo>
                  <a:pt x="9902910" y="8301588"/>
                </a:lnTo>
                <a:lnTo>
                  <a:pt x="0" y="8301588"/>
                </a:lnTo>
                <a:lnTo>
                  <a:pt x="0" y="0"/>
                </a:lnTo>
                <a:close/>
              </a:path>
            </a:pathLst>
          </a:custGeom>
          <a:blipFill rotWithShape="1">
            <a:blip r:embed="rId5">
              <a:alphaModFix/>
            </a:blip>
            <a:stretch>
              <a:fillRect b="0" l="0" r="0" t="0"/>
            </a:stretch>
          </a:blipFill>
          <a:ln>
            <a:noFill/>
          </a:ln>
        </p:spPr>
      </p:sp>
      <p:sp>
        <p:nvSpPr>
          <p:cNvPr id="105" name="Google Shape;105;g287c3e86c82_0_15"/>
          <p:cNvSpPr txBox="1"/>
          <p:nvPr/>
        </p:nvSpPr>
        <p:spPr>
          <a:xfrm>
            <a:off x="8980572" y="2658900"/>
            <a:ext cx="7049400" cy="376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rgbClr val="462D78"/>
                </a:solidFill>
                <a:latin typeface="Arial"/>
                <a:ea typeface="Arial"/>
                <a:cs typeface="Arial"/>
                <a:sym typeface="Arial"/>
              </a:rPr>
              <a:t>Unsheltered Point in Time Count (PITC)</a:t>
            </a:r>
            <a:endParaRPr b="1" i="0" sz="1400" u="none" cap="none" strike="noStrike">
              <a:solidFill>
                <a:srgbClr val="000000"/>
              </a:solidFill>
              <a:latin typeface="Arial"/>
              <a:ea typeface="Arial"/>
              <a:cs typeface="Arial"/>
              <a:sym typeface="Arial"/>
            </a:endParaRPr>
          </a:p>
        </p:txBody>
      </p:sp>
      <p:sp>
        <p:nvSpPr>
          <p:cNvPr id="106" name="Google Shape;106;g287c3e86c82_0_15"/>
          <p:cNvSpPr txBox="1"/>
          <p:nvPr/>
        </p:nvSpPr>
        <p:spPr>
          <a:xfrm>
            <a:off x="10209996" y="1104450"/>
            <a:ext cx="7049400" cy="3231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2100"/>
              <a:buFont typeface="Arial"/>
              <a:buNone/>
            </a:pPr>
            <a:r>
              <a:rPr b="0" i="0" lang="en-US" sz="2100" u="none" cap="none" strike="noStrike">
                <a:solidFill>
                  <a:srgbClr val="462D78"/>
                </a:solidFill>
                <a:latin typeface="Arial"/>
                <a:ea typeface="Arial"/>
                <a:cs typeface="Arial"/>
                <a:sym typeface="Arial"/>
              </a:rPr>
              <a:t>CPSEMO: Lead Agency of the MO BoS CoC </a:t>
            </a:r>
            <a:endParaRPr b="0" i="0" sz="1400" u="none" cap="none" strike="noStrike">
              <a:solidFill>
                <a:srgbClr val="000000"/>
              </a:solidFill>
              <a:latin typeface="Arial"/>
              <a:ea typeface="Arial"/>
              <a:cs typeface="Arial"/>
              <a:sym typeface="Arial"/>
            </a:endParaRPr>
          </a:p>
        </p:txBody>
      </p:sp>
      <p:sp>
        <p:nvSpPr>
          <p:cNvPr id="107" name="Google Shape;107;g287c3e86c82_0_15"/>
          <p:cNvSpPr txBox="1"/>
          <p:nvPr/>
        </p:nvSpPr>
        <p:spPr>
          <a:xfrm>
            <a:off x="4235112" y="9405946"/>
            <a:ext cx="9817800" cy="323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100"/>
              <a:buFont typeface="Arial"/>
              <a:buNone/>
            </a:pPr>
            <a:r>
              <a:rPr b="0" i="0" lang="en-US" sz="2100" u="none" cap="none" strike="noStrike">
                <a:solidFill>
                  <a:srgbClr val="E5E6EE"/>
                </a:solidFill>
                <a:latin typeface="Arial"/>
                <a:ea typeface="Arial"/>
                <a:cs typeface="Arial"/>
                <a:sym typeface="Arial"/>
              </a:rPr>
              <a:t>MO BoS CoC PITC 2024</a:t>
            </a:r>
            <a:endParaRPr b="0" i="0" sz="1400" u="none" cap="none" strike="noStrike">
              <a:solidFill>
                <a:srgbClr val="000000"/>
              </a:solidFill>
              <a:latin typeface="Arial"/>
              <a:ea typeface="Arial"/>
              <a:cs typeface="Arial"/>
              <a:sym typeface="Arial"/>
            </a:endParaRPr>
          </a:p>
        </p:txBody>
      </p:sp>
      <p:sp>
        <p:nvSpPr>
          <p:cNvPr id="108" name="Google Shape;108;g287c3e86c82_0_15"/>
          <p:cNvSpPr txBox="1"/>
          <p:nvPr/>
        </p:nvSpPr>
        <p:spPr>
          <a:xfrm>
            <a:off x="8736996" y="6624900"/>
            <a:ext cx="7049400" cy="3231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2100"/>
              <a:buFont typeface="Arial"/>
              <a:buNone/>
            </a:pPr>
            <a:r>
              <a:rPr lang="en-US" sz="2100">
                <a:solidFill>
                  <a:srgbClr val="462D78"/>
                </a:solidFill>
              </a:rPr>
              <a:t>Volunteer </a:t>
            </a:r>
            <a:r>
              <a:rPr b="0" i="0" lang="en-US" sz="2100" u="none" cap="none" strike="noStrike">
                <a:solidFill>
                  <a:srgbClr val="462D78"/>
                </a:solidFill>
                <a:latin typeface="Arial"/>
                <a:ea typeface="Arial"/>
                <a:cs typeface="Arial"/>
                <a:sym typeface="Arial"/>
              </a:rPr>
              <a:t>Training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579" name="Shape 579"/>
        <p:cNvGrpSpPr/>
        <p:nvPr/>
      </p:nvGrpSpPr>
      <p:grpSpPr>
        <a:xfrm>
          <a:off x="0" y="0"/>
          <a:ext cx="0" cy="0"/>
          <a:chOff x="0" y="0"/>
          <a:chExt cx="0" cy="0"/>
        </a:xfrm>
      </p:grpSpPr>
      <p:grpSp>
        <p:nvGrpSpPr>
          <p:cNvPr id="580" name="Google Shape;580;g28bd97be4f1_0_177"/>
          <p:cNvGrpSpPr/>
          <p:nvPr/>
        </p:nvGrpSpPr>
        <p:grpSpPr>
          <a:xfrm>
            <a:off x="5147312" y="-37"/>
            <a:ext cx="13140588" cy="10287066"/>
            <a:chOff x="-71339" y="0"/>
            <a:chExt cx="1138709" cy="2709333"/>
          </a:xfrm>
        </p:grpSpPr>
        <p:sp>
          <p:nvSpPr>
            <p:cNvPr id="581" name="Google Shape;581;g28bd97be4f1_0_177"/>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582" name="Google Shape;582;g28bd97be4f1_0_177"/>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3" name="Google Shape;583;g28bd97be4f1_0_177"/>
          <p:cNvSpPr txBox="1"/>
          <p:nvPr/>
        </p:nvSpPr>
        <p:spPr>
          <a:xfrm>
            <a:off x="5964825" y="996500"/>
            <a:ext cx="11794200" cy="9171742"/>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Remember that you are speaking to highly vulnerable people and asking some very sensitive questions. </a:t>
            </a:r>
            <a:endParaRPr b="0" i="0" sz="39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Always lead with respect for the person you’re speaking with and respect for their dignity.</a:t>
            </a:r>
            <a:endParaRPr b="0" i="0" sz="39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Everyone has the right to refuse to answer any or all of your questions. </a:t>
            </a:r>
            <a:endParaRPr b="0" i="0" sz="39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Ask all questions, unless the person has already given the answer to the question over the course of your conversation.</a:t>
            </a:r>
            <a:endParaRPr b="0" i="0" sz="39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Always ask questions as they are written; do not ask questions in a way that shows you think you already know the answer.</a:t>
            </a:r>
            <a:endParaRPr b="0" i="0" sz="1400" u="none" cap="none" strike="noStrike">
              <a:solidFill>
                <a:srgbClr val="000000"/>
              </a:solidFill>
              <a:latin typeface="Arial"/>
              <a:ea typeface="Arial"/>
              <a:cs typeface="Arial"/>
              <a:sym typeface="Arial"/>
            </a:endParaRPr>
          </a:p>
          <a:p>
            <a:pPr indent="-457200" lvl="8" marL="457200" marR="0" rtl="0" algn="l">
              <a:lnSpc>
                <a:spcPct val="100000"/>
              </a:lnSpc>
              <a:spcBef>
                <a:spcPts val="1000"/>
              </a:spcBef>
              <a:spcAft>
                <a:spcPts val="0"/>
              </a:spcAft>
              <a:buClr>
                <a:schemeClr val="lt1"/>
              </a:buClr>
              <a:buSzPts val="3900"/>
              <a:buFont typeface="Calibri"/>
              <a:buChar char="●"/>
            </a:pPr>
            <a:r>
              <a:rPr b="0" i="0" lang="en-US" sz="3900" u="none" cap="none" strike="noStrike">
                <a:solidFill>
                  <a:schemeClr val="lt1"/>
                </a:solidFill>
                <a:latin typeface="Calibri"/>
                <a:ea typeface="Calibri"/>
                <a:cs typeface="Calibri"/>
                <a:sym typeface="Calibri"/>
              </a:rPr>
              <a:t>Example: Ask: “How do you identify your gender?” Do not ask: “You’re male, right?”</a:t>
            </a:r>
            <a:endParaRPr b="0" i="0" sz="3900" u="none" cap="none" strike="noStrike">
              <a:solidFill>
                <a:schemeClr val="lt1"/>
              </a:solidFill>
              <a:latin typeface="Calibri"/>
              <a:ea typeface="Calibri"/>
              <a:cs typeface="Calibri"/>
              <a:sym typeface="Calibri"/>
            </a:endParaRPr>
          </a:p>
        </p:txBody>
      </p:sp>
      <p:grpSp>
        <p:nvGrpSpPr>
          <p:cNvPr id="584" name="Google Shape;584;g28bd97be4f1_0_177"/>
          <p:cNvGrpSpPr/>
          <p:nvPr/>
        </p:nvGrpSpPr>
        <p:grpSpPr>
          <a:xfrm flipH="1">
            <a:off x="-2252500" y="9307975"/>
            <a:ext cx="3320618" cy="3315886"/>
            <a:chOff x="17259300" y="9258300"/>
            <a:chExt cx="3320618" cy="3315886"/>
          </a:xfrm>
        </p:grpSpPr>
        <p:grpSp>
          <p:nvGrpSpPr>
            <p:cNvPr id="585" name="Google Shape;585;g28bd97be4f1_0_177"/>
            <p:cNvGrpSpPr/>
            <p:nvPr/>
          </p:nvGrpSpPr>
          <p:grpSpPr>
            <a:xfrm>
              <a:off x="17494177" y="9488445"/>
              <a:ext cx="3085741" cy="3085741"/>
              <a:chOff x="0" y="0"/>
              <a:chExt cx="812700" cy="812700"/>
            </a:xfrm>
          </p:grpSpPr>
          <p:sp>
            <p:nvSpPr>
              <p:cNvPr id="586" name="Google Shape;586;g28bd97be4f1_0_17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587" name="Google Shape;587;g28bd97be4f1_0_1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g28bd97be4f1_0_177"/>
            <p:cNvGrpSpPr/>
            <p:nvPr/>
          </p:nvGrpSpPr>
          <p:grpSpPr>
            <a:xfrm>
              <a:off x="17259300" y="9258300"/>
              <a:ext cx="1409059" cy="1409059"/>
              <a:chOff x="0" y="0"/>
              <a:chExt cx="812700" cy="812700"/>
            </a:xfrm>
          </p:grpSpPr>
          <p:sp>
            <p:nvSpPr>
              <p:cNvPr id="589" name="Google Shape;589;g28bd97be4f1_0_17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590" name="Google Shape;590;g28bd97be4f1_0_1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591" name="Google Shape;591;g28bd97be4f1_0_177"/>
          <p:cNvGrpSpPr/>
          <p:nvPr/>
        </p:nvGrpSpPr>
        <p:grpSpPr>
          <a:xfrm>
            <a:off x="15060598" y="11"/>
            <a:ext cx="3227297" cy="3085741"/>
            <a:chOff x="0" y="0"/>
            <a:chExt cx="849982" cy="812700"/>
          </a:xfrm>
        </p:grpSpPr>
        <p:sp>
          <p:nvSpPr>
            <p:cNvPr id="592" name="Google Shape;592;g28bd97be4f1_0_17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593" name="Google Shape;593;g28bd97be4f1_0_17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4" name="Google Shape;594;g28bd97be4f1_0_17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595" name="Google Shape;595;g28bd97be4f1_0_177"/>
          <p:cNvSpPr/>
          <p:nvPr/>
        </p:nvSpPr>
        <p:spPr>
          <a:xfrm>
            <a:off x="225535" y="4962249"/>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sp>
        <p:nvSpPr>
          <p:cNvPr id="596" name="Google Shape;596;g28bd97be4f1_0_177"/>
          <p:cNvSpPr txBox="1"/>
          <p:nvPr/>
        </p:nvSpPr>
        <p:spPr>
          <a:xfrm>
            <a:off x="432949" y="193925"/>
            <a:ext cx="5407200" cy="376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How to Conduct a Survey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600" name="Shape 600"/>
        <p:cNvGrpSpPr/>
        <p:nvPr/>
      </p:nvGrpSpPr>
      <p:grpSpPr>
        <a:xfrm>
          <a:off x="0" y="0"/>
          <a:ext cx="0" cy="0"/>
          <a:chOff x="0" y="0"/>
          <a:chExt cx="0" cy="0"/>
        </a:xfrm>
      </p:grpSpPr>
      <p:grpSp>
        <p:nvGrpSpPr>
          <p:cNvPr id="601" name="Google Shape;601;g28bd97be4f1_0_218"/>
          <p:cNvGrpSpPr/>
          <p:nvPr/>
        </p:nvGrpSpPr>
        <p:grpSpPr>
          <a:xfrm>
            <a:off x="5147312" y="-37"/>
            <a:ext cx="13140588" cy="10287066"/>
            <a:chOff x="-71339" y="0"/>
            <a:chExt cx="1138709" cy="2709333"/>
          </a:xfrm>
        </p:grpSpPr>
        <p:sp>
          <p:nvSpPr>
            <p:cNvPr id="602" name="Google Shape;602;g28bd97be4f1_0_218"/>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603" name="Google Shape;603;g28bd97be4f1_0_218"/>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4" name="Google Shape;604;g28bd97be4f1_0_218"/>
          <p:cNvSpPr txBox="1"/>
          <p:nvPr/>
        </p:nvSpPr>
        <p:spPr>
          <a:xfrm>
            <a:off x="5820500" y="1083125"/>
            <a:ext cx="11794200" cy="97947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Interview clients in a person-to-person format; do not give the client the paper survey to complete on their own </a:t>
            </a:r>
            <a:endParaRPr b="0"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Interviews give more information about unsheltered homeless individuals and families</a:t>
            </a:r>
            <a:endParaRPr b="0"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If the person you are interviewing is ‘couch surfing’ the online form will end. If you are interviewing in person, politely end the survey if they answer “yes”</a:t>
            </a:r>
            <a:endParaRPr b="0"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Better data helps avoids duplication and better differentiates people who are chronically homeless and those who are not</a:t>
            </a:r>
            <a:endParaRPr b="0" i="0" sz="47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3900"/>
              <a:buFont typeface="Arial"/>
              <a:buNone/>
            </a:pPr>
            <a:r>
              <a:t/>
            </a:r>
            <a:endParaRPr b="0" i="0" sz="3900" u="none" cap="none" strike="noStrike">
              <a:solidFill>
                <a:schemeClr val="lt1"/>
              </a:solidFill>
              <a:latin typeface="Calibri"/>
              <a:ea typeface="Calibri"/>
              <a:cs typeface="Calibri"/>
              <a:sym typeface="Calibri"/>
            </a:endParaRPr>
          </a:p>
        </p:txBody>
      </p:sp>
      <p:grpSp>
        <p:nvGrpSpPr>
          <p:cNvPr id="605" name="Google Shape;605;g28bd97be4f1_0_218"/>
          <p:cNvGrpSpPr/>
          <p:nvPr/>
        </p:nvGrpSpPr>
        <p:grpSpPr>
          <a:xfrm flipH="1">
            <a:off x="-2252500" y="9307975"/>
            <a:ext cx="3320618" cy="3315886"/>
            <a:chOff x="17259300" y="9258300"/>
            <a:chExt cx="3320618" cy="3315886"/>
          </a:xfrm>
        </p:grpSpPr>
        <p:grpSp>
          <p:nvGrpSpPr>
            <p:cNvPr id="606" name="Google Shape;606;g28bd97be4f1_0_218"/>
            <p:cNvGrpSpPr/>
            <p:nvPr/>
          </p:nvGrpSpPr>
          <p:grpSpPr>
            <a:xfrm>
              <a:off x="17494177" y="9488445"/>
              <a:ext cx="3085741" cy="3085741"/>
              <a:chOff x="0" y="0"/>
              <a:chExt cx="812700" cy="812700"/>
            </a:xfrm>
          </p:grpSpPr>
          <p:sp>
            <p:nvSpPr>
              <p:cNvPr id="607" name="Google Shape;607;g28bd97be4f1_0_21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608" name="Google Shape;608;g28bd97be4f1_0_21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9" name="Google Shape;609;g28bd97be4f1_0_218"/>
            <p:cNvGrpSpPr/>
            <p:nvPr/>
          </p:nvGrpSpPr>
          <p:grpSpPr>
            <a:xfrm>
              <a:off x="17259300" y="9258300"/>
              <a:ext cx="1409059" cy="1409059"/>
              <a:chOff x="0" y="0"/>
              <a:chExt cx="812700" cy="812700"/>
            </a:xfrm>
          </p:grpSpPr>
          <p:sp>
            <p:nvSpPr>
              <p:cNvPr id="610" name="Google Shape;610;g28bd97be4f1_0_21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611" name="Google Shape;611;g28bd97be4f1_0_21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12" name="Google Shape;612;g28bd97be4f1_0_218"/>
          <p:cNvGrpSpPr/>
          <p:nvPr/>
        </p:nvGrpSpPr>
        <p:grpSpPr>
          <a:xfrm>
            <a:off x="15060598" y="11"/>
            <a:ext cx="3227297" cy="3085741"/>
            <a:chOff x="0" y="0"/>
            <a:chExt cx="849982" cy="812700"/>
          </a:xfrm>
        </p:grpSpPr>
        <p:sp>
          <p:nvSpPr>
            <p:cNvPr id="613" name="Google Shape;613;g28bd97be4f1_0_21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614" name="Google Shape;614;g28bd97be4f1_0_21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5" name="Google Shape;615;g28bd97be4f1_0_21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616" name="Google Shape;616;g28bd97be4f1_0_218"/>
          <p:cNvSpPr/>
          <p:nvPr/>
        </p:nvSpPr>
        <p:spPr>
          <a:xfrm>
            <a:off x="225535" y="4962249"/>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sp>
        <p:nvSpPr>
          <p:cNvPr id="617" name="Google Shape;617;g28bd97be4f1_0_218"/>
          <p:cNvSpPr txBox="1"/>
          <p:nvPr/>
        </p:nvSpPr>
        <p:spPr>
          <a:xfrm>
            <a:off x="432949" y="193925"/>
            <a:ext cx="54072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Survey Reminders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621" name="Shape 621"/>
        <p:cNvGrpSpPr/>
        <p:nvPr/>
      </p:nvGrpSpPr>
      <p:grpSpPr>
        <a:xfrm>
          <a:off x="0" y="0"/>
          <a:ext cx="0" cy="0"/>
          <a:chOff x="0" y="0"/>
          <a:chExt cx="0" cy="0"/>
        </a:xfrm>
      </p:grpSpPr>
      <p:sp>
        <p:nvSpPr>
          <p:cNvPr id="622" name="Google Shape;622;g28bd97be4f1_0_259"/>
          <p:cNvSpPr txBox="1"/>
          <p:nvPr/>
        </p:nvSpPr>
        <p:spPr>
          <a:xfrm>
            <a:off x="3579075" y="1216300"/>
            <a:ext cx="14499300" cy="880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chemeClr val="dk1"/>
              </a:buClr>
              <a:buSzPts val="1100"/>
              <a:buFont typeface="Arial"/>
              <a:buNone/>
            </a:pPr>
            <a:r>
              <a:rPr b="1" i="0" lang="en-US" sz="4700" u="none" cap="none" strike="noStrike">
                <a:solidFill>
                  <a:schemeClr val="lt1"/>
                </a:solidFill>
                <a:latin typeface="Calibri"/>
                <a:ea typeface="Calibri"/>
                <a:cs typeface="Calibri"/>
                <a:sym typeface="Calibri"/>
              </a:rPr>
              <a:t>Step 1: Approach &amp; Introduction</a:t>
            </a:r>
            <a:endParaRPr b="1"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100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Approach the person and introduce yourself</a:t>
            </a:r>
            <a:endParaRPr b="0"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Ask if the person has a few minutes to answer some questions</a:t>
            </a:r>
            <a:endParaRPr b="0" i="0" sz="47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Keep in mind:</a:t>
            </a:r>
            <a:endParaRPr b="0" i="0" sz="4700" u="none" cap="none" strike="noStrike">
              <a:solidFill>
                <a:schemeClr val="lt1"/>
              </a:solidFill>
              <a:latin typeface="Calibri"/>
              <a:ea typeface="Calibri"/>
              <a:cs typeface="Calibri"/>
              <a:sym typeface="Calibri"/>
            </a:endParaRPr>
          </a:p>
          <a:p>
            <a:pPr indent="-527050" lvl="1" marL="914400" marR="0" rtl="0" algn="l">
              <a:lnSpc>
                <a:spcPct val="100000"/>
              </a:lnSpc>
              <a:spcBef>
                <a:spcPts val="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Individuals sleeping outside may be dealing with active addiction, mental health concerns, and significant trauma histories. Do not sneak up on or startle people. Never shine flashlights in people’s faces.</a:t>
            </a:r>
            <a:endParaRPr b="0" i="0" sz="4700" u="none" cap="none" strike="noStrike">
              <a:solidFill>
                <a:schemeClr val="lt1"/>
              </a:solidFill>
              <a:latin typeface="Calibri"/>
              <a:ea typeface="Calibri"/>
              <a:cs typeface="Calibri"/>
              <a:sym typeface="Calibri"/>
            </a:endParaRPr>
          </a:p>
          <a:p>
            <a:pPr indent="-527050" lvl="1" marL="914400" marR="0" rtl="0" algn="l">
              <a:lnSpc>
                <a:spcPct val="100000"/>
              </a:lnSpc>
              <a:spcBef>
                <a:spcPts val="0"/>
              </a:spcBef>
              <a:spcAft>
                <a:spcPts val="0"/>
              </a:spcAft>
              <a:buClr>
                <a:schemeClr val="lt1"/>
              </a:buClr>
              <a:buSzPts val="4700"/>
              <a:buFont typeface="Calibri"/>
              <a:buChar char="○"/>
            </a:pPr>
            <a:r>
              <a:rPr b="0" i="0" lang="en-US" sz="4700" u="none" cap="none" strike="noStrike">
                <a:solidFill>
                  <a:schemeClr val="lt1"/>
                </a:solidFill>
                <a:latin typeface="Calibri"/>
                <a:ea typeface="Calibri"/>
                <a:cs typeface="Calibri"/>
                <a:sym typeface="Calibri"/>
              </a:rPr>
              <a:t>Maintain eye contact (if possible) and an open stance with your hands visible. Use a tone of voice that’s approachable. Speak slowly, be polite, and don’t shout.</a:t>
            </a:r>
            <a:endParaRPr b="0" i="0" sz="4700" u="none" cap="none" strike="noStrike">
              <a:solidFill>
                <a:schemeClr val="lt1"/>
              </a:solidFill>
              <a:latin typeface="Calibri"/>
              <a:ea typeface="Calibri"/>
              <a:cs typeface="Calibri"/>
              <a:sym typeface="Calibri"/>
            </a:endParaRPr>
          </a:p>
        </p:txBody>
      </p:sp>
      <p:grpSp>
        <p:nvGrpSpPr>
          <p:cNvPr id="623" name="Google Shape;623;g28bd97be4f1_0_259"/>
          <p:cNvGrpSpPr/>
          <p:nvPr/>
        </p:nvGrpSpPr>
        <p:grpSpPr>
          <a:xfrm flipH="1">
            <a:off x="-2252500" y="9307975"/>
            <a:ext cx="3320618" cy="3315886"/>
            <a:chOff x="17259300" y="9258300"/>
            <a:chExt cx="3320618" cy="3315886"/>
          </a:xfrm>
        </p:grpSpPr>
        <p:grpSp>
          <p:nvGrpSpPr>
            <p:cNvPr id="624" name="Google Shape;624;g28bd97be4f1_0_259"/>
            <p:cNvGrpSpPr/>
            <p:nvPr/>
          </p:nvGrpSpPr>
          <p:grpSpPr>
            <a:xfrm>
              <a:off x="17494177" y="9488445"/>
              <a:ext cx="3085741" cy="3085741"/>
              <a:chOff x="0" y="0"/>
              <a:chExt cx="812700" cy="812700"/>
            </a:xfrm>
          </p:grpSpPr>
          <p:sp>
            <p:nvSpPr>
              <p:cNvPr id="625" name="Google Shape;625;g28bd97be4f1_0_25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626" name="Google Shape;626;g28bd97be4f1_0_25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7" name="Google Shape;627;g28bd97be4f1_0_259"/>
            <p:cNvGrpSpPr/>
            <p:nvPr/>
          </p:nvGrpSpPr>
          <p:grpSpPr>
            <a:xfrm>
              <a:off x="17259300" y="9258300"/>
              <a:ext cx="1409059" cy="1409059"/>
              <a:chOff x="0" y="0"/>
              <a:chExt cx="812700" cy="812700"/>
            </a:xfrm>
          </p:grpSpPr>
          <p:sp>
            <p:nvSpPr>
              <p:cNvPr id="628" name="Google Shape;628;g28bd97be4f1_0_25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629" name="Google Shape;629;g28bd97be4f1_0_25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30" name="Google Shape;630;g28bd97be4f1_0_259"/>
          <p:cNvGrpSpPr/>
          <p:nvPr/>
        </p:nvGrpSpPr>
        <p:grpSpPr>
          <a:xfrm>
            <a:off x="15060598" y="11"/>
            <a:ext cx="3227297" cy="3085741"/>
            <a:chOff x="0" y="0"/>
            <a:chExt cx="849982" cy="812700"/>
          </a:xfrm>
        </p:grpSpPr>
        <p:sp>
          <p:nvSpPr>
            <p:cNvPr id="631" name="Google Shape;631;g28bd97be4f1_0_25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632" name="Google Shape;632;g28bd97be4f1_0_25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3" name="Google Shape;633;g28bd97be4f1_0_259"/>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634" name="Google Shape;634;g28bd97be4f1_0_259"/>
          <p:cNvGrpSpPr/>
          <p:nvPr/>
        </p:nvGrpSpPr>
        <p:grpSpPr>
          <a:xfrm>
            <a:off x="-461709" y="5367818"/>
            <a:ext cx="4040781" cy="3675871"/>
            <a:chOff x="339523" y="4727000"/>
            <a:chExt cx="4856708" cy="4114935"/>
          </a:xfrm>
        </p:grpSpPr>
        <p:grpSp>
          <p:nvGrpSpPr>
            <p:cNvPr id="635" name="Google Shape;635;g28bd97be4f1_0_259"/>
            <p:cNvGrpSpPr/>
            <p:nvPr/>
          </p:nvGrpSpPr>
          <p:grpSpPr>
            <a:xfrm>
              <a:off x="339523" y="4727000"/>
              <a:ext cx="4856708" cy="4114935"/>
              <a:chOff x="-71339" y="0"/>
              <a:chExt cx="1138709" cy="2709333"/>
            </a:xfrm>
          </p:grpSpPr>
          <p:sp>
            <p:nvSpPr>
              <p:cNvPr id="636" name="Google Shape;636;g28bd97be4f1_0_259"/>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637" name="Google Shape;637;g28bd97be4f1_0_259"/>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8" name="Google Shape;638;g28bd97be4f1_0_259"/>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639" name="Google Shape;639;g28bd97be4f1_0_259"/>
          <p:cNvSpPr txBox="1"/>
          <p:nvPr/>
        </p:nvSpPr>
        <p:spPr>
          <a:xfrm>
            <a:off x="432950" y="193925"/>
            <a:ext cx="144993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643" name="Shape 643"/>
        <p:cNvGrpSpPr/>
        <p:nvPr/>
      </p:nvGrpSpPr>
      <p:grpSpPr>
        <a:xfrm>
          <a:off x="0" y="0"/>
          <a:ext cx="0" cy="0"/>
          <a:chOff x="0" y="0"/>
          <a:chExt cx="0" cy="0"/>
        </a:xfrm>
      </p:grpSpPr>
      <p:sp>
        <p:nvSpPr>
          <p:cNvPr id="644" name="Google Shape;644;g28bd97be4f1_0_283"/>
          <p:cNvSpPr txBox="1"/>
          <p:nvPr/>
        </p:nvSpPr>
        <p:spPr>
          <a:xfrm>
            <a:off x="4572000" y="2629500"/>
            <a:ext cx="3531000" cy="723300"/>
          </a:xfrm>
          <a:prstGeom prst="rect">
            <a:avLst/>
          </a:prstGeom>
          <a:noFill/>
          <a:ln>
            <a:noFill/>
          </a:ln>
        </p:spPr>
        <p:txBody>
          <a:bodyPr anchorCtr="0" anchor="t" bIns="0" lIns="0" spcFirstLastPara="1" rIns="0" wrap="square" tIns="0">
            <a:spAutoFit/>
          </a:bodyPr>
          <a:lstStyle/>
          <a:p>
            <a:pPr indent="0" lvl="0" marL="914400" marR="0" rtl="0" algn="l">
              <a:lnSpc>
                <a:spcPct val="100000"/>
              </a:lnSpc>
              <a:spcBef>
                <a:spcPts val="1000"/>
              </a:spcBef>
              <a:spcAft>
                <a:spcPts val="1000"/>
              </a:spcAft>
              <a:buClr>
                <a:srgbClr val="000000"/>
              </a:buClr>
              <a:buSzPts val="4700"/>
              <a:buFont typeface="Arial"/>
              <a:buNone/>
            </a:pPr>
            <a:r>
              <a:rPr b="1" i="0" lang="en-US" sz="4700" u="none" cap="none" strike="noStrike">
                <a:solidFill>
                  <a:schemeClr val="lt1"/>
                </a:solidFill>
                <a:latin typeface="Calibri"/>
                <a:ea typeface="Calibri"/>
                <a:cs typeface="Calibri"/>
                <a:sym typeface="Calibri"/>
              </a:rPr>
              <a:t>Example: </a:t>
            </a:r>
            <a:endParaRPr b="0" i="0" sz="4700" u="none" cap="none" strike="noStrike">
              <a:solidFill>
                <a:schemeClr val="lt1"/>
              </a:solidFill>
              <a:latin typeface="Calibri"/>
              <a:ea typeface="Calibri"/>
              <a:cs typeface="Calibri"/>
              <a:sym typeface="Calibri"/>
            </a:endParaRPr>
          </a:p>
        </p:txBody>
      </p:sp>
      <p:grpSp>
        <p:nvGrpSpPr>
          <p:cNvPr id="645" name="Google Shape;645;g28bd97be4f1_0_283"/>
          <p:cNvGrpSpPr/>
          <p:nvPr/>
        </p:nvGrpSpPr>
        <p:grpSpPr>
          <a:xfrm flipH="1">
            <a:off x="-2252500" y="9307975"/>
            <a:ext cx="3320618" cy="3315886"/>
            <a:chOff x="17259300" y="9258300"/>
            <a:chExt cx="3320618" cy="3315886"/>
          </a:xfrm>
        </p:grpSpPr>
        <p:grpSp>
          <p:nvGrpSpPr>
            <p:cNvPr id="646" name="Google Shape;646;g28bd97be4f1_0_283"/>
            <p:cNvGrpSpPr/>
            <p:nvPr/>
          </p:nvGrpSpPr>
          <p:grpSpPr>
            <a:xfrm>
              <a:off x="17494177" y="9488445"/>
              <a:ext cx="3085741" cy="3085741"/>
              <a:chOff x="0" y="0"/>
              <a:chExt cx="812700" cy="812700"/>
            </a:xfrm>
          </p:grpSpPr>
          <p:sp>
            <p:nvSpPr>
              <p:cNvPr id="647" name="Google Shape;647;g28bd97be4f1_0_28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648" name="Google Shape;648;g28bd97be4f1_0_28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9" name="Google Shape;649;g28bd97be4f1_0_283"/>
            <p:cNvGrpSpPr/>
            <p:nvPr/>
          </p:nvGrpSpPr>
          <p:grpSpPr>
            <a:xfrm>
              <a:off x="17259300" y="9258300"/>
              <a:ext cx="1409059" cy="1409059"/>
              <a:chOff x="0" y="0"/>
              <a:chExt cx="812700" cy="812700"/>
            </a:xfrm>
          </p:grpSpPr>
          <p:sp>
            <p:nvSpPr>
              <p:cNvPr id="650" name="Google Shape;650;g28bd97be4f1_0_28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651" name="Google Shape;651;g28bd97be4f1_0_28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52" name="Google Shape;652;g28bd97be4f1_0_283"/>
          <p:cNvGrpSpPr/>
          <p:nvPr/>
        </p:nvGrpSpPr>
        <p:grpSpPr>
          <a:xfrm>
            <a:off x="15060598" y="11"/>
            <a:ext cx="3227297" cy="3085741"/>
            <a:chOff x="0" y="0"/>
            <a:chExt cx="849982" cy="812700"/>
          </a:xfrm>
        </p:grpSpPr>
        <p:sp>
          <p:nvSpPr>
            <p:cNvPr id="653" name="Google Shape;653;g28bd97be4f1_0_28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654" name="Google Shape;654;g28bd97be4f1_0_28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5" name="Google Shape;655;g28bd97be4f1_0_283"/>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656" name="Google Shape;656;g28bd97be4f1_0_283"/>
          <p:cNvGrpSpPr/>
          <p:nvPr/>
        </p:nvGrpSpPr>
        <p:grpSpPr>
          <a:xfrm>
            <a:off x="506816" y="3428992"/>
            <a:ext cx="4040781" cy="3675871"/>
            <a:chOff x="339523" y="4727000"/>
            <a:chExt cx="4856708" cy="4114935"/>
          </a:xfrm>
        </p:grpSpPr>
        <p:grpSp>
          <p:nvGrpSpPr>
            <p:cNvPr id="657" name="Google Shape;657;g28bd97be4f1_0_283"/>
            <p:cNvGrpSpPr/>
            <p:nvPr/>
          </p:nvGrpSpPr>
          <p:grpSpPr>
            <a:xfrm>
              <a:off x="339523" y="4727000"/>
              <a:ext cx="4856708" cy="4114935"/>
              <a:chOff x="-71339" y="0"/>
              <a:chExt cx="1138709" cy="2709333"/>
            </a:xfrm>
          </p:grpSpPr>
          <p:sp>
            <p:nvSpPr>
              <p:cNvPr id="658" name="Google Shape;658;g28bd97be4f1_0_283"/>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659" name="Google Shape;659;g28bd97be4f1_0_283"/>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0" name="Google Shape;660;g28bd97be4f1_0_283"/>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661" name="Google Shape;661;g28bd97be4f1_0_283"/>
          <p:cNvSpPr txBox="1"/>
          <p:nvPr/>
        </p:nvSpPr>
        <p:spPr>
          <a:xfrm>
            <a:off x="3395250" y="193925"/>
            <a:ext cx="114975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
        <p:nvSpPr>
          <p:cNvPr id="662" name="Google Shape;662;g28bd97be4f1_0_283"/>
          <p:cNvSpPr/>
          <p:nvPr/>
        </p:nvSpPr>
        <p:spPr>
          <a:xfrm>
            <a:off x="5043055" y="3429000"/>
            <a:ext cx="13037070" cy="5253300"/>
          </a:xfrm>
          <a:prstGeom prst="wedgeRoundRectCallout">
            <a:avLst>
              <a:gd fmla="val -40606" name="adj1"/>
              <a:gd fmla="val 69704" name="adj2"/>
              <a:gd fmla="val 0" name="adj3"/>
            </a:avLst>
          </a:prstGeom>
          <a:solidFill>
            <a:schemeClr val="lt2"/>
          </a:solidFill>
          <a:ln cap="flat" cmpd="sng" w="38100">
            <a:solidFill>
              <a:srgbClr val="2B76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2100"/>
              <a:buFont typeface="Arial"/>
              <a:buNone/>
            </a:pPr>
            <a:r>
              <a:rPr b="0" i="0" lang="en-US" sz="5300" u="none" cap="none" strike="noStrike">
                <a:solidFill>
                  <a:schemeClr val="dk1"/>
                </a:solidFill>
                <a:latin typeface="Calibri"/>
                <a:ea typeface="Calibri"/>
                <a:cs typeface="Calibri"/>
                <a:sym typeface="Calibri"/>
              </a:rPr>
              <a:t>	Hi, my name is [name]. We’re out here 	trying to talk to individuals who might not 	have a safe place to sleep tonight. Do you 	have a safe place to sleep tonight? Do you 	know where I might find some people 	around here who don’t?</a:t>
            </a:r>
            <a:endParaRPr b="0" i="0" sz="46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666" name="Shape 666"/>
        <p:cNvGrpSpPr/>
        <p:nvPr/>
      </p:nvGrpSpPr>
      <p:grpSpPr>
        <a:xfrm>
          <a:off x="0" y="0"/>
          <a:ext cx="0" cy="0"/>
          <a:chOff x="0" y="0"/>
          <a:chExt cx="0" cy="0"/>
        </a:xfrm>
      </p:grpSpPr>
      <p:sp>
        <p:nvSpPr>
          <p:cNvPr id="667" name="Google Shape;667;g28bd97be4f1_0_305"/>
          <p:cNvSpPr txBox="1"/>
          <p:nvPr/>
        </p:nvSpPr>
        <p:spPr>
          <a:xfrm>
            <a:off x="3788700" y="1575975"/>
            <a:ext cx="14499300" cy="64032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5200"/>
              <a:buFont typeface="Calibri"/>
              <a:buChar char="●"/>
            </a:pPr>
            <a:r>
              <a:rPr b="1" i="0" lang="en-US" sz="5200" u="none" cap="none" strike="noStrike">
                <a:solidFill>
                  <a:schemeClr val="lt1"/>
                </a:solidFill>
                <a:latin typeface="Calibri"/>
                <a:ea typeface="Calibri"/>
                <a:cs typeface="Calibri"/>
                <a:sym typeface="Calibri"/>
              </a:rPr>
              <a:t>Step 2: Explain what you’re doing &amp; get consent</a:t>
            </a:r>
            <a:endParaRPr b="1"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Explain why you’re there</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Explain to volunteers how you want them to handle any incentives you’re offering, if there are any. </a:t>
            </a:r>
            <a:r>
              <a:rPr lang="en-US" sz="5200">
                <a:solidFill>
                  <a:schemeClr val="lt1"/>
                </a:solidFill>
                <a:latin typeface="Calibri"/>
                <a:ea typeface="Calibri"/>
                <a:cs typeface="Calibri"/>
                <a:sym typeface="Calibri"/>
              </a:rPr>
              <a:t>It should be decided at a local level.</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If they consent to answering your questions, continue with the interview. If they don’t, thank them for their time.</a:t>
            </a:r>
            <a:endParaRPr b="0" i="0" sz="5200" u="none" cap="none" strike="noStrike">
              <a:solidFill>
                <a:schemeClr val="lt1"/>
              </a:solidFill>
              <a:latin typeface="Calibri"/>
              <a:ea typeface="Calibri"/>
              <a:cs typeface="Calibri"/>
              <a:sym typeface="Calibri"/>
            </a:endParaRPr>
          </a:p>
        </p:txBody>
      </p:sp>
      <p:grpSp>
        <p:nvGrpSpPr>
          <p:cNvPr id="668" name="Google Shape;668;g28bd97be4f1_0_305"/>
          <p:cNvGrpSpPr/>
          <p:nvPr/>
        </p:nvGrpSpPr>
        <p:grpSpPr>
          <a:xfrm flipH="1">
            <a:off x="-2252500" y="9307975"/>
            <a:ext cx="3320618" cy="3315886"/>
            <a:chOff x="17259300" y="9258300"/>
            <a:chExt cx="3320618" cy="3315886"/>
          </a:xfrm>
        </p:grpSpPr>
        <p:grpSp>
          <p:nvGrpSpPr>
            <p:cNvPr id="669" name="Google Shape;669;g28bd97be4f1_0_305"/>
            <p:cNvGrpSpPr/>
            <p:nvPr/>
          </p:nvGrpSpPr>
          <p:grpSpPr>
            <a:xfrm>
              <a:off x="17494177" y="9488445"/>
              <a:ext cx="3085741" cy="3085741"/>
              <a:chOff x="0" y="0"/>
              <a:chExt cx="812700" cy="812700"/>
            </a:xfrm>
          </p:grpSpPr>
          <p:sp>
            <p:nvSpPr>
              <p:cNvPr id="670" name="Google Shape;670;g28bd97be4f1_0_30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671" name="Google Shape;671;g28bd97be4f1_0_30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g28bd97be4f1_0_305"/>
            <p:cNvGrpSpPr/>
            <p:nvPr/>
          </p:nvGrpSpPr>
          <p:grpSpPr>
            <a:xfrm>
              <a:off x="17259300" y="9258300"/>
              <a:ext cx="1409059" cy="1409059"/>
              <a:chOff x="0" y="0"/>
              <a:chExt cx="812700" cy="812700"/>
            </a:xfrm>
          </p:grpSpPr>
          <p:sp>
            <p:nvSpPr>
              <p:cNvPr id="673" name="Google Shape;673;g28bd97be4f1_0_305"/>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674" name="Google Shape;674;g28bd97be4f1_0_30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75" name="Google Shape;675;g28bd97be4f1_0_305"/>
          <p:cNvGrpSpPr/>
          <p:nvPr/>
        </p:nvGrpSpPr>
        <p:grpSpPr>
          <a:xfrm>
            <a:off x="15060598" y="11"/>
            <a:ext cx="3227297" cy="3085741"/>
            <a:chOff x="0" y="0"/>
            <a:chExt cx="849982" cy="812700"/>
          </a:xfrm>
        </p:grpSpPr>
        <p:sp>
          <p:nvSpPr>
            <p:cNvPr id="676" name="Google Shape;676;g28bd97be4f1_0_30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677" name="Google Shape;677;g28bd97be4f1_0_30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8" name="Google Shape;678;g28bd97be4f1_0_305"/>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679" name="Google Shape;679;g28bd97be4f1_0_305"/>
          <p:cNvGrpSpPr/>
          <p:nvPr/>
        </p:nvGrpSpPr>
        <p:grpSpPr>
          <a:xfrm>
            <a:off x="259766" y="6611117"/>
            <a:ext cx="4040781" cy="3675871"/>
            <a:chOff x="339523" y="4727000"/>
            <a:chExt cx="4856708" cy="4114935"/>
          </a:xfrm>
        </p:grpSpPr>
        <p:grpSp>
          <p:nvGrpSpPr>
            <p:cNvPr id="680" name="Google Shape;680;g28bd97be4f1_0_305"/>
            <p:cNvGrpSpPr/>
            <p:nvPr/>
          </p:nvGrpSpPr>
          <p:grpSpPr>
            <a:xfrm>
              <a:off x="339523" y="4727000"/>
              <a:ext cx="4856708" cy="4114935"/>
              <a:chOff x="-71339" y="0"/>
              <a:chExt cx="1138709" cy="2709333"/>
            </a:xfrm>
          </p:grpSpPr>
          <p:sp>
            <p:nvSpPr>
              <p:cNvPr id="681" name="Google Shape;681;g28bd97be4f1_0_305"/>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682" name="Google Shape;682;g28bd97be4f1_0_305"/>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3" name="Google Shape;683;g28bd97be4f1_0_305"/>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684" name="Google Shape;684;g28bd97be4f1_0_305"/>
          <p:cNvSpPr txBox="1"/>
          <p:nvPr/>
        </p:nvSpPr>
        <p:spPr>
          <a:xfrm>
            <a:off x="432950" y="193925"/>
            <a:ext cx="144993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688" name="Shape 688"/>
        <p:cNvGrpSpPr/>
        <p:nvPr/>
      </p:nvGrpSpPr>
      <p:grpSpPr>
        <a:xfrm>
          <a:off x="0" y="0"/>
          <a:ext cx="0" cy="0"/>
          <a:chOff x="0" y="0"/>
          <a:chExt cx="0" cy="0"/>
        </a:xfrm>
      </p:grpSpPr>
      <p:sp>
        <p:nvSpPr>
          <p:cNvPr id="689" name="Google Shape;689;g28bd97be4f1_0_327"/>
          <p:cNvSpPr txBox="1"/>
          <p:nvPr/>
        </p:nvSpPr>
        <p:spPr>
          <a:xfrm>
            <a:off x="4572000" y="2629500"/>
            <a:ext cx="3531000" cy="723300"/>
          </a:xfrm>
          <a:prstGeom prst="rect">
            <a:avLst/>
          </a:prstGeom>
          <a:noFill/>
          <a:ln>
            <a:noFill/>
          </a:ln>
        </p:spPr>
        <p:txBody>
          <a:bodyPr anchorCtr="0" anchor="t" bIns="0" lIns="0" spcFirstLastPara="1" rIns="0" wrap="square" tIns="0">
            <a:spAutoFit/>
          </a:bodyPr>
          <a:lstStyle/>
          <a:p>
            <a:pPr indent="0" lvl="0" marL="914400" marR="0" rtl="0" algn="l">
              <a:lnSpc>
                <a:spcPct val="100000"/>
              </a:lnSpc>
              <a:spcBef>
                <a:spcPts val="1000"/>
              </a:spcBef>
              <a:spcAft>
                <a:spcPts val="1000"/>
              </a:spcAft>
              <a:buClr>
                <a:srgbClr val="000000"/>
              </a:buClr>
              <a:buSzPts val="4700"/>
              <a:buFont typeface="Arial"/>
              <a:buNone/>
            </a:pPr>
            <a:r>
              <a:rPr b="1" i="0" lang="en-US" sz="4700" u="none" cap="none" strike="noStrike">
                <a:solidFill>
                  <a:schemeClr val="lt1"/>
                </a:solidFill>
                <a:latin typeface="Calibri"/>
                <a:ea typeface="Calibri"/>
                <a:cs typeface="Calibri"/>
                <a:sym typeface="Calibri"/>
              </a:rPr>
              <a:t>Example: </a:t>
            </a:r>
            <a:endParaRPr b="0" i="0" sz="4700" u="none" cap="none" strike="noStrike">
              <a:solidFill>
                <a:schemeClr val="lt1"/>
              </a:solidFill>
              <a:latin typeface="Calibri"/>
              <a:ea typeface="Calibri"/>
              <a:cs typeface="Calibri"/>
              <a:sym typeface="Calibri"/>
            </a:endParaRPr>
          </a:p>
        </p:txBody>
      </p:sp>
      <p:grpSp>
        <p:nvGrpSpPr>
          <p:cNvPr id="690" name="Google Shape;690;g28bd97be4f1_0_327"/>
          <p:cNvGrpSpPr/>
          <p:nvPr/>
        </p:nvGrpSpPr>
        <p:grpSpPr>
          <a:xfrm flipH="1">
            <a:off x="-2252500" y="9307975"/>
            <a:ext cx="3320618" cy="3315886"/>
            <a:chOff x="17259300" y="9258300"/>
            <a:chExt cx="3320618" cy="3315886"/>
          </a:xfrm>
        </p:grpSpPr>
        <p:grpSp>
          <p:nvGrpSpPr>
            <p:cNvPr id="691" name="Google Shape;691;g28bd97be4f1_0_327"/>
            <p:cNvGrpSpPr/>
            <p:nvPr/>
          </p:nvGrpSpPr>
          <p:grpSpPr>
            <a:xfrm>
              <a:off x="17494177" y="9488445"/>
              <a:ext cx="3085741" cy="3085741"/>
              <a:chOff x="0" y="0"/>
              <a:chExt cx="812700" cy="812700"/>
            </a:xfrm>
          </p:grpSpPr>
          <p:sp>
            <p:nvSpPr>
              <p:cNvPr id="692" name="Google Shape;692;g28bd97be4f1_0_32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693" name="Google Shape;693;g28bd97be4f1_0_32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4" name="Google Shape;694;g28bd97be4f1_0_327"/>
            <p:cNvGrpSpPr/>
            <p:nvPr/>
          </p:nvGrpSpPr>
          <p:grpSpPr>
            <a:xfrm>
              <a:off x="17259300" y="9258300"/>
              <a:ext cx="1409059" cy="1409059"/>
              <a:chOff x="0" y="0"/>
              <a:chExt cx="812700" cy="812700"/>
            </a:xfrm>
          </p:grpSpPr>
          <p:sp>
            <p:nvSpPr>
              <p:cNvPr id="695" name="Google Shape;695;g28bd97be4f1_0_32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696" name="Google Shape;696;g28bd97be4f1_0_32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97" name="Google Shape;697;g28bd97be4f1_0_327"/>
          <p:cNvGrpSpPr/>
          <p:nvPr/>
        </p:nvGrpSpPr>
        <p:grpSpPr>
          <a:xfrm>
            <a:off x="15060598" y="11"/>
            <a:ext cx="3227297" cy="3085741"/>
            <a:chOff x="0" y="0"/>
            <a:chExt cx="849982" cy="812700"/>
          </a:xfrm>
        </p:grpSpPr>
        <p:sp>
          <p:nvSpPr>
            <p:cNvPr id="698" name="Google Shape;698;g28bd97be4f1_0_32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699" name="Google Shape;699;g28bd97be4f1_0_32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0" name="Google Shape;700;g28bd97be4f1_0_32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701" name="Google Shape;701;g28bd97be4f1_0_327"/>
          <p:cNvGrpSpPr/>
          <p:nvPr/>
        </p:nvGrpSpPr>
        <p:grpSpPr>
          <a:xfrm>
            <a:off x="506816" y="3428992"/>
            <a:ext cx="4040781" cy="3675871"/>
            <a:chOff x="339523" y="4727000"/>
            <a:chExt cx="4856708" cy="4114935"/>
          </a:xfrm>
        </p:grpSpPr>
        <p:grpSp>
          <p:nvGrpSpPr>
            <p:cNvPr id="702" name="Google Shape;702;g28bd97be4f1_0_327"/>
            <p:cNvGrpSpPr/>
            <p:nvPr/>
          </p:nvGrpSpPr>
          <p:grpSpPr>
            <a:xfrm>
              <a:off x="339523" y="4727000"/>
              <a:ext cx="4856708" cy="4114935"/>
              <a:chOff x="-71339" y="0"/>
              <a:chExt cx="1138709" cy="2709333"/>
            </a:xfrm>
          </p:grpSpPr>
          <p:sp>
            <p:nvSpPr>
              <p:cNvPr id="703" name="Google Shape;703;g28bd97be4f1_0_327"/>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704" name="Google Shape;704;g28bd97be4f1_0_327"/>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5" name="Google Shape;705;g28bd97be4f1_0_327"/>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706" name="Google Shape;706;g28bd97be4f1_0_327"/>
          <p:cNvSpPr txBox="1"/>
          <p:nvPr/>
        </p:nvSpPr>
        <p:spPr>
          <a:xfrm>
            <a:off x="3395250" y="193925"/>
            <a:ext cx="11497500" cy="1896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
        <p:nvSpPr>
          <p:cNvPr id="707" name="Google Shape;707;g28bd97be4f1_0_327"/>
          <p:cNvSpPr/>
          <p:nvPr/>
        </p:nvSpPr>
        <p:spPr>
          <a:xfrm>
            <a:off x="5176225" y="3429000"/>
            <a:ext cx="12903900" cy="5253300"/>
          </a:xfrm>
          <a:prstGeom prst="wedgeRoundRectCallout">
            <a:avLst>
              <a:gd fmla="val -40606" name="adj1"/>
              <a:gd fmla="val 69704" name="adj2"/>
              <a:gd fmla="val 0" name="adj3"/>
            </a:avLst>
          </a:prstGeom>
          <a:solidFill>
            <a:schemeClr val="lt2"/>
          </a:solidFill>
          <a:ln cap="flat" cmpd="sng" w="38100">
            <a:solidFill>
              <a:srgbClr val="2B76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2100"/>
              <a:buFont typeface="Arial"/>
              <a:buNone/>
            </a:pPr>
            <a:r>
              <a:rPr b="0" i="0" lang="en-US" sz="4400" u="none" cap="none" strike="noStrike">
                <a:solidFill>
                  <a:schemeClr val="dk1"/>
                </a:solidFill>
                <a:latin typeface="Calibri"/>
                <a:ea typeface="Calibri"/>
                <a:cs typeface="Calibri"/>
                <a:sym typeface="Calibri"/>
              </a:rPr>
              <a:t>	We’re conducting a survey, and your participation 	will help the community provide better services 	and resources for people who might not have a 	safe home to sleep at night. It’ll take about 4-5 	minutes, you don’t have to answer any questions 	you don’t want to answer, and it’s all anonymous – 	meaning your name won’t be used. Are you willing 	to answer these questions?</a:t>
            </a:r>
            <a:endParaRPr b="0" i="0" sz="37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711" name="Shape 711"/>
        <p:cNvGrpSpPr/>
        <p:nvPr/>
      </p:nvGrpSpPr>
      <p:grpSpPr>
        <a:xfrm>
          <a:off x="0" y="0"/>
          <a:ext cx="0" cy="0"/>
          <a:chOff x="0" y="0"/>
          <a:chExt cx="0" cy="0"/>
        </a:xfrm>
      </p:grpSpPr>
      <p:sp>
        <p:nvSpPr>
          <p:cNvPr id="712" name="Google Shape;712;g28bd97be4f1_0_350"/>
          <p:cNvSpPr txBox="1"/>
          <p:nvPr/>
        </p:nvSpPr>
        <p:spPr>
          <a:xfrm>
            <a:off x="3788700" y="1575975"/>
            <a:ext cx="14499300" cy="87738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5200"/>
              <a:buFont typeface="Calibri"/>
              <a:buChar char="●"/>
            </a:pPr>
            <a:r>
              <a:rPr b="1" i="0" lang="en-US" sz="5200" u="none" cap="none" strike="noStrike">
                <a:solidFill>
                  <a:schemeClr val="lt1"/>
                </a:solidFill>
                <a:latin typeface="Calibri"/>
                <a:ea typeface="Calibri"/>
                <a:cs typeface="Calibri"/>
                <a:sym typeface="Calibri"/>
              </a:rPr>
              <a:t>Step 3: Conduct the interview using the survey form</a:t>
            </a:r>
            <a:endParaRPr b="1"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Go through each question in the survey form. </a:t>
            </a:r>
            <a:endParaRPr b="0" i="0" sz="5200" u="none" cap="none" strike="noStrike">
              <a:solidFill>
                <a:schemeClr val="lt1"/>
              </a:solidFill>
              <a:latin typeface="Calibri"/>
              <a:ea typeface="Calibri"/>
              <a:cs typeface="Calibri"/>
              <a:sym typeface="Calibri"/>
            </a:endParaRPr>
          </a:p>
          <a:p>
            <a:pPr indent="-558800" lvl="2" marL="13716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Remember: people have the right not to answer all questions!</a:t>
            </a:r>
            <a:endParaRPr b="0" i="0" sz="52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Add any notes that may be helpful</a:t>
            </a:r>
            <a:endParaRPr b="0" i="0" sz="5200" u="none" cap="none" strike="noStrike">
              <a:solidFill>
                <a:schemeClr val="lt1"/>
              </a:solidFill>
              <a:latin typeface="Calibri"/>
              <a:ea typeface="Calibri"/>
              <a:cs typeface="Calibri"/>
              <a:sym typeface="Calibri"/>
            </a:endParaRPr>
          </a:p>
          <a:p>
            <a:pPr indent="-501650" lvl="1" marL="914400" marR="0" rtl="0" algn="l">
              <a:lnSpc>
                <a:spcPct val="100000"/>
              </a:lnSpc>
              <a:spcBef>
                <a:spcPts val="0"/>
              </a:spcBef>
              <a:spcAft>
                <a:spcPts val="0"/>
              </a:spcAft>
              <a:buClr>
                <a:schemeClr val="lt1"/>
              </a:buClr>
              <a:buSzPts val="4300"/>
              <a:buFont typeface="Calibri"/>
              <a:buChar char="○"/>
            </a:pPr>
            <a:r>
              <a:rPr b="0" i="0" lang="en-US" sz="4300" u="none" cap="none" strike="noStrike">
                <a:solidFill>
                  <a:schemeClr val="lt1"/>
                </a:solidFill>
                <a:latin typeface="Calibri"/>
                <a:ea typeface="Calibri"/>
                <a:cs typeface="Calibri"/>
                <a:sym typeface="Calibri"/>
              </a:rPr>
              <a:t>Example: If a person says that they have their own apartment, but they’re sitting on a bench outside of a 24-hour grocery store at 2:00 am with what appear to be all of their belongings, write down that you think there may be a discrepancy in what they are saying vs. where they will sleep that night.</a:t>
            </a:r>
            <a:endParaRPr b="1" i="0" sz="4300" u="none" cap="none" strike="noStrike">
              <a:solidFill>
                <a:schemeClr val="lt1"/>
              </a:solidFill>
              <a:latin typeface="Calibri"/>
              <a:ea typeface="Calibri"/>
              <a:cs typeface="Calibri"/>
              <a:sym typeface="Calibri"/>
            </a:endParaRPr>
          </a:p>
        </p:txBody>
      </p:sp>
      <p:grpSp>
        <p:nvGrpSpPr>
          <p:cNvPr id="713" name="Google Shape;713;g28bd97be4f1_0_350"/>
          <p:cNvGrpSpPr/>
          <p:nvPr/>
        </p:nvGrpSpPr>
        <p:grpSpPr>
          <a:xfrm flipH="1">
            <a:off x="-2252500" y="9307975"/>
            <a:ext cx="3320618" cy="3315886"/>
            <a:chOff x="17259300" y="9258300"/>
            <a:chExt cx="3320618" cy="3315886"/>
          </a:xfrm>
        </p:grpSpPr>
        <p:grpSp>
          <p:nvGrpSpPr>
            <p:cNvPr id="714" name="Google Shape;714;g28bd97be4f1_0_350"/>
            <p:cNvGrpSpPr/>
            <p:nvPr/>
          </p:nvGrpSpPr>
          <p:grpSpPr>
            <a:xfrm>
              <a:off x="17494177" y="9488445"/>
              <a:ext cx="3085741" cy="3085741"/>
              <a:chOff x="0" y="0"/>
              <a:chExt cx="812700" cy="812700"/>
            </a:xfrm>
          </p:grpSpPr>
          <p:sp>
            <p:nvSpPr>
              <p:cNvPr id="715" name="Google Shape;715;g28bd97be4f1_0_35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716" name="Google Shape;716;g28bd97be4f1_0_35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17" name="Google Shape;717;g28bd97be4f1_0_350"/>
            <p:cNvGrpSpPr/>
            <p:nvPr/>
          </p:nvGrpSpPr>
          <p:grpSpPr>
            <a:xfrm>
              <a:off x="17259300" y="9258300"/>
              <a:ext cx="1409059" cy="1409059"/>
              <a:chOff x="0" y="0"/>
              <a:chExt cx="812700" cy="812700"/>
            </a:xfrm>
          </p:grpSpPr>
          <p:sp>
            <p:nvSpPr>
              <p:cNvPr id="718" name="Google Shape;718;g28bd97be4f1_0_35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719" name="Google Shape;719;g28bd97be4f1_0_35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20" name="Google Shape;720;g28bd97be4f1_0_350"/>
          <p:cNvGrpSpPr/>
          <p:nvPr/>
        </p:nvGrpSpPr>
        <p:grpSpPr>
          <a:xfrm>
            <a:off x="15060598" y="11"/>
            <a:ext cx="3227297" cy="3085741"/>
            <a:chOff x="0" y="0"/>
            <a:chExt cx="849982" cy="812700"/>
          </a:xfrm>
        </p:grpSpPr>
        <p:sp>
          <p:nvSpPr>
            <p:cNvPr id="721" name="Google Shape;721;g28bd97be4f1_0_35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722" name="Google Shape;722;g28bd97be4f1_0_35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3" name="Google Shape;723;g28bd97be4f1_0_350"/>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724" name="Google Shape;724;g28bd97be4f1_0_350"/>
          <p:cNvGrpSpPr/>
          <p:nvPr/>
        </p:nvGrpSpPr>
        <p:grpSpPr>
          <a:xfrm>
            <a:off x="432944" y="6682538"/>
            <a:ext cx="3320531" cy="3315815"/>
            <a:chOff x="339523" y="4727000"/>
            <a:chExt cx="4856708" cy="4114935"/>
          </a:xfrm>
        </p:grpSpPr>
        <p:grpSp>
          <p:nvGrpSpPr>
            <p:cNvPr id="725" name="Google Shape;725;g28bd97be4f1_0_350"/>
            <p:cNvGrpSpPr/>
            <p:nvPr/>
          </p:nvGrpSpPr>
          <p:grpSpPr>
            <a:xfrm>
              <a:off x="339523" y="4727000"/>
              <a:ext cx="4856708" cy="4114935"/>
              <a:chOff x="-71339" y="0"/>
              <a:chExt cx="1138709" cy="2709333"/>
            </a:xfrm>
          </p:grpSpPr>
          <p:sp>
            <p:nvSpPr>
              <p:cNvPr id="726" name="Google Shape;726;g28bd97be4f1_0_350"/>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727" name="Google Shape;727;g28bd97be4f1_0_350"/>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8" name="Google Shape;728;g28bd97be4f1_0_350"/>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729" name="Google Shape;729;g28bd97be4f1_0_350"/>
          <p:cNvSpPr txBox="1"/>
          <p:nvPr/>
        </p:nvSpPr>
        <p:spPr>
          <a:xfrm>
            <a:off x="432950" y="193925"/>
            <a:ext cx="144993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733" name="Shape 733"/>
        <p:cNvGrpSpPr/>
        <p:nvPr/>
      </p:nvGrpSpPr>
      <p:grpSpPr>
        <a:xfrm>
          <a:off x="0" y="0"/>
          <a:ext cx="0" cy="0"/>
          <a:chOff x="0" y="0"/>
          <a:chExt cx="0" cy="0"/>
        </a:xfrm>
      </p:grpSpPr>
      <p:sp>
        <p:nvSpPr>
          <p:cNvPr id="734" name="Google Shape;734;g28bd97be4f1_0_372"/>
          <p:cNvSpPr txBox="1"/>
          <p:nvPr/>
        </p:nvSpPr>
        <p:spPr>
          <a:xfrm>
            <a:off x="3788700" y="1575975"/>
            <a:ext cx="14499300" cy="48024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5200"/>
              <a:buFont typeface="Calibri"/>
              <a:buChar char="●"/>
            </a:pPr>
            <a:r>
              <a:rPr b="1" i="0" lang="en-US" sz="5200" u="none" cap="none" strike="noStrike">
                <a:solidFill>
                  <a:schemeClr val="lt1"/>
                </a:solidFill>
                <a:latin typeface="Calibri"/>
                <a:ea typeface="Calibri"/>
                <a:cs typeface="Calibri"/>
                <a:sym typeface="Calibri"/>
              </a:rPr>
              <a:t>Step 4: Closing the interview</a:t>
            </a:r>
            <a:endParaRPr b="1"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Thank the person for their time</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Refer them to any services or resources they may have asked about or may need. </a:t>
            </a:r>
            <a:r>
              <a:rPr lang="en-US" sz="5200">
                <a:solidFill>
                  <a:srgbClr val="FF0000"/>
                </a:solidFill>
                <a:latin typeface="Calibri"/>
                <a:ea typeface="Calibri"/>
                <a:cs typeface="Calibri"/>
                <a:sym typeface="Calibri"/>
              </a:rPr>
              <a:t>Ask local leadership what resources should be provided.</a:t>
            </a:r>
            <a:endParaRPr sz="5200">
              <a:solidFill>
                <a:srgbClr val="FF0000"/>
              </a:solidFill>
              <a:latin typeface="Calibri"/>
              <a:ea typeface="Calibri"/>
              <a:cs typeface="Calibri"/>
              <a:sym typeface="Calibri"/>
            </a:endParaRPr>
          </a:p>
          <a:p>
            <a:pPr indent="-558800" lvl="1" marL="914400" rtl="0" algn="l">
              <a:spcBef>
                <a:spcPts val="0"/>
              </a:spcBef>
              <a:spcAft>
                <a:spcPts val="0"/>
              </a:spcAft>
              <a:buClr>
                <a:srgbClr val="FF0000"/>
              </a:buClr>
              <a:buSzPts val="5200"/>
              <a:buFont typeface="Calibri"/>
              <a:buChar char="○"/>
            </a:pPr>
            <a:r>
              <a:rPr lang="en-US" sz="5200">
                <a:solidFill>
                  <a:srgbClr val="FF0000"/>
                </a:solidFill>
                <a:latin typeface="Calibri"/>
                <a:ea typeface="Calibri"/>
                <a:cs typeface="Calibri"/>
                <a:sym typeface="Calibri"/>
              </a:rPr>
              <a:t>Check locally what the incentive items are</a:t>
            </a:r>
            <a:endParaRPr sz="5200">
              <a:solidFill>
                <a:srgbClr val="FF0000"/>
              </a:solidFill>
              <a:latin typeface="Calibri"/>
              <a:ea typeface="Calibri"/>
              <a:cs typeface="Calibri"/>
              <a:sym typeface="Calibri"/>
            </a:endParaRPr>
          </a:p>
        </p:txBody>
      </p:sp>
      <p:grpSp>
        <p:nvGrpSpPr>
          <p:cNvPr id="735" name="Google Shape;735;g28bd97be4f1_0_372"/>
          <p:cNvGrpSpPr/>
          <p:nvPr/>
        </p:nvGrpSpPr>
        <p:grpSpPr>
          <a:xfrm flipH="1">
            <a:off x="-2252500" y="9307975"/>
            <a:ext cx="3320618" cy="3315886"/>
            <a:chOff x="17259300" y="9258300"/>
            <a:chExt cx="3320618" cy="3315886"/>
          </a:xfrm>
        </p:grpSpPr>
        <p:grpSp>
          <p:nvGrpSpPr>
            <p:cNvPr id="736" name="Google Shape;736;g28bd97be4f1_0_372"/>
            <p:cNvGrpSpPr/>
            <p:nvPr/>
          </p:nvGrpSpPr>
          <p:grpSpPr>
            <a:xfrm>
              <a:off x="17494177" y="9488445"/>
              <a:ext cx="3085741" cy="3085741"/>
              <a:chOff x="0" y="0"/>
              <a:chExt cx="812700" cy="812700"/>
            </a:xfrm>
          </p:grpSpPr>
          <p:sp>
            <p:nvSpPr>
              <p:cNvPr id="737" name="Google Shape;737;g28bd97be4f1_0_37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738" name="Google Shape;738;g28bd97be4f1_0_37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9" name="Google Shape;739;g28bd97be4f1_0_372"/>
            <p:cNvGrpSpPr/>
            <p:nvPr/>
          </p:nvGrpSpPr>
          <p:grpSpPr>
            <a:xfrm>
              <a:off x="17259300" y="9258300"/>
              <a:ext cx="1409059" cy="1409059"/>
              <a:chOff x="0" y="0"/>
              <a:chExt cx="812700" cy="812700"/>
            </a:xfrm>
          </p:grpSpPr>
          <p:sp>
            <p:nvSpPr>
              <p:cNvPr id="740" name="Google Shape;740;g28bd97be4f1_0_37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741" name="Google Shape;741;g28bd97be4f1_0_37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42" name="Google Shape;742;g28bd97be4f1_0_372"/>
          <p:cNvGrpSpPr/>
          <p:nvPr/>
        </p:nvGrpSpPr>
        <p:grpSpPr>
          <a:xfrm>
            <a:off x="15060598" y="11"/>
            <a:ext cx="3227297" cy="3085741"/>
            <a:chOff x="0" y="0"/>
            <a:chExt cx="849982" cy="812700"/>
          </a:xfrm>
        </p:grpSpPr>
        <p:sp>
          <p:nvSpPr>
            <p:cNvPr id="743" name="Google Shape;743;g28bd97be4f1_0_37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744" name="Google Shape;744;g28bd97be4f1_0_37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45" name="Google Shape;745;g28bd97be4f1_0_372"/>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746" name="Google Shape;746;g28bd97be4f1_0_372"/>
          <p:cNvGrpSpPr/>
          <p:nvPr/>
        </p:nvGrpSpPr>
        <p:grpSpPr>
          <a:xfrm>
            <a:off x="432944" y="6682538"/>
            <a:ext cx="3320531" cy="3315815"/>
            <a:chOff x="339523" y="4727000"/>
            <a:chExt cx="4856708" cy="4114935"/>
          </a:xfrm>
        </p:grpSpPr>
        <p:grpSp>
          <p:nvGrpSpPr>
            <p:cNvPr id="747" name="Google Shape;747;g28bd97be4f1_0_372"/>
            <p:cNvGrpSpPr/>
            <p:nvPr/>
          </p:nvGrpSpPr>
          <p:grpSpPr>
            <a:xfrm>
              <a:off x="339523" y="4727000"/>
              <a:ext cx="4856708" cy="4114935"/>
              <a:chOff x="-71339" y="0"/>
              <a:chExt cx="1138709" cy="2709333"/>
            </a:xfrm>
          </p:grpSpPr>
          <p:sp>
            <p:nvSpPr>
              <p:cNvPr id="748" name="Google Shape;748;g28bd97be4f1_0_372"/>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749" name="Google Shape;749;g28bd97be4f1_0_372"/>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0" name="Google Shape;750;g28bd97be4f1_0_372"/>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751" name="Google Shape;751;g28bd97be4f1_0_372"/>
          <p:cNvSpPr txBox="1"/>
          <p:nvPr/>
        </p:nvSpPr>
        <p:spPr>
          <a:xfrm>
            <a:off x="432950" y="193925"/>
            <a:ext cx="144993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pic>
        <p:nvPicPr>
          <p:cNvPr id="752" name="Google Shape;752;g28bd97be4f1_0_372"/>
          <p:cNvPicPr preferRelativeResize="0"/>
          <p:nvPr/>
        </p:nvPicPr>
        <p:blipFill>
          <a:blip r:embed="rId4">
            <a:alphaModFix/>
          </a:blip>
          <a:stretch>
            <a:fillRect/>
          </a:stretch>
        </p:blipFill>
        <p:spPr>
          <a:xfrm>
            <a:off x="14503701" y="6682550"/>
            <a:ext cx="2105175" cy="2642325"/>
          </a:xfrm>
          <a:prstGeom prst="rect">
            <a:avLst/>
          </a:prstGeom>
          <a:noFill/>
          <a:ln>
            <a:noFill/>
          </a:ln>
        </p:spPr>
      </p:pic>
      <p:sp>
        <p:nvSpPr>
          <p:cNvPr id="753" name="Google Shape;753;g28bd97be4f1_0_372"/>
          <p:cNvSpPr txBox="1"/>
          <p:nvPr/>
        </p:nvSpPr>
        <p:spPr>
          <a:xfrm>
            <a:off x="13645138" y="930797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757" name="Shape 757"/>
        <p:cNvGrpSpPr/>
        <p:nvPr/>
      </p:nvGrpSpPr>
      <p:grpSpPr>
        <a:xfrm>
          <a:off x="0" y="0"/>
          <a:ext cx="0" cy="0"/>
          <a:chOff x="0" y="0"/>
          <a:chExt cx="0" cy="0"/>
        </a:xfrm>
      </p:grpSpPr>
      <p:sp>
        <p:nvSpPr>
          <p:cNvPr id="758" name="Google Shape;758;g28bd97be4f1_0_394"/>
          <p:cNvSpPr txBox="1"/>
          <p:nvPr/>
        </p:nvSpPr>
        <p:spPr>
          <a:xfrm>
            <a:off x="3788700" y="1575975"/>
            <a:ext cx="14499300" cy="73320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5200"/>
              <a:buFont typeface="Calibri"/>
              <a:buChar char="●"/>
            </a:pPr>
            <a:r>
              <a:rPr b="1" i="0" lang="en-US" sz="5200" u="none" cap="none" strike="noStrike">
                <a:solidFill>
                  <a:schemeClr val="lt1"/>
                </a:solidFill>
                <a:latin typeface="Calibri"/>
                <a:ea typeface="Calibri"/>
                <a:cs typeface="Calibri"/>
                <a:sym typeface="Calibri"/>
              </a:rPr>
              <a:t>Step 5: Recording what you heard and observed</a:t>
            </a:r>
            <a:endParaRPr b="1"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Walk away from the person interviewed to a safe place</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Take a few minutes after your conversation to double check that you’ve completed the whole survey form</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Include any additional notes or details</a:t>
            </a:r>
            <a:endParaRPr b="0" i="0" sz="5200" u="none" cap="none" strike="noStrike">
              <a:solidFill>
                <a:schemeClr val="lt1"/>
              </a:solidFill>
              <a:latin typeface="Calibri"/>
              <a:ea typeface="Calibri"/>
              <a:cs typeface="Calibri"/>
              <a:sym typeface="Calibri"/>
            </a:endParaRPr>
          </a:p>
          <a:p>
            <a:pPr indent="-558800" lvl="1" marL="914400" marR="0" rtl="0" algn="l">
              <a:lnSpc>
                <a:spcPct val="100000"/>
              </a:lnSpc>
              <a:spcBef>
                <a:spcPts val="0"/>
              </a:spcBef>
              <a:spcAft>
                <a:spcPts val="0"/>
              </a:spcAft>
              <a:buClr>
                <a:schemeClr val="lt1"/>
              </a:buClr>
              <a:buSzPts val="5200"/>
              <a:buFont typeface="Calibri"/>
              <a:buChar char="○"/>
            </a:pPr>
            <a:r>
              <a:rPr b="0" i="0" lang="en-US" sz="5200" u="none" cap="none" strike="noStrike">
                <a:solidFill>
                  <a:schemeClr val="lt1"/>
                </a:solidFill>
                <a:latin typeface="Calibri"/>
                <a:ea typeface="Calibri"/>
                <a:cs typeface="Calibri"/>
                <a:sym typeface="Calibri"/>
              </a:rPr>
              <a:t>Make sure everything you have written is readable</a:t>
            </a:r>
            <a:endParaRPr b="0" i="0" sz="52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1000"/>
              </a:spcAft>
              <a:buClr>
                <a:srgbClr val="000000"/>
              </a:buClr>
              <a:buSzPts val="5200"/>
              <a:buFont typeface="Arial"/>
              <a:buNone/>
            </a:pPr>
            <a:r>
              <a:t/>
            </a:r>
            <a:endParaRPr b="1" i="0" sz="5200" u="none" cap="none" strike="noStrike">
              <a:solidFill>
                <a:schemeClr val="lt1"/>
              </a:solidFill>
              <a:latin typeface="Calibri"/>
              <a:ea typeface="Calibri"/>
              <a:cs typeface="Calibri"/>
              <a:sym typeface="Calibri"/>
            </a:endParaRPr>
          </a:p>
        </p:txBody>
      </p:sp>
      <p:grpSp>
        <p:nvGrpSpPr>
          <p:cNvPr id="759" name="Google Shape;759;g28bd97be4f1_0_394"/>
          <p:cNvGrpSpPr/>
          <p:nvPr/>
        </p:nvGrpSpPr>
        <p:grpSpPr>
          <a:xfrm flipH="1">
            <a:off x="-2252500" y="9307975"/>
            <a:ext cx="3320618" cy="3315886"/>
            <a:chOff x="17259300" y="9258300"/>
            <a:chExt cx="3320618" cy="3315886"/>
          </a:xfrm>
        </p:grpSpPr>
        <p:grpSp>
          <p:nvGrpSpPr>
            <p:cNvPr id="760" name="Google Shape;760;g28bd97be4f1_0_394"/>
            <p:cNvGrpSpPr/>
            <p:nvPr/>
          </p:nvGrpSpPr>
          <p:grpSpPr>
            <a:xfrm>
              <a:off x="17494177" y="9488445"/>
              <a:ext cx="3085741" cy="3085741"/>
              <a:chOff x="0" y="0"/>
              <a:chExt cx="812700" cy="812700"/>
            </a:xfrm>
          </p:grpSpPr>
          <p:sp>
            <p:nvSpPr>
              <p:cNvPr id="761" name="Google Shape;761;g28bd97be4f1_0_394"/>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762" name="Google Shape;762;g28bd97be4f1_0_39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g28bd97be4f1_0_394"/>
            <p:cNvGrpSpPr/>
            <p:nvPr/>
          </p:nvGrpSpPr>
          <p:grpSpPr>
            <a:xfrm>
              <a:off x="17259300" y="9258300"/>
              <a:ext cx="1409059" cy="1409059"/>
              <a:chOff x="0" y="0"/>
              <a:chExt cx="812700" cy="812700"/>
            </a:xfrm>
          </p:grpSpPr>
          <p:sp>
            <p:nvSpPr>
              <p:cNvPr id="764" name="Google Shape;764;g28bd97be4f1_0_394"/>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765" name="Google Shape;765;g28bd97be4f1_0_39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66" name="Google Shape;766;g28bd97be4f1_0_394"/>
          <p:cNvGrpSpPr/>
          <p:nvPr/>
        </p:nvGrpSpPr>
        <p:grpSpPr>
          <a:xfrm>
            <a:off x="15060598" y="11"/>
            <a:ext cx="3227297" cy="3085741"/>
            <a:chOff x="0" y="0"/>
            <a:chExt cx="849982" cy="812700"/>
          </a:xfrm>
        </p:grpSpPr>
        <p:sp>
          <p:nvSpPr>
            <p:cNvPr id="767" name="Google Shape;767;g28bd97be4f1_0_394"/>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768" name="Google Shape;768;g28bd97be4f1_0_39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69" name="Google Shape;769;g28bd97be4f1_0_394"/>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grpSp>
        <p:nvGrpSpPr>
          <p:cNvPr id="770" name="Google Shape;770;g28bd97be4f1_0_394"/>
          <p:cNvGrpSpPr/>
          <p:nvPr/>
        </p:nvGrpSpPr>
        <p:grpSpPr>
          <a:xfrm>
            <a:off x="432944" y="6682538"/>
            <a:ext cx="3320531" cy="3315815"/>
            <a:chOff x="339523" y="4727000"/>
            <a:chExt cx="4856708" cy="4114935"/>
          </a:xfrm>
        </p:grpSpPr>
        <p:grpSp>
          <p:nvGrpSpPr>
            <p:cNvPr id="771" name="Google Shape;771;g28bd97be4f1_0_394"/>
            <p:cNvGrpSpPr/>
            <p:nvPr/>
          </p:nvGrpSpPr>
          <p:grpSpPr>
            <a:xfrm>
              <a:off x="339523" y="4727000"/>
              <a:ext cx="4856708" cy="4114935"/>
              <a:chOff x="-71339" y="0"/>
              <a:chExt cx="1138709" cy="2709333"/>
            </a:xfrm>
          </p:grpSpPr>
          <p:sp>
            <p:nvSpPr>
              <p:cNvPr id="772" name="Google Shape;772;g28bd97be4f1_0_394"/>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773" name="Google Shape;773;g28bd97be4f1_0_394"/>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4" name="Google Shape;774;g28bd97be4f1_0_394"/>
            <p:cNvSpPr/>
            <p:nvPr/>
          </p:nvSpPr>
          <p:spPr>
            <a:xfrm>
              <a:off x="459435" y="4727062"/>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grpSp>
      <p:sp>
        <p:nvSpPr>
          <p:cNvPr id="775" name="Google Shape;775;g28bd97be4f1_0_394"/>
          <p:cNvSpPr txBox="1"/>
          <p:nvPr/>
        </p:nvSpPr>
        <p:spPr>
          <a:xfrm>
            <a:off x="432950" y="193925"/>
            <a:ext cx="14499300" cy="86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0" i="0" lang="en-US" sz="5600" u="none" cap="none" strike="noStrike">
                <a:solidFill>
                  <a:srgbClr val="E5E6EE"/>
                </a:solidFill>
                <a:latin typeface="Arial"/>
                <a:ea typeface="Arial"/>
                <a:cs typeface="Arial"/>
                <a:sym typeface="Arial"/>
              </a:rPr>
              <a:t>Step-by-Step Guide to Conducting Interviews</a:t>
            </a:r>
            <a:endParaRPr b="0" i="0" sz="5600" u="none" cap="none" strike="noStrike">
              <a:solidFill>
                <a:srgbClr val="E5E6EE"/>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779" name="Shape 779"/>
        <p:cNvGrpSpPr/>
        <p:nvPr/>
      </p:nvGrpSpPr>
      <p:grpSpPr>
        <a:xfrm>
          <a:off x="0" y="0"/>
          <a:ext cx="0" cy="0"/>
          <a:chOff x="0" y="0"/>
          <a:chExt cx="0" cy="0"/>
        </a:xfrm>
      </p:grpSpPr>
      <p:grpSp>
        <p:nvGrpSpPr>
          <p:cNvPr id="780" name="Google Shape;780;g28bd97be4f1_0_416"/>
          <p:cNvGrpSpPr/>
          <p:nvPr/>
        </p:nvGrpSpPr>
        <p:grpSpPr>
          <a:xfrm>
            <a:off x="5147312" y="-37"/>
            <a:ext cx="13140588" cy="10287066"/>
            <a:chOff x="-71339" y="0"/>
            <a:chExt cx="1138709" cy="2709333"/>
          </a:xfrm>
        </p:grpSpPr>
        <p:sp>
          <p:nvSpPr>
            <p:cNvPr id="781" name="Google Shape;781;g28bd97be4f1_0_416"/>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782" name="Google Shape;782;g28bd97be4f1_0_416"/>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3" name="Google Shape;783;g28bd97be4f1_0_416"/>
          <p:cNvSpPr txBox="1"/>
          <p:nvPr/>
        </p:nvSpPr>
        <p:spPr>
          <a:xfrm>
            <a:off x="5820499" y="968691"/>
            <a:ext cx="11794200" cy="87738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Ensure that you complete the survey with the client </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Compete all survey questions as completely as possible</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Utilize the survey instruction document to help guide the conversation and ensure a properly completed survey</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If people decline to answer a question or don’t know, indicate as such</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If they state that they were ‘couch-surfing’ or staying with someone, politely end the survey after this question. </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When completing a survey, please take down notes and be as detailed as possible without making assumptions</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If this survey is conducted via phone by a social service agency with clients they know to be homeless, please indicate as “Service-Based”</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Do not force clients to complete the survey prior to them gaining resources/incentives </a:t>
            </a:r>
            <a:endParaRPr b="0" i="0" sz="3800" u="none" cap="none" strike="noStrike">
              <a:solidFill>
                <a:schemeClr val="lt1"/>
              </a:solidFill>
              <a:latin typeface="Calibri"/>
              <a:ea typeface="Calibri"/>
              <a:cs typeface="Calibri"/>
              <a:sym typeface="Calibri"/>
            </a:endParaRPr>
          </a:p>
        </p:txBody>
      </p:sp>
      <p:grpSp>
        <p:nvGrpSpPr>
          <p:cNvPr id="784" name="Google Shape;784;g28bd97be4f1_0_416"/>
          <p:cNvGrpSpPr/>
          <p:nvPr/>
        </p:nvGrpSpPr>
        <p:grpSpPr>
          <a:xfrm flipH="1">
            <a:off x="-2252500" y="9307975"/>
            <a:ext cx="3320618" cy="3315886"/>
            <a:chOff x="17259300" y="9258300"/>
            <a:chExt cx="3320618" cy="3315886"/>
          </a:xfrm>
        </p:grpSpPr>
        <p:grpSp>
          <p:nvGrpSpPr>
            <p:cNvPr id="785" name="Google Shape;785;g28bd97be4f1_0_416"/>
            <p:cNvGrpSpPr/>
            <p:nvPr/>
          </p:nvGrpSpPr>
          <p:grpSpPr>
            <a:xfrm>
              <a:off x="17494177" y="9488445"/>
              <a:ext cx="3085741" cy="3085741"/>
              <a:chOff x="0" y="0"/>
              <a:chExt cx="812700" cy="812700"/>
            </a:xfrm>
          </p:grpSpPr>
          <p:sp>
            <p:nvSpPr>
              <p:cNvPr id="786" name="Google Shape;786;g28bd97be4f1_0_416"/>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787" name="Google Shape;787;g28bd97be4f1_0_41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8" name="Google Shape;788;g28bd97be4f1_0_416"/>
            <p:cNvGrpSpPr/>
            <p:nvPr/>
          </p:nvGrpSpPr>
          <p:grpSpPr>
            <a:xfrm>
              <a:off x="17259300" y="9258300"/>
              <a:ext cx="1409059" cy="1409059"/>
              <a:chOff x="0" y="0"/>
              <a:chExt cx="812700" cy="812700"/>
            </a:xfrm>
          </p:grpSpPr>
          <p:sp>
            <p:nvSpPr>
              <p:cNvPr id="789" name="Google Shape;789;g28bd97be4f1_0_416"/>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790" name="Google Shape;790;g28bd97be4f1_0_41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91" name="Google Shape;791;g28bd97be4f1_0_416"/>
          <p:cNvGrpSpPr/>
          <p:nvPr/>
        </p:nvGrpSpPr>
        <p:grpSpPr>
          <a:xfrm>
            <a:off x="15060598" y="11"/>
            <a:ext cx="3227297" cy="3085741"/>
            <a:chOff x="0" y="0"/>
            <a:chExt cx="849982" cy="812700"/>
          </a:xfrm>
        </p:grpSpPr>
        <p:sp>
          <p:nvSpPr>
            <p:cNvPr id="792" name="Google Shape;792;g28bd97be4f1_0_416"/>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793" name="Google Shape;793;g28bd97be4f1_0_41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4" name="Google Shape;794;g28bd97be4f1_0_416"/>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795" name="Google Shape;795;g28bd97be4f1_0_416"/>
          <p:cNvSpPr/>
          <p:nvPr/>
        </p:nvSpPr>
        <p:spPr>
          <a:xfrm>
            <a:off x="225535" y="4962249"/>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sp>
        <p:nvSpPr>
          <p:cNvPr id="796" name="Google Shape;796;g28bd97be4f1_0_416"/>
          <p:cNvSpPr txBox="1"/>
          <p:nvPr/>
        </p:nvSpPr>
        <p:spPr>
          <a:xfrm>
            <a:off x="432949" y="193925"/>
            <a:ext cx="54072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Survey Accuracy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4180223" y="6773279"/>
            <a:ext cx="3227297" cy="3085741"/>
            <a:chOff x="0" y="0"/>
            <a:chExt cx="849982" cy="812700"/>
          </a:xfrm>
        </p:grpSpPr>
        <p:sp>
          <p:nvSpPr>
            <p:cNvPr id="114" name="Google Shape;114;p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5" name="Google Shape;115;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6" name="Google Shape;116;p3"/>
          <p:cNvGrpSpPr/>
          <p:nvPr/>
        </p:nvGrpSpPr>
        <p:grpSpPr>
          <a:xfrm>
            <a:off x="4180223" y="5106386"/>
            <a:ext cx="3227297" cy="3085741"/>
            <a:chOff x="0" y="0"/>
            <a:chExt cx="849982" cy="812700"/>
          </a:xfrm>
        </p:grpSpPr>
        <p:sp>
          <p:nvSpPr>
            <p:cNvPr id="117" name="Google Shape;117;p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8" name="Google Shape;118;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9" name="Google Shape;119;p3"/>
          <p:cNvGrpSpPr/>
          <p:nvPr/>
        </p:nvGrpSpPr>
        <p:grpSpPr>
          <a:xfrm>
            <a:off x="4180223" y="3444236"/>
            <a:ext cx="3227297" cy="3085741"/>
            <a:chOff x="0" y="0"/>
            <a:chExt cx="849982" cy="812700"/>
          </a:xfrm>
        </p:grpSpPr>
        <p:sp>
          <p:nvSpPr>
            <p:cNvPr id="120" name="Google Shape;120;p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1" name="Google Shape;121;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2" name="Google Shape;122;p3"/>
          <p:cNvGrpSpPr/>
          <p:nvPr/>
        </p:nvGrpSpPr>
        <p:grpSpPr>
          <a:xfrm>
            <a:off x="4180223" y="1763036"/>
            <a:ext cx="3227297" cy="3085741"/>
            <a:chOff x="0" y="0"/>
            <a:chExt cx="849982" cy="812700"/>
          </a:xfrm>
        </p:grpSpPr>
        <p:sp>
          <p:nvSpPr>
            <p:cNvPr id="123" name="Google Shape;123;p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4" name="Google Shape;124;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5" name="Google Shape;125;p3"/>
          <p:cNvGrpSpPr/>
          <p:nvPr/>
        </p:nvGrpSpPr>
        <p:grpSpPr>
          <a:xfrm>
            <a:off x="-82477" y="-230145"/>
            <a:ext cx="3085741" cy="3085741"/>
            <a:chOff x="0" y="0"/>
            <a:chExt cx="812700" cy="812700"/>
          </a:xfrm>
        </p:grpSpPr>
        <p:sp>
          <p:nvSpPr>
            <p:cNvPr id="126" name="Google Shape;126;p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27" name="Google Shape;127;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8" name="Google Shape;128;p3"/>
          <p:cNvGrpSpPr/>
          <p:nvPr/>
        </p:nvGrpSpPr>
        <p:grpSpPr>
          <a:xfrm>
            <a:off x="530072" y="397175"/>
            <a:ext cx="1409059" cy="1409059"/>
            <a:chOff x="0" y="0"/>
            <a:chExt cx="812700" cy="812700"/>
          </a:xfrm>
        </p:grpSpPr>
        <p:sp>
          <p:nvSpPr>
            <p:cNvPr id="129" name="Google Shape;129;p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30" name="Google Shape;130;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1" name="Google Shape;131;p3"/>
          <p:cNvGrpSpPr/>
          <p:nvPr/>
        </p:nvGrpSpPr>
        <p:grpSpPr>
          <a:xfrm>
            <a:off x="17494177" y="-209424"/>
            <a:ext cx="3085741" cy="3085741"/>
            <a:chOff x="0" y="0"/>
            <a:chExt cx="812700" cy="812700"/>
          </a:xfrm>
        </p:grpSpPr>
        <p:sp>
          <p:nvSpPr>
            <p:cNvPr id="132" name="Google Shape;132;p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33" name="Google Shape;133;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4" name="Google Shape;134;p3"/>
          <p:cNvGrpSpPr/>
          <p:nvPr/>
        </p:nvGrpSpPr>
        <p:grpSpPr>
          <a:xfrm>
            <a:off x="17259300" y="568409"/>
            <a:ext cx="1409059" cy="1409059"/>
            <a:chOff x="0" y="0"/>
            <a:chExt cx="812700" cy="812700"/>
          </a:xfrm>
        </p:grpSpPr>
        <p:sp>
          <p:nvSpPr>
            <p:cNvPr id="135" name="Google Shape;135;p3"/>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36" name="Google Shape;136;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7" name="Google Shape;137;p3"/>
          <p:cNvSpPr/>
          <p:nvPr/>
        </p:nvSpPr>
        <p:spPr>
          <a:xfrm>
            <a:off x="9362500" y="2753100"/>
            <a:ext cx="7762942" cy="6400114"/>
          </a:xfrm>
          <a:custGeom>
            <a:rect b="b" l="l" r="r" t="t"/>
            <a:pathLst>
              <a:path extrusionOk="0" h="4749621" w="6161065">
                <a:moveTo>
                  <a:pt x="0" y="0"/>
                </a:moveTo>
                <a:lnTo>
                  <a:pt x="6161066" y="0"/>
                </a:lnTo>
                <a:lnTo>
                  <a:pt x="6161066" y="4749621"/>
                </a:lnTo>
                <a:lnTo>
                  <a:pt x="0" y="4749621"/>
                </a:lnTo>
                <a:lnTo>
                  <a:pt x="0" y="0"/>
                </a:lnTo>
                <a:close/>
              </a:path>
            </a:pathLst>
          </a:custGeom>
          <a:blipFill rotWithShape="1">
            <a:blip r:embed="rId3">
              <a:alphaModFix/>
            </a:blip>
            <a:stretch>
              <a:fillRect b="0" l="0" r="0" t="0"/>
            </a:stretch>
          </a:blipFill>
          <a:ln>
            <a:noFill/>
          </a:ln>
        </p:spPr>
      </p:sp>
      <p:sp>
        <p:nvSpPr>
          <p:cNvPr id="138" name="Google Shape;138;p3"/>
          <p:cNvSpPr txBox="1"/>
          <p:nvPr/>
        </p:nvSpPr>
        <p:spPr>
          <a:xfrm>
            <a:off x="4440454" y="547703"/>
            <a:ext cx="10965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Agenda</a:t>
            </a:r>
            <a:endParaRPr b="0" i="0" sz="1400" u="none" cap="none" strike="noStrike">
              <a:solidFill>
                <a:srgbClr val="000000"/>
              </a:solidFill>
              <a:latin typeface="Arial"/>
              <a:ea typeface="Arial"/>
              <a:cs typeface="Arial"/>
              <a:sym typeface="Arial"/>
            </a:endParaRPr>
          </a:p>
        </p:txBody>
      </p:sp>
      <p:sp>
        <p:nvSpPr>
          <p:cNvPr id="139" name="Google Shape;139;p3"/>
          <p:cNvSpPr txBox="1"/>
          <p:nvPr/>
        </p:nvSpPr>
        <p:spPr>
          <a:xfrm>
            <a:off x="2463947" y="6778153"/>
            <a:ext cx="1411800" cy="985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6400"/>
              <a:buFont typeface="Arial"/>
              <a:buNone/>
            </a:pPr>
            <a:r>
              <a:rPr b="0" i="0" lang="en-US" sz="6400" u="none" cap="none" strike="noStrike">
                <a:solidFill>
                  <a:srgbClr val="462D78"/>
                </a:solidFill>
                <a:latin typeface="Arial"/>
                <a:ea typeface="Arial"/>
                <a:cs typeface="Arial"/>
                <a:sym typeface="Arial"/>
              </a:rPr>
              <a:t>52</a:t>
            </a:r>
            <a:endParaRPr b="0" i="0" sz="1400" u="none" cap="none" strike="noStrike">
              <a:solidFill>
                <a:srgbClr val="000000"/>
              </a:solidFill>
              <a:latin typeface="Arial"/>
              <a:ea typeface="Arial"/>
              <a:cs typeface="Arial"/>
              <a:sym typeface="Arial"/>
            </a:endParaRPr>
          </a:p>
        </p:txBody>
      </p:sp>
      <p:sp>
        <p:nvSpPr>
          <p:cNvPr id="140" name="Google Shape;140;p3"/>
          <p:cNvSpPr txBox="1"/>
          <p:nvPr/>
        </p:nvSpPr>
        <p:spPr>
          <a:xfrm>
            <a:off x="2463947" y="5111260"/>
            <a:ext cx="1411800" cy="985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6400"/>
              <a:buFont typeface="Arial"/>
              <a:buNone/>
            </a:pPr>
            <a:r>
              <a:rPr b="0" i="0" lang="en-US" sz="6400" u="none" cap="none" strike="noStrike">
                <a:solidFill>
                  <a:srgbClr val="462D78"/>
                </a:solidFill>
                <a:latin typeface="Arial"/>
                <a:ea typeface="Arial"/>
                <a:cs typeface="Arial"/>
                <a:sym typeface="Arial"/>
              </a:rPr>
              <a:t>46</a:t>
            </a:r>
            <a:endParaRPr b="0" i="0" sz="1400" u="none" cap="none" strike="noStrike">
              <a:solidFill>
                <a:srgbClr val="000000"/>
              </a:solidFill>
              <a:latin typeface="Arial"/>
              <a:ea typeface="Arial"/>
              <a:cs typeface="Arial"/>
              <a:sym typeface="Arial"/>
            </a:endParaRPr>
          </a:p>
        </p:txBody>
      </p:sp>
      <p:sp>
        <p:nvSpPr>
          <p:cNvPr id="141" name="Google Shape;141;p3"/>
          <p:cNvSpPr txBox="1"/>
          <p:nvPr/>
        </p:nvSpPr>
        <p:spPr>
          <a:xfrm>
            <a:off x="2463947" y="3449110"/>
            <a:ext cx="1411800" cy="985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6400"/>
              <a:buFont typeface="Arial"/>
              <a:buNone/>
            </a:pPr>
            <a:r>
              <a:rPr b="0" i="0" lang="en-US" sz="6400" u="none" cap="none" strike="noStrike">
                <a:solidFill>
                  <a:srgbClr val="462D78"/>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2463947" y="1767910"/>
            <a:ext cx="1411800" cy="985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6400"/>
              <a:buFont typeface="Arial"/>
              <a:buNone/>
            </a:pPr>
            <a:r>
              <a:rPr b="0" i="0" lang="en-US" sz="6400" u="none" cap="none" strike="noStrike">
                <a:solidFill>
                  <a:srgbClr val="462D78"/>
                </a:solidFill>
                <a:latin typeface="Arial"/>
                <a:ea typeface="Arial"/>
                <a:cs typeface="Arial"/>
                <a:sym typeface="Arial"/>
              </a:rPr>
              <a:t>05</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41802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 </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4180223" y="540873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 </a:t>
            </a:r>
            <a:endParaRPr b="0" i="0" sz="1400" u="none" cap="none" strike="noStrike">
              <a:solidFill>
                <a:srgbClr val="000000"/>
              </a:solidFill>
              <a:latin typeface="Arial"/>
              <a:ea typeface="Arial"/>
              <a:cs typeface="Arial"/>
              <a:sym typeface="Arial"/>
            </a:endParaRPr>
          </a:p>
        </p:txBody>
      </p:sp>
      <p:sp>
        <p:nvSpPr>
          <p:cNvPr id="145" name="Google Shape;145;p3"/>
          <p:cNvSpPr txBox="1"/>
          <p:nvPr/>
        </p:nvSpPr>
        <p:spPr>
          <a:xfrm>
            <a:off x="4180223" y="37539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Count</a:t>
            </a:r>
            <a:endParaRPr b="0" i="0" sz="1400" u="none" cap="none" strike="noStrike">
              <a:solidFill>
                <a:srgbClr val="000000"/>
              </a:solidFill>
              <a:latin typeface="Arial"/>
              <a:ea typeface="Arial"/>
              <a:cs typeface="Arial"/>
              <a:sym typeface="Arial"/>
            </a:endParaRPr>
          </a:p>
        </p:txBody>
      </p:sp>
      <p:sp>
        <p:nvSpPr>
          <p:cNvPr id="146" name="Google Shape;146;p3"/>
          <p:cNvSpPr txBox="1"/>
          <p:nvPr/>
        </p:nvSpPr>
        <p:spPr>
          <a:xfrm>
            <a:off x="4180223" y="20727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nvGrpSpPr>
          <p:cNvPr id="147" name="Google Shape;147;p3"/>
          <p:cNvGrpSpPr/>
          <p:nvPr/>
        </p:nvGrpSpPr>
        <p:grpSpPr>
          <a:xfrm>
            <a:off x="4198923" y="8440304"/>
            <a:ext cx="3227297" cy="3085741"/>
            <a:chOff x="0" y="0"/>
            <a:chExt cx="849982" cy="812700"/>
          </a:xfrm>
        </p:grpSpPr>
        <p:sp>
          <p:nvSpPr>
            <p:cNvPr id="148" name="Google Shape;148;p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9" name="Google Shape;149;p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50" name="Google Shape;150;p3"/>
          <p:cNvSpPr txBox="1"/>
          <p:nvPr/>
        </p:nvSpPr>
        <p:spPr>
          <a:xfrm>
            <a:off x="2635047" y="8445178"/>
            <a:ext cx="1411800" cy="985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6400"/>
              <a:buFont typeface="Arial"/>
              <a:buNone/>
            </a:pPr>
            <a:r>
              <a:rPr b="0" i="0" lang="en-US" sz="6400" u="none" cap="none" strike="noStrike">
                <a:solidFill>
                  <a:srgbClr val="462D78"/>
                </a:solidFill>
                <a:latin typeface="Arial"/>
                <a:ea typeface="Arial"/>
                <a:cs typeface="Arial"/>
                <a:sym typeface="Arial"/>
              </a:rPr>
              <a:t>63</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41988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800" name="Shape 800"/>
        <p:cNvGrpSpPr/>
        <p:nvPr/>
      </p:nvGrpSpPr>
      <p:grpSpPr>
        <a:xfrm>
          <a:off x="0" y="0"/>
          <a:ext cx="0" cy="0"/>
          <a:chOff x="0" y="0"/>
          <a:chExt cx="0" cy="0"/>
        </a:xfrm>
      </p:grpSpPr>
      <p:grpSp>
        <p:nvGrpSpPr>
          <p:cNvPr id="801" name="Google Shape;801;g28bd97be4f1_0_459"/>
          <p:cNvGrpSpPr/>
          <p:nvPr/>
        </p:nvGrpSpPr>
        <p:grpSpPr>
          <a:xfrm>
            <a:off x="327900" y="-25"/>
            <a:ext cx="5407195" cy="10287066"/>
            <a:chOff x="0" y="0"/>
            <a:chExt cx="1067540" cy="2709333"/>
          </a:xfrm>
        </p:grpSpPr>
        <p:sp>
          <p:nvSpPr>
            <p:cNvPr id="802" name="Google Shape;802;g28bd97be4f1_0_459"/>
            <p:cNvSpPr/>
            <p:nvPr/>
          </p:nvSpPr>
          <p:spPr>
            <a:xfrm>
              <a:off x="0" y="0"/>
              <a:ext cx="1067540"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803" name="Google Shape;803;g28bd97be4f1_0_459"/>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4" name="Google Shape;804;g28bd97be4f1_0_459"/>
          <p:cNvSpPr txBox="1"/>
          <p:nvPr/>
        </p:nvSpPr>
        <p:spPr>
          <a:xfrm>
            <a:off x="6144950" y="1490800"/>
            <a:ext cx="11794200" cy="80040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Known encampment locations</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Parking lots of large stores</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Wooded unkempt areas, i.e. river banks (as safe)</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Parks, overpasses, etc (as allowed)</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24 hour locations (laundromats, convenience stores, etc)</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Compile a list of locations with the help of other local service providers</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Volunteers should only travel to and enter locations that are safe and legally allowed access to.</a:t>
            </a:r>
            <a:endParaRPr b="0" i="0" sz="40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4000"/>
              <a:buFont typeface="Calibri"/>
              <a:buChar char="●"/>
            </a:pPr>
            <a:r>
              <a:rPr b="0" i="0" lang="en-US" sz="4000" u="none" cap="none" strike="noStrike">
                <a:solidFill>
                  <a:schemeClr val="lt1"/>
                </a:solidFill>
                <a:latin typeface="Calibri"/>
                <a:ea typeface="Calibri"/>
                <a:cs typeface="Calibri"/>
                <a:sym typeface="Calibri"/>
              </a:rPr>
              <a:t>Thorough Pre-planning should be done to Identify all locations. Contact formerly homeless, local law enforcement, hospitals, and school district liaisons. </a:t>
            </a:r>
            <a:endParaRPr b="0" i="0" sz="4000" u="none" cap="none" strike="noStrike">
              <a:solidFill>
                <a:schemeClr val="lt1"/>
              </a:solidFill>
              <a:latin typeface="Calibri"/>
              <a:ea typeface="Calibri"/>
              <a:cs typeface="Calibri"/>
              <a:sym typeface="Calibri"/>
            </a:endParaRPr>
          </a:p>
        </p:txBody>
      </p:sp>
      <p:grpSp>
        <p:nvGrpSpPr>
          <p:cNvPr id="805" name="Google Shape;805;g28bd97be4f1_0_459"/>
          <p:cNvGrpSpPr/>
          <p:nvPr/>
        </p:nvGrpSpPr>
        <p:grpSpPr>
          <a:xfrm flipH="1">
            <a:off x="-2252500" y="9307975"/>
            <a:ext cx="3320618" cy="3315886"/>
            <a:chOff x="17259300" y="9258300"/>
            <a:chExt cx="3320618" cy="3315886"/>
          </a:xfrm>
        </p:grpSpPr>
        <p:grpSp>
          <p:nvGrpSpPr>
            <p:cNvPr id="806" name="Google Shape;806;g28bd97be4f1_0_459"/>
            <p:cNvGrpSpPr/>
            <p:nvPr/>
          </p:nvGrpSpPr>
          <p:grpSpPr>
            <a:xfrm>
              <a:off x="17494177" y="9488445"/>
              <a:ext cx="3085741" cy="3085741"/>
              <a:chOff x="0" y="0"/>
              <a:chExt cx="812700" cy="812700"/>
            </a:xfrm>
          </p:grpSpPr>
          <p:sp>
            <p:nvSpPr>
              <p:cNvPr id="807" name="Google Shape;807;g28bd97be4f1_0_45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808" name="Google Shape;808;g28bd97be4f1_0_45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9" name="Google Shape;809;g28bd97be4f1_0_459"/>
            <p:cNvSpPr/>
            <p:nvPr/>
          </p:nvSpPr>
          <p:spPr>
            <a:xfrm>
              <a:off x="17259300" y="9258300"/>
              <a:ext cx="470069" cy="460601"/>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grpSp>
      <p:grpSp>
        <p:nvGrpSpPr>
          <p:cNvPr id="810" name="Google Shape;810;g28bd97be4f1_0_459"/>
          <p:cNvGrpSpPr/>
          <p:nvPr/>
        </p:nvGrpSpPr>
        <p:grpSpPr>
          <a:xfrm>
            <a:off x="15060598" y="11"/>
            <a:ext cx="3227297" cy="3085741"/>
            <a:chOff x="0" y="0"/>
            <a:chExt cx="849982" cy="812700"/>
          </a:xfrm>
        </p:grpSpPr>
        <p:sp>
          <p:nvSpPr>
            <p:cNvPr id="811" name="Google Shape;811;g28bd97be4f1_0_45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812" name="Google Shape;812;g28bd97be4f1_0_45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13" name="Google Shape;813;g28bd97be4f1_0_459"/>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814" name="Google Shape;814;g28bd97be4f1_0_459"/>
          <p:cNvSpPr txBox="1"/>
          <p:nvPr/>
        </p:nvSpPr>
        <p:spPr>
          <a:xfrm>
            <a:off x="432949" y="193925"/>
            <a:ext cx="54072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Where to </a:t>
            </a:r>
            <a:endParaRPr b="0" i="0" sz="7200" u="none" cap="none" strike="noStrike">
              <a:solidFill>
                <a:srgbClr val="E5E6EE"/>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Go: Planning</a:t>
            </a:r>
            <a:endParaRPr b="0" i="0" sz="1400" u="none" cap="none" strike="noStrike">
              <a:solidFill>
                <a:srgbClr val="000000"/>
              </a:solidFill>
              <a:latin typeface="Arial"/>
              <a:ea typeface="Arial"/>
              <a:cs typeface="Arial"/>
              <a:sym typeface="Arial"/>
            </a:endParaRPr>
          </a:p>
        </p:txBody>
      </p:sp>
      <p:sp>
        <p:nvSpPr>
          <p:cNvPr id="815" name="Google Shape;815;g28bd97be4f1_0_459"/>
          <p:cNvSpPr/>
          <p:nvPr/>
        </p:nvSpPr>
        <p:spPr>
          <a:xfrm>
            <a:off x="791123" y="3799748"/>
            <a:ext cx="4480747" cy="4340500"/>
          </a:xfrm>
          <a:custGeom>
            <a:rect b="b" l="l" r="r" t="t"/>
            <a:pathLst>
              <a:path extrusionOk="0" h="5167262" w="5583485">
                <a:moveTo>
                  <a:pt x="0" y="0"/>
                </a:moveTo>
                <a:lnTo>
                  <a:pt x="5583485" y="0"/>
                </a:lnTo>
                <a:lnTo>
                  <a:pt x="5583485" y="5167262"/>
                </a:lnTo>
                <a:lnTo>
                  <a:pt x="0" y="516726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819" name="Shape 819"/>
        <p:cNvGrpSpPr/>
        <p:nvPr/>
      </p:nvGrpSpPr>
      <p:grpSpPr>
        <a:xfrm>
          <a:off x="0" y="0"/>
          <a:ext cx="0" cy="0"/>
          <a:chOff x="0" y="0"/>
          <a:chExt cx="0" cy="0"/>
        </a:xfrm>
      </p:grpSpPr>
      <p:grpSp>
        <p:nvGrpSpPr>
          <p:cNvPr id="820" name="Google Shape;820;g28bd97be4f1_0_437"/>
          <p:cNvGrpSpPr/>
          <p:nvPr/>
        </p:nvGrpSpPr>
        <p:grpSpPr>
          <a:xfrm>
            <a:off x="327900" y="-25"/>
            <a:ext cx="4906839" cy="10287066"/>
            <a:chOff x="0" y="0"/>
            <a:chExt cx="1067540" cy="2709333"/>
          </a:xfrm>
        </p:grpSpPr>
        <p:sp>
          <p:nvSpPr>
            <p:cNvPr id="821" name="Google Shape;821;g28bd97be4f1_0_437"/>
            <p:cNvSpPr/>
            <p:nvPr/>
          </p:nvSpPr>
          <p:spPr>
            <a:xfrm>
              <a:off x="0" y="0"/>
              <a:ext cx="1067540"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822" name="Google Shape;822;g28bd97be4f1_0_437"/>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3" name="Google Shape;823;g28bd97be4f1_0_437"/>
          <p:cNvSpPr txBox="1"/>
          <p:nvPr/>
        </p:nvSpPr>
        <p:spPr>
          <a:xfrm>
            <a:off x="5840150" y="538300"/>
            <a:ext cx="11794200" cy="93585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100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Outdoor public places:</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Parks, Public benches, Bus stops</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Doorsteps of businesses that are closed for the night</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Encampments</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Parked cars</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Indoor places:</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24-hour businesses (e.g., grocery stores, McDonald’s, Wal-Mart, convenience shops)</a:t>
            </a:r>
            <a:endParaRPr b="0" i="0" sz="3800" u="none" cap="none" strike="noStrike">
              <a:solidFill>
                <a:schemeClr val="lt1"/>
              </a:solidFill>
              <a:latin typeface="Calibri"/>
              <a:ea typeface="Calibri"/>
              <a:cs typeface="Calibri"/>
              <a:sym typeface="Calibri"/>
            </a:endParaRPr>
          </a:p>
          <a:p>
            <a:pPr indent="-469900" lvl="1" marL="9144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Bus, train, &amp; metro stations, Local VA coverage, VSO, VFW, DAV, SSVF, American Legions, Local Veteran community groups, Libraries- Flyers</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Ask folks who you see out and about if there is anywhere else you should go</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Employees at businesses that are open</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Law enforcement (e.g., sheriffs and local police)</a:t>
            </a:r>
            <a:endParaRPr b="0" i="0" sz="3800" u="none" cap="none" strike="noStrike">
              <a:solidFill>
                <a:schemeClr val="lt1"/>
              </a:solidFill>
              <a:latin typeface="Calibri"/>
              <a:ea typeface="Calibri"/>
              <a:cs typeface="Calibri"/>
              <a:sym typeface="Calibri"/>
            </a:endParaRPr>
          </a:p>
          <a:p>
            <a:pPr indent="-457200" lvl="0" marL="457200" marR="0" rtl="0" algn="l">
              <a:lnSpc>
                <a:spcPct val="100000"/>
              </a:lnSpc>
              <a:spcBef>
                <a:spcPts val="0"/>
              </a:spcBef>
              <a:spcAft>
                <a:spcPts val="0"/>
              </a:spcAft>
              <a:buClr>
                <a:schemeClr val="lt1"/>
              </a:buClr>
              <a:buSzPts val="3800"/>
              <a:buFont typeface="Calibri"/>
              <a:buChar char="●"/>
            </a:pPr>
            <a:r>
              <a:rPr b="0" i="0" lang="en-US" sz="3800" u="none" cap="none" strike="noStrike">
                <a:solidFill>
                  <a:schemeClr val="lt1"/>
                </a:solidFill>
                <a:latin typeface="Calibri"/>
                <a:ea typeface="Calibri"/>
                <a:cs typeface="Calibri"/>
                <a:sym typeface="Calibri"/>
              </a:rPr>
              <a:t>Others you interview</a:t>
            </a:r>
            <a:endParaRPr b="0" i="0" sz="3800" u="none" cap="none" strike="noStrike">
              <a:solidFill>
                <a:schemeClr val="lt1"/>
              </a:solidFill>
              <a:latin typeface="Calibri"/>
              <a:ea typeface="Calibri"/>
              <a:cs typeface="Calibri"/>
              <a:sym typeface="Calibri"/>
            </a:endParaRPr>
          </a:p>
        </p:txBody>
      </p:sp>
      <p:grpSp>
        <p:nvGrpSpPr>
          <p:cNvPr id="824" name="Google Shape;824;g28bd97be4f1_0_437"/>
          <p:cNvGrpSpPr/>
          <p:nvPr/>
        </p:nvGrpSpPr>
        <p:grpSpPr>
          <a:xfrm flipH="1">
            <a:off x="-2252500" y="9307975"/>
            <a:ext cx="3320618" cy="3315886"/>
            <a:chOff x="17259300" y="9258300"/>
            <a:chExt cx="3320618" cy="3315886"/>
          </a:xfrm>
        </p:grpSpPr>
        <p:grpSp>
          <p:nvGrpSpPr>
            <p:cNvPr id="825" name="Google Shape;825;g28bd97be4f1_0_437"/>
            <p:cNvGrpSpPr/>
            <p:nvPr/>
          </p:nvGrpSpPr>
          <p:grpSpPr>
            <a:xfrm>
              <a:off x="17494177" y="9488445"/>
              <a:ext cx="3085741" cy="3085741"/>
              <a:chOff x="0" y="0"/>
              <a:chExt cx="812700" cy="812700"/>
            </a:xfrm>
          </p:grpSpPr>
          <p:sp>
            <p:nvSpPr>
              <p:cNvPr id="826" name="Google Shape;826;g28bd97be4f1_0_437"/>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827" name="Google Shape;827;g28bd97be4f1_0_43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8" name="Google Shape;828;g28bd97be4f1_0_437"/>
            <p:cNvSpPr/>
            <p:nvPr/>
          </p:nvSpPr>
          <p:spPr>
            <a:xfrm>
              <a:off x="17259300" y="9258300"/>
              <a:ext cx="469744" cy="460282"/>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grpSp>
      <p:grpSp>
        <p:nvGrpSpPr>
          <p:cNvPr id="829" name="Google Shape;829;g28bd97be4f1_0_437"/>
          <p:cNvGrpSpPr/>
          <p:nvPr/>
        </p:nvGrpSpPr>
        <p:grpSpPr>
          <a:xfrm>
            <a:off x="15060598" y="11"/>
            <a:ext cx="3227297" cy="3085741"/>
            <a:chOff x="0" y="0"/>
            <a:chExt cx="849982" cy="812700"/>
          </a:xfrm>
        </p:grpSpPr>
        <p:sp>
          <p:nvSpPr>
            <p:cNvPr id="830" name="Google Shape;830;g28bd97be4f1_0_43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831" name="Google Shape;831;g28bd97be4f1_0_43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2" name="Google Shape;832;g28bd97be4f1_0_43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833" name="Google Shape;833;g28bd97be4f1_0_437"/>
          <p:cNvSpPr txBox="1"/>
          <p:nvPr/>
        </p:nvSpPr>
        <p:spPr>
          <a:xfrm>
            <a:off x="432949" y="193925"/>
            <a:ext cx="54072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Where to </a:t>
            </a:r>
            <a:endParaRPr b="0" i="0" sz="7200" u="none" cap="none" strike="noStrike">
              <a:solidFill>
                <a:srgbClr val="E5E6EE"/>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Go</a:t>
            </a:r>
            <a:endParaRPr b="0" i="0" sz="1400" u="none" cap="none" strike="noStrike">
              <a:solidFill>
                <a:srgbClr val="000000"/>
              </a:solidFill>
              <a:latin typeface="Arial"/>
              <a:ea typeface="Arial"/>
              <a:cs typeface="Arial"/>
              <a:sym typeface="Arial"/>
            </a:endParaRPr>
          </a:p>
        </p:txBody>
      </p:sp>
      <p:sp>
        <p:nvSpPr>
          <p:cNvPr id="834" name="Google Shape;834;g28bd97be4f1_0_437"/>
          <p:cNvSpPr/>
          <p:nvPr/>
        </p:nvSpPr>
        <p:spPr>
          <a:xfrm>
            <a:off x="551348" y="3299773"/>
            <a:ext cx="4480747" cy="4340500"/>
          </a:xfrm>
          <a:custGeom>
            <a:rect b="b" l="l" r="r" t="t"/>
            <a:pathLst>
              <a:path extrusionOk="0" h="5167262" w="5583485">
                <a:moveTo>
                  <a:pt x="0" y="0"/>
                </a:moveTo>
                <a:lnTo>
                  <a:pt x="5583485" y="0"/>
                </a:lnTo>
                <a:lnTo>
                  <a:pt x="5583485" y="5167262"/>
                </a:lnTo>
                <a:lnTo>
                  <a:pt x="0" y="5167262"/>
                </a:lnTo>
                <a:lnTo>
                  <a:pt x="0" y="0"/>
                </a:lnTo>
                <a:close/>
              </a:path>
            </a:pathLst>
          </a:custGeom>
          <a:blipFill rotWithShape="1">
            <a:blip r:embed="rId3">
              <a:alphaModFix/>
            </a:blip>
            <a:stretch>
              <a:fillRect b="0" l="0" r="0" t="0"/>
            </a:stretch>
          </a:blipFill>
          <a:ln>
            <a:noFill/>
          </a:ln>
        </p:spPr>
      </p:sp>
      <p:pic>
        <p:nvPicPr>
          <p:cNvPr id="835" name="Google Shape;835;g28bd97be4f1_0_437"/>
          <p:cNvPicPr preferRelativeResize="0"/>
          <p:nvPr/>
        </p:nvPicPr>
        <p:blipFill>
          <a:blip r:embed="rId4">
            <a:alphaModFix/>
          </a:blip>
          <a:stretch>
            <a:fillRect/>
          </a:stretch>
        </p:blipFill>
        <p:spPr>
          <a:xfrm>
            <a:off x="1877251" y="7124825"/>
            <a:ext cx="1828872" cy="2213205"/>
          </a:xfrm>
          <a:prstGeom prst="rect">
            <a:avLst/>
          </a:prstGeom>
          <a:noFill/>
          <a:ln>
            <a:noFill/>
          </a:ln>
        </p:spPr>
      </p:pic>
      <p:sp>
        <p:nvSpPr>
          <p:cNvPr id="836" name="Google Shape;836;g28bd97be4f1_0_437"/>
          <p:cNvSpPr txBox="1"/>
          <p:nvPr/>
        </p:nvSpPr>
        <p:spPr>
          <a:xfrm>
            <a:off x="1131373" y="9323874"/>
            <a:ext cx="332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840" name="Shape 840"/>
        <p:cNvGrpSpPr/>
        <p:nvPr/>
      </p:nvGrpSpPr>
      <p:grpSpPr>
        <a:xfrm>
          <a:off x="0" y="0"/>
          <a:ext cx="0" cy="0"/>
          <a:chOff x="0" y="0"/>
          <a:chExt cx="0" cy="0"/>
        </a:xfrm>
      </p:grpSpPr>
      <p:sp>
        <p:nvSpPr>
          <p:cNvPr id="841" name="Google Shape;841;p8"/>
          <p:cNvSpPr/>
          <p:nvPr/>
        </p:nvSpPr>
        <p:spPr>
          <a:xfrm>
            <a:off x="12435840" y="1188720"/>
            <a:ext cx="5577840" cy="9966960"/>
          </a:xfrm>
          <a:custGeom>
            <a:rect b="b" l="l" r="r" t="t"/>
            <a:pathLst>
              <a:path extrusionOk="0" h="10287000" w="8894888">
                <a:moveTo>
                  <a:pt x="0" y="0"/>
                </a:moveTo>
                <a:lnTo>
                  <a:pt x="8894888" y="0"/>
                </a:lnTo>
                <a:lnTo>
                  <a:pt x="8894888" y="10287000"/>
                </a:lnTo>
                <a:lnTo>
                  <a:pt x="0" y="10287000"/>
                </a:lnTo>
                <a:lnTo>
                  <a:pt x="0" y="0"/>
                </a:lnTo>
                <a:close/>
              </a:path>
            </a:pathLst>
          </a:custGeom>
          <a:blipFill rotWithShape="1">
            <a:blip r:embed="rId3">
              <a:alphaModFix/>
            </a:blip>
            <a:stretch>
              <a:fillRect b="20899" l="-25675" r="-151087" t="-241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2" name="Google Shape;842;p8"/>
          <p:cNvGrpSpPr/>
          <p:nvPr/>
        </p:nvGrpSpPr>
        <p:grpSpPr>
          <a:xfrm>
            <a:off x="12435840" y="1005840"/>
            <a:ext cx="1409261" cy="1409259"/>
            <a:chOff x="0" y="0"/>
            <a:chExt cx="812800" cy="812800"/>
          </a:xfrm>
        </p:grpSpPr>
        <p:sp>
          <p:nvSpPr>
            <p:cNvPr id="843" name="Google Shape;843;p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53B1E0"/>
            </a:solidFill>
            <a:ln>
              <a:noFill/>
            </a:ln>
          </p:spPr>
        </p:sp>
        <p:sp>
          <p:nvSpPr>
            <p:cNvPr id="844" name="Google Shape;844;p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5" name="Google Shape;845;p8"/>
          <p:cNvSpPr txBox="1"/>
          <p:nvPr/>
        </p:nvSpPr>
        <p:spPr>
          <a:xfrm>
            <a:off x="655846" y="218484"/>
            <a:ext cx="7695674" cy="26591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A5CBE9"/>
                </a:solidFill>
                <a:latin typeface="Arial"/>
                <a:ea typeface="Arial"/>
                <a:cs typeface="Arial"/>
                <a:sym typeface="Arial"/>
              </a:rPr>
              <a:t>Where to Go: Known Locations</a:t>
            </a:r>
            <a:endParaRPr b="0" i="0" sz="1400" u="none" cap="none" strike="noStrike">
              <a:solidFill>
                <a:srgbClr val="000000"/>
              </a:solidFill>
              <a:latin typeface="Arial"/>
              <a:ea typeface="Arial"/>
              <a:cs typeface="Arial"/>
              <a:sym typeface="Arial"/>
            </a:endParaRPr>
          </a:p>
        </p:txBody>
      </p:sp>
      <p:sp>
        <p:nvSpPr>
          <p:cNvPr id="846" name="Google Shape;846;p8"/>
          <p:cNvSpPr txBox="1"/>
          <p:nvPr/>
        </p:nvSpPr>
        <p:spPr>
          <a:xfrm>
            <a:off x="297903" y="5825041"/>
            <a:ext cx="4260537" cy="443198"/>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1" i="0" lang="en-US" sz="2400" u="none" cap="none" strike="noStrike">
                <a:solidFill>
                  <a:schemeClr val="accent2"/>
                </a:solidFill>
                <a:latin typeface="Arial"/>
                <a:ea typeface="Arial"/>
                <a:cs typeface="Arial"/>
                <a:sym typeface="Arial"/>
              </a:rPr>
              <a:t>Coordinator Tips:</a:t>
            </a:r>
            <a:endParaRPr b="1" i="0" sz="1400" u="none" cap="none" strike="noStrike">
              <a:solidFill>
                <a:schemeClr val="accent2"/>
              </a:solidFill>
              <a:latin typeface="Arial"/>
              <a:ea typeface="Arial"/>
              <a:cs typeface="Arial"/>
              <a:sym typeface="Arial"/>
            </a:endParaRPr>
          </a:p>
        </p:txBody>
      </p:sp>
      <p:sp>
        <p:nvSpPr>
          <p:cNvPr id="847" name="Google Shape;847;p8"/>
          <p:cNvSpPr txBox="1"/>
          <p:nvPr/>
        </p:nvSpPr>
        <p:spPr>
          <a:xfrm>
            <a:off x="-46989" y="6449247"/>
            <a:ext cx="1023072" cy="647592"/>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4200"/>
              <a:buFont typeface="Arial"/>
              <a:buNone/>
            </a:pPr>
            <a:r>
              <a:rPr b="0" i="0" lang="en-US" sz="4200" u="none" cap="none" strike="noStrike">
                <a:solidFill>
                  <a:srgbClr val="A5CBE9"/>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848" name="Google Shape;848;p8"/>
          <p:cNvSpPr txBox="1"/>
          <p:nvPr/>
        </p:nvSpPr>
        <p:spPr>
          <a:xfrm>
            <a:off x="5736592" y="6315483"/>
            <a:ext cx="959394" cy="647592"/>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4200"/>
              <a:buFont typeface="Arial"/>
              <a:buNone/>
            </a:pPr>
            <a:r>
              <a:rPr b="0" i="0" lang="en-US" sz="4200" u="none" cap="none" strike="noStrike">
                <a:solidFill>
                  <a:srgbClr val="A5CBE9"/>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849" name="Google Shape;849;p8"/>
          <p:cNvSpPr txBox="1"/>
          <p:nvPr/>
        </p:nvSpPr>
        <p:spPr>
          <a:xfrm>
            <a:off x="-212701" y="7925901"/>
            <a:ext cx="1023072" cy="647592"/>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4200"/>
              <a:buFont typeface="Arial"/>
              <a:buNone/>
            </a:pPr>
            <a:r>
              <a:rPr b="0" i="0" lang="en-US" sz="4200" u="none" cap="none" strike="noStrike">
                <a:solidFill>
                  <a:srgbClr val="A5CBE9"/>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850" name="Google Shape;850;p8"/>
          <p:cNvSpPr txBox="1"/>
          <p:nvPr/>
        </p:nvSpPr>
        <p:spPr>
          <a:xfrm>
            <a:off x="5736592" y="7925901"/>
            <a:ext cx="959394" cy="647592"/>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Clr>
                <a:srgbClr val="000000"/>
              </a:buClr>
              <a:buSzPts val="4200"/>
              <a:buFont typeface="Arial"/>
              <a:buNone/>
            </a:pPr>
            <a:r>
              <a:rPr b="0" i="0" lang="en-US" sz="4200" u="none" cap="none" strike="noStrike">
                <a:solidFill>
                  <a:srgbClr val="A5CBE9"/>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851" name="Google Shape;851;p8"/>
          <p:cNvSpPr txBox="1"/>
          <p:nvPr/>
        </p:nvSpPr>
        <p:spPr>
          <a:xfrm>
            <a:off x="1136103" y="6513764"/>
            <a:ext cx="4785586" cy="738664"/>
          </a:xfrm>
          <a:prstGeom prst="rect">
            <a:avLst/>
          </a:prstGeom>
          <a:noFill/>
          <a:ln>
            <a:noFill/>
          </a:ln>
        </p:spPr>
        <p:txBody>
          <a:bodyPr anchorCtr="0" anchor="t" bIns="0" lIns="0" spcFirstLastPara="1" rIns="0" wrap="square" tIns="0">
            <a:spAutoFit/>
          </a:bodyPr>
          <a:lstStyle/>
          <a:p>
            <a:pPr indent="0" lvl="0" marL="5715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2"/>
                </a:solidFill>
                <a:latin typeface="Calibri"/>
                <a:ea typeface="Calibri"/>
                <a:cs typeface="Calibri"/>
                <a:sym typeface="Calibri"/>
              </a:rPr>
              <a:t>Volunteers will walk or drive to specific location within a given area. </a:t>
            </a:r>
            <a:endParaRPr b="0" i="0" sz="1400" u="none" cap="none" strike="noStrike">
              <a:solidFill>
                <a:srgbClr val="000000"/>
              </a:solidFill>
              <a:latin typeface="Arial"/>
              <a:ea typeface="Arial"/>
              <a:cs typeface="Arial"/>
              <a:sym typeface="Arial"/>
            </a:endParaRPr>
          </a:p>
        </p:txBody>
      </p:sp>
      <p:sp>
        <p:nvSpPr>
          <p:cNvPr id="852" name="Google Shape;852;p8"/>
          <p:cNvSpPr txBox="1"/>
          <p:nvPr/>
        </p:nvSpPr>
        <p:spPr>
          <a:xfrm>
            <a:off x="6968360" y="6329845"/>
            <a:ext cx="5147440" cy="886397"/>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Ensure volunteers are knowledgeable of safety concerns for specific areas </a:t>
            </a:r>
            <a:endParaRPr b="0" i="0" sz="1400" u="none" cap="none" strike="noStrike">
              <a:solidFill>
                <a:schemeClr val="accent2"/>
              </a:solidFill>
              <a:latin typeface="Arial"/>
              <a:ea typeface="Arial"/>
              <a:cs typeface="Arial"/>
              <a:sym typeface="Arial"/>
            </a:endParaRPr>
          </a:p>
        </p:txBody>
      </p:sp>
      <p:sp>
        <p:nvSpPr>
          <p:cNvPr id="853" name="Google Shape;853;p8"/>
          <p:cNvSpPr txBox="1"/>
          <p:nvPr/>
        </p:nvSpPr>
        <p:spPr>
          <a:xfrm>
            <a:off x="1203734" y="7940263"/>
            <a:ext cx="4192906" cy="886397"/>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Provide detailed instructions of where to go &amp; how to get there</a:t>
            </a:r>
            <a:endParaRPr b="0" i="0" sz="1400" u="none" cap="none" strike="noStrike">
              <a:solidFill>
                <a:schemeClr val="accent2"/>
              </a:solidFill>
              <a:latin typeface="Arial"/>
              <a:ea typeface="Arial"/>
              <a:cs typeface="Arial"/>
              <a:sym typeface="Arial"/>
            </a:endParaRPr>
          </a:p>
        </p:txBody>
      </p:sp>
      <p:sp>
        <p:nvSpPr>
          <p:cNvPr id="854" name="Google Shape;854;p8"/>
          <p:cNvSpPr txBox="1"/>
          <p:nvPr/>
        </p:nvSpPr>
        <p:spPr>
          <a:xfrm>
            <a:off x="6968361" y="7940263"/>
            <a:ext cx="4925795" cy="886397"/>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chemeClr val="accent2"/>
                </a:solidFill>
                <a:latin typeface="Arial"/>
                <a:ea typeface="Arial"/>
                <a:cs typeface="Arial"/>
                <a:sym typeface="Arial"/>
              </a:rPr>
              <a:t>Show volunteers where to go by providing maps</a:t>
            </a:r>
            <a:endParaRPr b="0" i="0" sz="1400" u="none" cap="none" strike="noStrike">
              <a:solidFill>
                <a:schemeClr val="accent2"/>
              </a:solidFill>
              <a:latin typeface="Arial"/>
              <a:ea typeface="Arial"/>
              <a:cs typeface="Arial"/>
              <a:sym typeface="Arial"/>
            </a:endParaRPr>
          </a:p>
        </p:txBody>
      </p:sp>
      <p:sp>
        <p:nvSpPr>
          <p:cNvPr id="855" name="Google Shape;855;p8"/>
          <p:cNvSpPr txBox="1"/>
          <p:nvPr/>
        </p:nvSpPr>
        <p:spPr>
          <a:xfrm>
            <a:off x="1157134" y="2948985"/>
            <a:ext cx="10120465" cy="2277547"/>
          </a:xfrm>
          <a:prstGeom prst="rect">
            <a:avLst/>
          </a:prstGeom>
          <a:noFill/>
          <a:ln>
            <a:noFill/>
          </a:ln>
        </p:spPr>
        <p:txBody>
          <a:bodyPr anchorCtr="0" anchor="t" bIns="0" lIns="0" spcFirstLastPara="1" rIns="0" wrap="square" tIns="0">
            <a:spAutoFit/>
          </a:bodyPr>
          <a:lstStyle/>
          <a:p>
            <a:pPr indent="-374650" lvl="0" marL="457200" marR="0" rtl="0" algn="l">
              <a:lnSpc>
                <a:spcPct val="100000"/>
              </a:lnSpc>
              <a:spcBef>
                <a:spcPts val="0"/>
              </a:spcBef>
              <a:spcAft>
                <a:spcPts val="0"/>
              </a:spcAft>
              <a:buClr>
                <a:srgbClr val="FF0000"/>
              </a:buClr>
              <a:buSzPts val="2300"/>
              <a:buFont typeface="Calibri"/>
              <a:buChar char="●"/>
            </a:pPr>
            <a:r>
              <a:rPr b="0" i="0" lang="en-US" sz="3200" u="none" cap="none" strike="noStrike">
                <a:solidFill>
                  <a:schemeClr val="accent2"/>
                </a:solidFill>
                <a:latin typeface="Calibri"/>
                <a:ea typeface="Calibri"/>
                <a:cs typeface="Calibri"/>
                <a:sym typeface="Calibri"/>
              </a:rPr>
              <a:t>Volunteers assigned to specific locations in areas known to have unsheltered individuals.</a:t>
            </a:r>
            <a:endParaRPr b="0" i="0" sz="1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rgbClr val="FF0000"/>
              </a:buClr>
              <a:buSzPts val="2300"/>
              <a:buFont typeface="Calibri"/>
              <a:buChar char="●"/>
            </a:pPr>
            <a:r>
              <a:rPr b="0" i="0" lang="en-US" sz="2800" u="none" cap="none" strike="noStrike">
                <a:solidFill>
                  <a:schemeClr val="accent2"/>
                </a:solidFill>
                <a:latin typeface="Calibri"/>
                <a:ea typeface="Calibri"/>
                <a:cs typeface="Calibri"/>
                <a:sym typeface="Calibri"/>
              </a:rPr>
              <a:t>Coordinators must be </a:t>
            </a:r>
            <a:r>
              <a:rPr b="0" i="1" lang="en-US" sz="2800" u="none" cap="none" strike="noStrike">
                <a:solidFill>
                  <a:schemeClr val="accent2"/>
                </a:solidFill>
                <a:latin typeface="Calibri"/>
                <a:ea typeface="Calibri"/>
                <a:cs typeface="Calibri"/>
                <a:sym typeface="Calibri"/>
              </a:rPr>
              <a:t>aware of infringing on client’s privacy</a:t>
            </a:r>
            <a:r>
              <a:rPr b="0" i="0" lang="en-US" sz="2800" u="none" cap="none" strike="noStrike">
                <a:solidFill>
                  <a:schemeClr val="accent2"/>
                </a:solidFill>
                <a:latin typeface="Calibri"/>
                <a:ea typeface="Calibri"/>
                <a:cs typeface="Calibri"/>
                <a:sym typeface="Calibri"/>
              </a:rPr>
              <a:t>. When creating and passing out maps, inform volunteers that the location of individuals is </a:t>
            </a:r>
            <a:r>
              <a:rPr b="0" i="1" lang="en-US" sz="2800" u="none" cap="none" strike="noStrike">
                <a:solidFill>
                  <a:schemeClr val="accent2"/>
                </a:solidFill>
                <a:latin typeface="Calibri"/>
                <a:ea typeface="Calibri"/>
                <a:cs typeface="Calibri"/>
                <a:sym typeface="Calibri"/>
              </a:rPr>
              <a:t>confidential and not to be shared. </a:t>
            </a:r>
            <a:endParaRPr b="0" i="0" sz="3200" u="none" cap="none" strike="noStrike">
              <a:solidFill>
                <a:schemeClr val="accent2"/>
              </a:solidFill>
              <a:latin typeface="Calibri"/>
              <a:ea typeface="Calibri"/>
              <a:cs typeface="Calibri"/>
              <a:sym typeface="Calibri"/>
            </a:endParaRPr>
          </a:p>
        </p:txBody>
      </p:sp>
      <p:grpSp>
        <p:nvGrpSpPr>
          <p:cNvPr id="856" name="Google Shape;856;p8"/>
          <p:cNvGrpSpPr/>
          <p:nvPr/>
        </p:nvGrpSpPr>
        <p:grpSpPr>
          <a:xfrm>
            <a:off x="15060598" y="11"/>
            <a:ext cx="3227297" cy="3085741"/>
            <a:chOff x="0" y="0"/>
            <a:chExt cx="849982" cy="812700"/>
          </a:xfrm>
        </p:grpSpPr>
        <p:sp>
          <p:nvSpPr>
            <p:cNvPr id="857" name="Google Shape;857;p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858" name="Google Shape;858;p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860" name="Google Shape;860;p8"/>
          <p:cNvPicPr preferRelativeResize="0"/>
          <p:nvPr/>
        </p:nvPicPr>
        <p:blipFill>
          <a:blip r:embed="rId4">
            <a:alphaModFix/>
          </a:blip>
          <a:stretch>
            <a:fillRect/>
          </a:stretch>
        </p:blipFill>
        <p:spPr>
          <a:xfrm>
            <a:off x="14598076" y="6690688"/>
            <a:ext cx="2105175" cy="2642325"/>
          </a:xfrm>
          <a:prstGeom prst="rect">
            <a:avLst/>
          </a:prstGeom>
          <a:noFill/>
          <a:ln>
            <a:noFill/>
          </a:ln>
        </p:spPr>
      </p:pic>
      <p:sp>
        <p:nvSpPr>
          <p:cNvPr id="861" name="Google Shape;861;p8"/>
          <p:cNvSpPr txBox="1"/>
          <p:nvPr/>
        </p:nvSpPr>
        <p:spPr>
          <a:xfrm>
            <a:off x="13739513" y="9316113"/>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865" name="Shape 865"/>
        <p:cNvGrpSpPr/>
        <p:nvPr/>
      </p:nvGrpSpPr>
      <p:grpSpPr>
        <a:xfrm>
          <a:off x="0" y="0"/>
          <a:ext cx="0" cy="0"/>
          <a:chOff x="0" y="0"/>
          <a:chExt cx="0" cy="0"/>
        </a:xfrm>
      </p:grpSpPr>
      <p:grpSp>
        <p:nvGrpSpPr>
          <p:cNvPr id="866" name="Google Shape;866;p28"/>
          <p:cNvGrpSpPr/>
          <p:nvPr/>
        </p:nvGrpSpPr>
        <p:grpSpPr>
          <a:xfrm>
            <a:off x="5840148" y="-37"/>
            <a:ext cx="12447751" cy="10287066"/>
            <a:chOff x="-71339" y="0"/>
            <a:chExt cx="1138709" cy="2709333"/>
          </a:xfrm>
        </p:grpSpPr>
        <p:sp>
          <p:nvSpPr>
            <p:cNvPr id="867" name="Google Shape;867;p28"/>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868" name="Google Shape;868;p28"/>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9" name="Google Shape;869;p28"/>
          <p:cNvSpPr txBox="1"/>
          <p:nvPr/>
        </p:nvSpPr>
        <p:spPr>
          <a:xfrm>
            <a:off x="6081823" y="487871"/>
            <a:ext cx="12064516" cy="83715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Calibri"/>
                <a:ea typeface="Calibri"/>
                <a:cs typeface="Calibri"/>
                <a:sym typeface="Calibri"/>
              </a:rPr>
              <a:t>You will be provided:</a:t>
            </a:r>
            <a:endParaRPr b="0" i="0" sz="1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Calibri"/>
              <a:buChar char="●"/>
            </a:pPr>
            <a:r>
              <a:rPr b="0" i="0" lang="en-US" sz="3200" u="none" cap="none" strike="noStrike">
                <a:solidFill>
                  <a:schemeClr val="lt1"/>
                </a:solidFill>
                <a:latin typeface="Calibri"/>
                <a:ea typeface="Calibri"/>
                <a:cs typeface="Calibri"/>
                <a:sym typeface="Calibri"/>
              </a:rPr>
              <a:t>Detailed maps AND instructions for where volunteers are expected to go. </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 are they responsible for the people within view of where these points are? </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 should they survey others they encounter en route? </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If they finish early, should they begin to survey the rest of the area or wait?</a:t>
            </a:r>
            <a:endParaRPr b="0" i="0" sz="1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Calibri"/>
              <a:buChar char="●"/>
            </a:pPr>
            <a:r>
              <a:rPr b="0" i="0" lang="en-US" sz="3200" u="none" cap="none" strike="noStrike">
                <a:solidFill>
                  <a:schemeClr val="lt1"/>
                </a:solidFill>
                <a:latin typeface="Calibri"/>
                <a:ea typeface="Calibri"/>
                <a:cs typeface="Calibri"/>
                <a:sym typeface="Calibri"/>
              </a:rPr>
              <a:t>Reminder not to count people outside of their assigned geography, as other volunteer groups will cover those areas.</a:t>
            </a:r>
            <a:endParaRPr b="0" i="0" sz="32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Instructions on what information you expect to hear back from people.</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 Do you want them to highlight on a paper map the exact route they took? </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Do you want to know if they didn’t make it to any particular location they were supposed to reach?</a:t>
            </a:r>
            <a:endParaRPr b="0" i="0" sz="1400" u="none" cap="none" strike="noStrike">
              <a:solidFill>
                <a:srgbClr val="000000"/>
              </a:solidFill>
              <a:latin typeface="Arial"/>
              <a:ea typeface="Arial"/>
              <a:cs typeface="Arial"/>
              <a:sym typeface="Arial"/>
            </a:endParaRPr>
          </a:p>
          <a:p>
            <a:pPr indent="-374650" lvl="1" marL="1371600" marR="0" rtl="0" algn="l">
              <a:lnSpc>
                <a:spcPct val="100000"/>
              </a:lnSpc>
              <a:spcBef>
                <a:spcPts val="0"/>
              </a:spcBef>
              <a:spcAft>
                <a:spcPts val="0"/>
              </a:spcAft>
              <a:buClr>
                <a:srgbClr val="FF0000"/>
              </a:buClr>
              <a:buSzPts val="2300"/>
              <a:buFont typeface="Calibri"/>
              <a:buChar char="○"/>
            </a:pPr>
            <a:r>
              <a:rPr b="0" i="0" lang="en-US" sz="3200" u="none" cap="none" strike="noStrike">
                <a:solidFill>
                  <a:srgbClr val="953734"/>
                </a:solidFill>
                <a:latin typeface="Calibri"/>
                <a:ea typeface="Calibri"/>
                <a:cs typeface="Calibri"/>
                <a:sym typeface="Calibri"/>
              </a:rPr>
              <a:t> Do you want to know if they stopped any extra places?</a:t>
            </a:r>
            <a:endParaRPr b="0" i="0" sz="1800" u="none" cap="none" strike="noStrike">
              <a:solidFill>
                <a:srgbClr val="953734"/>
              </a:solidFill>
              <a:latin typeface="Calibri"/>
              <a:ea typeface="Calibri"/>
              <a:cs typeface="Calibri"/>
              <a:sym typeface="Calibri"/>
            </a:endParaRPr>
          </a:p>
        </p:txBody>
      </p:sp>
      <p:grpSp>
        <p:nvGrpSpPr>
          <p:cNvPr id="870" name="Google Shape;870;p28"/>
          <p:cNvGrpSpPr/>
          <p:nvPr/>
        </p:nvGrpSpPr>
        <p:grpSpPr>
          <a:xfrm flipH="1">
            <a:off x="-2252500" y="9307975"/>
            <a:ext cx="3320618" cy="3315886"/>
            <a:chOff x="17259300" y="9258300"/>
            <a:chExt cx="3320618" cy="3315886"/>
          </a:xfrm>
        </p:grpSpPr>
        <p:grpSp>
          <p:nvGrpSpPr>
            <p:cNvPr id="871" name="Google Shape;871;p28"/>
            <p:cNvGrpSpPr/>
            <p:nvPr/>
          </p:nvGrpSpPr>
          <p:grpSpPr>
            <a:xfrm>
              <a:off x="17494177" y="9488445"/>
              <a:ext cx="3085741" cy="3085741"/>
              <a:chOff x="0" y="0"/>
              <a:chExt cx="812700" cy="812700"/>
            </a:xfrm>
          </p:grpSpPr>
          <p:sp>
            <p:nvSpPr>
              <p:cNvPr id="872" name="Google Shape;872;p2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873" name="Google Shape;873;p2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74" name="Google Shape;874;p28"/>
            <p:cNvGrpSpPr/>
            <p:nvPr/>
          </p:nvGrpSpPr>
          <p:grpSpPr>
            <a:xfrm>
              <a:off x="17259300" y="9258300"/>
              <a:ext cx="1409059" cy="1409059"/>
              <a:chOff x="0" y="0"/>
              <a:chExt cx="812700" cy="812700"/>
            </a:xfrm>
          </p:grpSpPr>
          <p:sp>
            <p:nvSpPr>
              <p:cNvPr id="875" name="Google Shape;875;p2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876" name="Google Shape;876;p2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877" name="Google Shape;877;p28"/>
          <p:cNvGrpSpPr/>
          <p:nvPr/>
        </p:nvGrpSpPr>
        <p:grpSpPr>
          <a:xfrm>
            <a:off x="15060598" y="11"/>
            <a:ext cx="3227297" cy="3085741"/>
            <a:chOff x="0" y="0"/>
            <a:chExt cx="849982" cy="812700"/>
          </a:xfrm>
        </p:grpSpPr>
        <p:sp>
          <p:nvSpPr>
            <p:cNvPr id="878" name="Google Shape;878;p2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879" name="Google Shape;879;p2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0" name="Google Shape;880;p2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881" name="Google Shape;881;p28"/>
          <p:cNvSpPr/>
          <p:nvPr/>
        </p:nvSpPr>
        <p:spPr>
          <a:xfrm>
            <a:off x="598374" y="5723923"/>
            <a:ext cx="3700219" cy="3385717"/>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sp>
        <p:nvSpPr>
          <p:cNvPr id="882" name="Google Shape;882;p28"/>
          <p:cNvSpPr txBox="1"/>
          <p:nvPr/>
        </p:nvSpPr>
        <p:spPr>
          <a:xfrm>
            <a:off x="432949" y="193925"/>
            <a:ext cx="5407200" cy="531837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chemeClr val="accent2"/>
                </a:solidFill>
                <a:latin typeface="Arial"/>
                <a:ea typeface="Arial"/>
                <a:cs typeface="Arial"/>
                <a:sym typeface="Arial"/>
              </a:rPr>
              <a:t>Where to Go: </a:t>
            </a:r>
            <a:r>
              <a:rPr b="1" i="0" lang="en-US" sz="7200" u="none" cap="none" strike="noStrike">
                <a:solidFill>
                  <a:schemeClr val="accent2"/>
                </a:solidFill>
                <a:latin typeface="Arial"/>
                <a:ea typeface="Arial"/>
                <a:cs typeface="Arial"/>
                <a:sym typeface="Arial"/>
              </a:rPr>
              <a:t>Hotspot</a:t>
            </a:r>
            <a:r>
              <a:rPr b="0" i="0" lang="en-US" sz="7200" u="none" cap="none" strike="noStrike">
                <a:solidFill>
                  <a:schemeClr val="accent2"/>
                </a:solidFill>
                <a:latin typeface="Arial"/>
                <a:ea typeface="Arial"/>
                <a:cs typeface="Arial"/>
                <a:sym typeface="Arial"/>
              </a:rPr>
              <a:t> or </a:t>
            </a:r>
            <a:r>
              <a:rPr b="1" i="0" lang="en-US" sz="7200" u="none" cap="none" strike="noStrike">
                <a:solidFill>
                  <a:schemeClr val="accent2"/>
                </a:solidFill>
                <a:latin typeface="Arial"/>
                <a:ea typeface="Arial"/>
                <a:cs typeface="Arial"/>
                <a:sym typeface="Arial"/>
              </a:rPr>
              <a:t>Known Locations</a:t>
            </a:r>
            <a:endParaRPr b="0" i="0" sz="1400" u="none" cap="none" strike="noStrike">
              <a:solidFill>
                <a:schemeClr val="accent2"/>
              </a:solidFill>
              <a:latin typeface="Arial"/>
              <a:ea typeface="Arial"/>
              <a:cs typeface="Arial"/>
              <a:sym typeface="Arial"/>
            </a:endParaRPr>
          </a:p>
        </p:txBody>
      </p:sp>
      <p:pic>
        <p:nvPicPr>
          <p:cNvPr id="883" name="Google Shape;883;p28"/>
          <p:cNvPicPr preferRelativeResize="0"/>
          <p:nvPr/>
        </p:nvPicPr>
        <p:blipFill>
          <a:blip r:embed="rId4">
            <a:alphaModFix/>
          </a:blip>
          <a:stretch>
            <a:fillRect/>
          </a:stretch>
        </p:blipFill>
        <p:spPr>
          <a:xfrm>
            <a:off x="4594226" y="6893500"/>
            <a:ext cx="2105175" cy="2642325"/>
          </a:xfrm>
          <a:prstGeom prst="rect">
            <a:avLst/>
          </a:prstGeom>
          <a:noFill/>
          <a:ln>
            <a:noFill/>
          </a:ln>
        </p:spPr>
      </p:pic>
      <p:sp>
        <p:nvSpPr>
          <p:cNvPr id="884" name="Google Shape;884;p28"/>
          <p:cNvSpPr txBox="1"/>
          <p:nvPr/>
        </p:nvSpPr>
        <p:spPr>
          <a:xfrm>
            <a:off x="3735663" y="951892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888" name="Shape 888"/>
        <p:cNvGrpSpPr/>
        <p:nvPr/>
      </p:nvGrpSpPr>
      <p:grpSpPr>
        <a:xfrm>
          <a:off x="0" y="0"/>
          <a:ext cx="0" cy="0"/>
          <a:chOff x="0" y="0"/>
          <a:chExt cx="0" cy="0"/>
        </a:xfrm>
      </p:grpSpPr>
      <p:grpSp>
        <p:nvGrpSpPr>
          <p:cNvPr id="889" name="Google Shape;889;p29"/>
          <p:cNvGrpSpPr/>
          <p:nvPr/>
        </p:nvGrpSpPr>
        <p:grpSpPr>
          <a:xfrm>
            <a:off x="5840249" y="-23870"/>
            <a:ext cx="12447751" cy="10287066"/>
            <a:chOff x="-71339" y="0"/>
            <a:chExt cx="1138709" cy="2709333"/>
          </a:xfrm>
        </p:grpSpPr>
        <p:sp>
          <p:nvSpPr>
            <p:cNvPr id="890" name="Google Shape;890;p29"/>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891" name="Google Shape;891;p29"/>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2" name="Google Shape;892;p29"/>
          <p:cNvSpPr txBox="1"/>
          <p:nvPr/>
        </p:nvSpPr>
        <p:spPr>
          <a:xfrm>
            <a:off x="318888" y="3058906"/>
            <a:ext cx="5167512" cy="6155531"/>
          </a:xfrm>
          <a:prstGeom prst="rect">
            <a:avLst/>
          </a:prstGeom>
          <a:noFill/>
          <a:ln>
            <a:noFill/>
          </a:ln>
        </p:spPr>
        <p:txBody>
          <a:bodyPr anchorCtr="0" anchor="t" bIns="0" lIns="0" spcFirstLastPara="1" rIns="0" wrap="square" tIns="0">
            <a:spAutoFit/>
          </a:bodyPr>
          <a:lstStyle/>
          <a:p>
            <a:pPr indent="-374650" lvl="0" marL="457200" marR="0" rtl="0" algn="l">
              <a:lnSpc>
                <a:spcPct val="100000"/>
              </a:lnSpc>
              <a:spcBef>
                <a:spcPts val="0"/>
              </a:spcBef>
              <a:spcAft>
                <a:spcPts val="0"/>
              </a:spcAft>
              <a:buClr>
                <a:srgbClr val="FF0000"/>
              </a:buClr>
              <a:buSzPts val="2300"/>
              <a:buFont typeface="Calibri"/>
              <a:buChar char="●"/>
            </a:pPr>
            <a:r>
              <a:rPr b="0" i="0" lang="en-US" sz="3600" u="none" cap="none" strike="noStrike">
                <a:solidFill>
                  <a:schemeClr val="accent2"/>
                </a:solidFill>
                <a:latin typeface="Calibri"/>
                <a:ea typeface="Calibri"/>
                <a:cs typeface="Calibri"/>
                <a:sym typeface="Calibri"/>
              </a:rPr>
              <a:t>Volunteers assigned to specific locations in areas known to have unsheltered individuals.</a:t>
            </a:r>
            <a:endParaRPr b="0" i="0" sz="1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rgbClr val="FF0000"/>
              </a:buClr>
              <a:buSzPts val="2300"/>
              <a:buFont typeface="Calibri"/>
              <a:buChar char="●"/>
            </a:pPr>
            <a:r>
              <a:rPr b="0" i="0" lang="en-US" sz="3200" u="none" cap="none" strike="noStrike">
                <a:solidFill>
                  <a:schemeClr val="accent2"/>
                </a:solidFill>
                <a:latin typeface="Calibri"/>
                <a:ea typeface="Calibri"/>
                <a:cs typeface="Calibri"/>
                <a:sym typeface="Calibri"/>
              </a:rPr>
              <a:t>Coordinators must be </a:t>
            </a:r>
            <a:r>
              <a:rPr b="0" i="1" lang="en-US" sz="3200" u="none" cap="none" strike="noStrike">
                <a:solidFill>
                  <a:schemeClr val="accent2"/>
                </a:solidFill>
                <a:latin typeface="Calibri"/>
                <a:ea typeface="Calibri"/>
                <a:cs typeface="Calibri"/>
                <a:sym typeface="Calibri"/>
              </a:rPr>
              <a:t>aware of infringing on client’s privacy</a:t>
            </a:r>
            <a:r>
              <a:rPr b="0" i="0" lang="en-US" sz="3200" u="none" cap="none" strike="noStrike">
                <a:solidFill>
                  <a:schemeClr val="accent2"/>
                </a:solidFill>
                <a:latin typeface="Calibri"/>
                <a:ea typeface="Calibri"/>
                <a:cs typeface="Calibri"/>
                <a:sym typeface="Calibri"/>
              </a:rPr>
              <a:t>. When creating and passing out maps, inform volunteers that the location of individuals is </a:t>
            </a:r>
            <a:r>
              <a:rPr b="0" i="1" lang="en-US" sz="3200" u="none" cap="none" strike="noStrike">
                <a:solidFill>
                  <a:schemeClr val="accent2"/>
                </a:solidFill>
                <a:latin typeface="Calibri"/>
                <a:ea typeface="Calibri"/>
                <a:cs typeface="Calibri"/>
                <a:sym typeface="Calibri"/>
              </a:rPr>
              <a:t>confidential and not to be shared. </a:t>
            </a:r>
            <a:endParaRPr b="0" i="0" sz="3600" u="none" cap="none" strike="noStrike">
              <a:solidFill>
                <a:schemeClr val="accent2"/>
              </a:solidFill>
              <a:latin typeface="Calibri"/>
              <a:ea typeface="Calibri"/>
              <a:cs typeface="Calibri"/>
              <a:sym typeface="Calibri"/>
            </a:endParaRPr>
          </a:p>
        </p:txBody>
      </p:sp>
      <p:grpSp>
        <p:nvGrpSpPr>
          <p:cNvPr id="893" name="Google Shape;893;p29"/>
          <p:cNvGrpSpPr/>
          <p:nvPr/>
        </p:nvGrpSpPr>
        <p:grpSpPr>
          <a:xfrm flipH="1">
            <a:off x="-2252500" y="9307975"/>
            <a:ext cx="3320618" cy="3315886"/>
            <a:chOff x="17259300" y="9258300"/>
            <a:chExt cx="3320618" cy="3315886"/>
          </a:xfrm>
        </p:grpSpPr>
        <p:grpSp>
          <p:nvGrpSpPr>
            <p:cNvPr id="894" name="Google Shape;894;p29"/>
            <p:cNvGrpSpPr/>
            <p:nvPr/>
          </p:nvGrpSpPr>
          <p:grpSpPr>
            <a:xfrm>
              <a:off x="17494177" y="9488445"/>
              <a:ext cx="3085741" cy="3085741"/>
              <a:chOff x="0" y="0"/>
              <a:chExt cx="812700" cy="812700"/>
            </a:xfrm>
          </p:grpSpPr>
          <p:sp>
            <p:nvSpPr>
              <p:cNvPr id="895" name="Google Shape;895;p2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896" name="Google Shape;896;p2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7" name="Google Shape;897;p29"/>
            <p:cNvGrpSpPr/>
            <p:nvPr/>
          </p:nvGrpSpPr>
          <p:grpSpPr>
            <a:xfrm>
              <a:off x="17259300" y="9258300"/>
              <a:ext cx="1409059" cy="1409059"/>
              <a:chOff x="0" y="0"/>
              <a:chExt cx="812700" cy="812700"/>
            </a:xfrm>
          </p:grpSpPr>
          <p:sp>
            <p:nvSpPr>
              <p:cNvPr id="898" name="Google Shape;898;p2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899" name="Google Shape;899;p2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900" name="Google Shape;900;p29"/>
          <p:cNvGrpSpPr/>
          <p:nvPr/>
        </p:nvGrpSpPr>
        <p:grpSpPr>
          <a:xfrm>
            <a:off x="15060598" y="11"/>
            <a:ext cx="3227297" cy="3085741"/>
            <a:chOff x="0" y="0"/>
            <a:chExt cx="849982" cy="812700"/>
          </a:xfrm>
        </p:grpSpPr>
        <p:sp>
          <p:nvSpPr>
            <p:cNvPr id="901" name="Google Shape;901;p2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02" name="Google Shape;902;p2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3" name="Google Shape;903;p29"/>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904" name="Google Shape;904;p29"/>
          <p:cNvSpPr txBox="1"/>
          <p:nvPr/>
        </p:nvSpPr>
        <p:spPr>
          <a:xfrm>
            <a:off x="432949" y="193925"/>
            <a:ext cx="5407200" cy="26591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800"/>
              <a:buFont typeface="Arial"/>
              <a:buNone/>
            </a:pPr>
            <a:r>
              <a:rPr b="0" i="0" lang="en-US" sz="4800" u="none" cap="none" strike="noStrike">
                <a:solidFill>
                  <a:schemeClr val="accent2"/>
                </a:solidFill>
                <a:latin typeface="Arial"/>
                <a:ea typeface="Arial"/>
                <a:cs typeface="Arial"/>
                <a:sym typeface="Arial"/>
              </a:rPr>
              <a:t>Where to Go: </a:t>
            </a:r>
            <a:r>
              <a:rPr b="1" i="0" lang="en-US" sz="4800" u="none" cap="none" strike="noStrike">
                <a:solidFill>
                  <a:schemeClr val="accent2"/>
                </a:solidFill>
                <a:latin typeface="Arial"/>
                <a:ea typeface="Arial"/>
                <a:cs typeface="Arial"/>
                <a:sym typeface="Arial"/>
              </a:rPr>
              <a:t>Hotspot</a:t>
            </a:r>
            <a:r>
              <a:rPr b="0" i="0" lang="en-US" sz="4800" u="none" cap="none" strike="noStrike">
                <a:solidFill>
                  <a:schemeClr val="accent2"/>
                </a:solidFill>
                <a:latin typeface="Arial"/>
                <a:ea typeface="Arial"/>
                <a:cs typeface="Arial"/>
                <a:sym typeface="Arial"/>
              </a:rPr>
              <a:t> or </a:t>
            </a:r>
            <a:r>
              <a:rPr b="1" i="0" lang="en-US" sz="4800" u="none" cap="none" strike="noStrike">
                <a:solidFill>
                  <a:schemeClr val="accent2"/>
                </a:solidFill>
                <a:latin typeface="Arial"/>
                <a:ea typeface="Arial"/>
                <a:cs typeface="Arial"/>
                <a:sym typeface="Arial"/>
              </a:rPr>
              <a:t>Known Locations</a:t>
            </a:r>
            <a:endParaRPr b="0" i="0" sz="1000" u="none" cap="none" strike="noStrike">
              <a:solidFill>
                <a:schemeClr val="accent2"/>
              </a:solidFill>
              <a:latin typeface="Arial"/>
              <a:ea typeface="Arial"/>
              <a:cs typeface="Arial"/>
              <a:sym typeface="Arial"/>
            </a:endParaRPr>
          </a:p>
        </p:txBody>
      </p:sp>
      <p:pic>
        <p:nvPicPr>
          <p:cNvPr descr="This is a sample map meant to show how CoCs could show volunteers where to go if they are using a hotspot or known locations methodology. It shows a series of streets in Washington, DC with six pinpoints on it meant to locate exact places where volunteers should visit during their PIT count survey period.&#10;" id="905" name="Google Shape;905;p29"/>
          <p:cNvPicPr preferRelativeResize="0"/>
          <p:nvPr/>
        </p:nvPicPr>
        <p:blipFill rotWithShape="1">
          <a:blip r:embed="rId3">
            <a:alphaModFix/>
          </a:blip>
          <a:srcRect b="0" l="27691" r="33385" t="12853"/>
          <a:stretch/>
        </p:blipFill>
        <p:spPr>
          <a:xfrm>
            <a:off x="7213696" y="1083495"/>
            <a:ext cx="9318230" cy="8781477"/>
          </a:xfrm>
          <a:prstGeom prst="rect">
            <a:avLst/>
          </a:prstGeom>
          <a:noFill/>
          <a:ln>
            <a:noFill/>
          </a:ln>
        </p:spPr>
      </p:pic>
      <p:pic>
        <p:nvPicPr>
          <p:cNvPr id="906" name="Google Shape;906;p29"/>
          <p:cNvPicPr preferRelativeResize="0"/>
          <p:nvPr/>
        </p:nvPicPr>
        <p:blipFill>
          <a:blip r:embed="rId4">
            <a:alphaModFix/>
          </a:blip>
          <a:stretch>
            <a:fillRect/>
          </a:stretch>
        </p:blipFill>
        <p:spPr>
          <a:xfrm>
            <a:off x="10932901" y="7239550"/>
            <a:ext cx="2105175" cy="2642325"/>
          </a:xfrm>
          <a:prstGeom prst="rect">
            <a:avLst/>
          </a:prstGeom>
          <a:noFill/>
          <a:ln>
            <a:noFill/>
          </a:ln>
        </p:spPr>
      </p:pic>
      <p:sp>
        <p:nvSpPr>
          <p:cNvPr id="907" name="Google Shape;907;p29"/>
          <p:cNvSpPr txBox="1"/>
          <p:nvPr/>
        </p:nvSpPr>
        <p:spPr>
          <a:xfrm>
            <a:off x="10074338" y="986497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911" name="Shape 911"/>
        <p:cNvGrpSpPr/>
        <p:nvPr/>
      </p:nvGrpSpPr>
      <p:grpSpPr>
        <a:xfrm>
          <a:off x="0" y="0"/>
          <a:ext cx="0" cy="0"/>
          <a:chOff x="0" y="0"/>
          <a:chExt cx="0" cy="0"/>
        </a:xfrm>
      </p:grpSpPr>
      <p:sp>
        <p:nvSpPr>
          <p:cNvPr id="912" name="Google Shape;912;p30"/>
          <p:cNvSpPr txBox="1"/>
          <p:nvPr/>
        </p:nvSpPr>
        <p:spPr>
          <a:xfrm>
            <a:off x="464546" y="130745"/>
            <a:ext cx="12137005"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800"/>
              <a:buFont typeface="Arial"/>
              <a:buNone/>
            </a:pPr>
            <a:r>
              <a:rPr b="1" i="0" lang="en-US" sz="4800" u="none" cap="none" strike="noStrike">
                <a:solidFill>
                  <a:schemeClr val="accent2"/>
                </a:solidFill>
                <a:latin typeface="Arial"/>
                <a:ea typeface="Arial"/>
                <a:cs typeface="Arial"/>
                <a:sym typeface="Arial"/>
              </a:rPr>
              <a:t>Where to Go: Complete Coverage </a:t>
            </a:r>
            <a:r>
              <a:rPr b="0" i="0" lang="en-US" sz="4800" u="none" cap="none" strike="noStrike">
                <a:solidFill>
                  <a:schemeClr val="accent2"/>
                </a:solidFill>
                <a:latin typeface="Arial"/>
                <a:ea typeface="Arial"/>
                <a:cs typeface="Arial"/>
                <a:sym typeface="Arial"/>
              </a:rPr>
              <a:t>or </a:t>
            </a:r>
            <a:r>
              <a:rPr b="1" i="0" lang="en-US" sz="4800" u="none" cap="none" strike="noStrike">
                <a:solidFill>
                  <a:schemeClr val="accent2"/>
                </a:solidFill>
                <a:latin typeface="Arial"/>
                <a:ea typeface="Arial"/>
                <a:cs typeface="Arial"/>
                <a:sym typeface="Arial"/>
              </a:rPr>
              <a:t>Full Census of Random Sample Areas</a:t>
            </a:r>
            <a:r>
              <a:rPr b="0" i="0" lang="en-US" sz="4800" u="none" cap="none" strike="noStrike">
                <a:solidFill>
                  <a:schemeClr val="accent2"/>
                </a:solidFill>
                <a:latin typeface="Arial"/>
                <a:ea typeface="Arial"/>
                <a:cs typeface="Arial"/>
                <a:sym typeface="Arial"/>
              </a:rPr>
              <a:t> </a:t>
            </a:r>
            <a:endParaRPr b="0" i="0" sz="1000" u="none" cap="none" strike="noStrike">
              <a:solidFill>
                <a:schemeClr val="accent2"/>
              </a:solidFill>
              <a:latin typeface="Arial"/>
              <a:ea typeface="Arial"/>
              <a:cs typeface="Arial"/>
              <a:sym typeface="Arial"/>
            </a:endParaRPr>
          </a:p>
        </p:txBody>
      </p:sp>
      <p:sp>
        <p:nvSpPr>
          <p:cNvPr id="913" name="Google Shape;913;p30"/>
          <p:cNvSpPr txBox="1"/>
          <p:nvPr/>
        </p:nvSpPr>
        <p:spPr>
          <a:xfrm>
            <a:off x="643379" y="2075318"/>
            <a:ext cx="17001242" cy="8048357"/>
          </a:xfrm>
          <a:prstGeom prst="rect">
            <a:avLst/>
          </a:prstGeom>
          <a:noFill/>
          <a:ln>
            <a:noFill/>
          </a:ln>
        </p:spPr>
        <p:txBody>
          <a:bodyPr anchorCtr="0" anchor="t" bIns="0" lIns="0" spcFirstLastPara="1" rIns="0" wrap="square" tIns="0">
            <a:spAutoFit/>
          </a:bodyPr>
          <a:lstStyle/>
          <a:p>
            <a:pPr indent="-374650" lvl="0" marL="457200" marR="0" rtl="0" algn="l">
              <a:lnSpc>
                <a:spcPct val="100000"/>
              </a:lnSpc>
              <a:spcBef>
                <a:spcPts val="0"/>
              </a:spcBef>
              <a:spcAft>
                <a:spcPts val="0"/>
              </a:spcAft>
              <a:buClr>
                <a:schemeClr val="dk1"/>
              </a:buClr>
              <a:buSzPts val="2300"/>
              <a:buFont typeface="Calibri"/>
              <a:buChar char="●"/>
            </a:pPr>
            <a:r>
              <a:rPr b="1" i="0" lang="en-US" sz="3500" u="none" cap="none" strike="noStrike">
                <a:solidFill>
                  <a:schemeClr val="accent2"/>
                </a:solidFill>
                <a:latin typeface="Calibri"/>
                <a:ea typeface="Calibri"/>
                <a:cs typeface="Calibri"/>
                <a:sym typeface="Calibri"/>
              </a:rPr>
              <a:t>Complete coverage or full census of random sample areas</a:t>
            </a:r>
            <a:r>
              <a:rPr b="0" i="0" lang="en-US" sz="3500" u="none" cap="none" strike="noStrike">
                <a:solidFill>
                  <a:schemeClr val="accent2"/>
                </a:solidFill>
                <a:latin typeface="Calibri"/>
                <a:ea typeface="Calibri"/>
                <a:cs typeface="Calibri"/>
                <a:sym typeface="Calibri"/>
              </a:rPr>
              <a:t>:  where volunteers will walk or drive on all streets within a given area. The full geographic area is shown here with blue lines. </a:t>
            </a:r>
            <a:endParaRPr b="0" i="0" sz="14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Calibri"/>
              <a:buChar char="●"/>
            </a:pPr>
            <a:r>
              <a:rPr b="0" i="0" lang="en-US" sz="3500" u="none" cap="none" strike="noStrike">
                <a:solidFill>
                  <a:schemeClr val="accent2"/>
                </a:solidFill>
                <a:latin typeface="Calibri"/>
                <a:ea typeface="Calibri"/>
                <a:cs typeface="Calibri"/>
                <a:sym typeface="Calibri"/>
              </a:rPr>
              <a:t>You will be provided:</a:t>
            </a:r>
            <a:endParaRPr b="0" i="0" sz="14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1"/>
              </a:buClr>
              <a:buSzPts val="2300"/>
              <a:buFont typeface="Calibri"/>
              <a:buChar char="○"/>
            </a:pPr>
            <a:r>
              <a:rPr b="0" i="0" lang="en-US" sz="3500" u="none" cap="none" strike="noStrike">
                <a:solidFill>
                  <a:schemeClr val="accent2"/>
                </a:solidFill>
                <a:latin typeface="Calibri"/>
                <a:ea typeface="Calibri"/>
                <a:cs typeface="Calibri"/>
                <a:sym typeface="Calibri"/>
              </a:rPr>
              <a:t>Detailed maps AND instructions for which side of the street they will be responsible for.</a:t>
            </a:r>
            <a:endParaRPr b="0" i="0" sz="14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1"/>
              </a:buClr>
              <a:buSzPts val="2300"/>
              <a:buFont typeface="Calibri"/>
              <a:buChar char="○"/>
            </a:pPr>
            <a:r>
              <a:rPr b="0" i="0" lang="en-US" sz="3500" u="none" cap="none" strike="noStrike">
                <a:solidFill>
                  <a:schemeClr val="accent2"/>
                </a:solidFill>
                <a:latin typeface="Calibri"/>
                <a:ea typeface="Calibri"/>
                <a:cs typeface="Calibri"/>
                <a:sym typeface="Calibri"/>
              </a:rPr>
              <a:t>Reminder not to count people outside of their assigned area, as other volunteers will cover those.</a:t>
            </a:r>
            <a:endParaRPr b="0" i="0" sz="14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1"/>
              </a:buClr>
              <a:buSzPts val="2300"/>
              <a:buFont typeface="Calibri"/>
              <a:buChar char="○"/>
            </a:pPr>
            <a:r>
              <a:rPr b="0" i="0" lang="en-US" sz="3500" u="none" cap="none" strike="noStrike">
                <a:solidFill>
                  <a:schemeClr val="accent2"/>
                </a:solidFill>
                <a:latin typeface="Calibri"/>
                <a:ea typeface="Calibri"/>
                <a:cs typeface="Calibri"/>
                <a:sym typeface="Calibri"/>
              </a:rPr>
              <a:t>Instructions to cover whole area (i.e., all streets) either on foot or by car.</a:t>
            </a:r>
            <a:endParaRPr b="0" i="0" sz="14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rgbClr val="FF0000"/>
              </a:buClr>
              <a:buSzPts val="2300"/>
              <a:buFont typeface="Calibri"/>
              <a:buChar char="○"/>
            </a:pPr>
            <a:r>
              <a:rPr b="0" i="0" lang="en-US" sz="3500" u="none" cap="none" strike="noStrike">
                <a:solidFill>
                  <a:schemeClr val="accent2"/>
                </a:solidFill>
                <a:latin typeface="Calibri"/>
                <a:ea typeface="Calibri"/>
                <a:cs typeface="Calibri"/>
                <a:sym typeface="Calibri"/>
              </a:rPr>
              <a:t>Instructions on what information you expect to hear back from them on where they went</a:t>
            </a:r>
            <a:endParaRPr b="0" i="0" sz="1400" u="none" cap="none" strike="noStrike">
              <a:solidFill>
                <a:srgbClr val="000000"/>
              </a:solidFill>
              <a:latin typeface="Arial"/>
              <a:ea typeface="Arial"/>
              <a:cs typeface="Arial"/>
              <a:sym typeface="Arial"/>
            </a:endParaRPr>
          </a:p>
          <a:p>
            <a:pPr indent="-374650" lvl="2" marL="1371600" marR="0" rtl="0" algn="l">
              <a:lnSpc>
                <a:spcPct val="100000"/>
              </a:lnSpc>
              <a:spcBef>
                <a:spcPts val="0"/>
              </a:spcBef>
              <a:spcAft>
                <a:spcPts val="0"/>
              </a:spcAft>
              <a:buClr>
                <a:srgbClr val="FF0000"/>
              </a:buClr>
              <a:buSzPts val="2300"/>
              <a:buFont typeface="Calibri"/>
              <a:buChar char="■"/>
            </a:pPr>
            <a:r>
              <a:rPr b="0" i="0" lang="en-US" sz="3500" u="none" cap="none" strike="noStrike">
                <a:solidFill>
                  <a:schemeClr val="accent2"/>
                </a:solidFill>
                <a:latin typeface="Calibri"/>
                <a:ea typeface="Calibri"/>
                <a:cs typeface="Calibri"/>
                <a:sym typeface="Calibri"/>
              </a:rPr>
              <a:t> Do you want them to highlight on a paper map the exact route they took?</a:t>
            </a:r>
            <a:endParaRPr b="0" i="0" sz="1400" u="none" cap="none" strike="noStrike">
              <a:solidFill>
                <a:srgbClr val="000000"/>
              </a:solidFill>
              <a:latin typeface="Arial"/>
              <a:ea typeface="Arial"/>
              <a:cs typeface="Arial"/>
              <a:sym typeface="Arial"/>
            </a:endParaRPr>
          </a:p>
          <a:p>
            <a:pPr indent="-374650" lvl="2" marL="1371600" marR="0" rtl="0" algn="l">
              <a:lnSpc>
                <a:spcPct val="100000"/>
              </a:lnSpc>
              <a:spcBef>
                <a:spcPts val="0"/>
              </a:spcBef>
              <a:spcAft>
                <a:spcPts val="0"/>
              </a:spcAft>
              <a:buClr>
                <a:srgbClr val="FF0000"/>
              </a:buClr>
              <a:buSzPts val="2300"/>
              <a:buFont typeface="Calibri"/>
              <a:buChar char="■"/>
            </a:pPr>
            <a:r>
              <a:rPr b="0" i="0" lang="en-US" sz="3500" u="none" cap="none" strike="noStrike">
                <a:solidFill>
                  <a:schemeClr val="accent2"/>
                </a:solidFill>
                <a:latin typeface="Calibri"/>
                <a:ea typeface="Calibri"/>
                <a:cs typeface="Calibri"/>
                <a:sym typeface="Calibri"/>
              </a:rPr>
              <a:t> Do you want to know if they didn’t make it to any particular location they were supposed to reach? </a:t>
            </a:r>
            <a:endParaRPr b="0" i="0" sz="1400" u="none" cap="none" strike="noStrike">
              <a:solidFill>
                <a:srgbClr val="000000"/>
              </a:solidFill>
              <a:latin typeface="Arial"/>
              <a:ea typeface="Arial"/>
              <a:cs typeface="Arial"/>
              <a:sym typeface="Arial"/>
            </a:endParaRPr>
          </a:p>
          <a:p>
            <a:pPr indent="-374650" lvl="2" marL="1371600" marR="0" rtl="0" algn="l">
              <a:lnSpc>
                <a:spcPct val="100000"/>
              </a:lnSpc>
              <a:spcBef>
                <a:spcPts val="0"/>
              </a:spcBef>
              <a:spcAft>
                <a:spcPts val="0"/>
              </a:spcAft>
              <a:buClr>
                <a:srgbClr val="FF0000"/>
              </a:buClr>
              <a:buSzPts val="2300"/>
              <a:buFont typeface="Calibri"/>
              <a:buChar char="■"/>
            </a:pPr>
            <a:r>
              <a:rPr b="0" i="0" lang="en-US" sz="3500" u="none" cap="none" strike="noStrike">
                <a:solidFill>
                  <a:schemeClr val="accent2"/>
                </a:solidFill>
                <a:latin typeface="Calibri"/>
                <a:ea typeface="Calibri"/>
                <a:cs typeface="Calibri"/>
                <a:sym typeface="Calibri"/>
              </a:rPr>
              <a:t>Do you want to know if they stopped any extra places?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914" name="Google Shape;914;p30"/>
          <p:cNvGrpSpPr/>
          <p:nvPr/>
        </p:nvGrpSpPr>
        <p:grpSpPr>
          <a:xfrm>
            <a:off x="15060598" y="11"/>
            <a:ext cx="3227297" cy="3085741"/>
            <a:chOff x="0" y="0"/>
            <a:chExt cx="849982" cy="812700"/>
          </a:xfrm>
        </p:grpSpPr>
        <p:sp>
          <p:nvSpPr>
            <p:cNvPr id="915" name="Google Shape;915;p3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16" name="Google Shape;916;p3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7" name="Google Shape;917;p30"/>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918" name="Google Shape;918;p30"/>
          <p:cNvPicPr preferRelativeResize="0"/>
          <p:nvPr/>
        </p:nvPicPr>
        <p:blipFill>
          <a:blip r:embed="rId3">
            <a:alphaModFix/>
          </a:blip>
          <a:stretch>
            <a:fillRect/>
          </a:stretch>
        </p:blipFill>
        <p:spPr>
          <a:xfrm>
            <a:off x="15705407" y="7214875"/>
            <a:ext cx="1581057" cy="1776987"/>
          </a:xfrm>
          <a:prstGeom prst="rect">
            <a:avLst/>
          </a:prstGeom>
          <a:noFill/>
          <a:ln>
            <a:noFill/>
          </a:ln>
        </p:spPr>
      </p:pic>
      <p:sp>
        <p:nvSpPr>
          <p:cNvPr id="919" name="Google Shape;919;p30"/>
          <p:cNvSpPr txBox="1"/>
          <p:nvPr/>
        </p:nvSpPr>
        <p:spPr>
          <a:xfrm>
            <a:off x="15060597" y="8980497"/>
            <a:ext cx="2870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923" name="Shape 923"/>
        <p:cNvGrpSpPr/>
        <p:nvPr/>
      </p:nvGrpSpPr>
      <p:grpSpPr>
        <a:xfrm>
          <a:off x="0" y="0"/>
          <a:ext cx="0" cy="0"/>
          <a:chOff x="0" y="0"/>
          <a:chExt cx="0" cy="0"/>
        </a:xfrm>
      </p:grpSpPr>
      <p:grpSp>
        <p:nvGrpSpPr>
          <p:cNvPr id="924" name="Google Shape;924;p31"/>
          <p:cNvGrpSpPr/>
          <p:nvPr/>
        </p:nvGrpSpPr>
        <p:grpSpPr>
          <a:xfrm>
            <a:off x="8940619" y="-23870"/>
            <a:ext cx="9347381" cy="10287066"/>
            <a:chOff x="-71339" y="0"/>
            <a:chExt cx="1138709" cy="2709333"/>
          </a:xfrm>
        </p:grpSpPr>
        <p:sp>
          <p:nvSpPr>
            <p:cNvPr id="925" name="Google Shape;925;p31"/>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926" name="Google Shape;926;p31"/>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7" name="Google Shape;927;p31"/>
          <p:cNvSpPr txBox="1"/>
          <p:nvPr/>
        </p:nvSpPr>
        <p:spPr>
          <a:xfrm>
            <a:off x="77271" y="1949627"/>
            <a:ext cx="8570546" cy="8617744"/>
          </a:xfrm>
          <a:prstGeom prst="rect">
            <a:avLst/>
          </a:prstGeom>
          <a:noFill/>
          <a:ln>
            <a:noFill/>
          </a:ln>
        </p:spPr>
        <p:txBody>
          <a:bodyPr anchorCtr="0" anchor="t" bIns="0" lIns="0" spcFirstLastPara="1" rIns="0" wrap="square" tIns="0">
            <a:spAutoFit/>
          </a:bodyPr>
          <a:lstStyle/>
          <a:p>
            <a:pPr indent="-349250" lvl="0" marL="457200" marR="0" rtl="0" algn="l">
              <a:lnSpc>
                <a:spcPct val="100000"/>
              </a:lnSpc>
              <a:spcBef>
                <a:spcPts val="0"/>
              </a:spcBef>
              <a:spcAft>
                <a:spcPts val="0"/>
              </a:spcAft>
              <a:buClr>
                <a:schemeClr val="dk1"/>
              </a:buClr>
              <a:buSzPts val="1900"/>
              <a:buFont typeface="Calibri"/>
              <a:buChar char="●"/>
            </a:pPr>
            <a:r>
              <a:rPr b="0" i="0" lang="en-US" sz="2800" u="none" cap="none" strike="noStrike">
                <a:solidFill>
                  <a:schemeClr val="accent2"/>
                </a:solidFill>
                <a:latin typeface="Calibri"/>
                <a:ea typeface="Calibri"/>
                <a:cs typeface="Calibri"/>
                <a:sym typeface="Calibri"/>
              </a:rPr>
              <a:t>This map of a neighborhood in Washington, D.C. is meant to serve as an example. </a:t>
            </a:r>
            <a:endParaRPr b="0" i="0" sz="14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Calibri"/>
              <a:buChar char="●"/>
            </a:pPr>
            <a:r>
              <a:rPr b="0" i="0" lang="en-US" sz="2800" u="none" cap="none" strike="noStrike">
                <a:solidFill>
                  <a:schemeClr val="accent2"/>
                </a:solidFill>
                <a:latin typeface="Calibri"/>
                <a:ea typeface="Calibri"/>
                <a:cs typeface="Calibri"/>
                <a:sym typeface="Calibri"/>
              </a:rPr>
              <a:t>When showing volunteers maps of the geographic areas you want them to cover, include:</a:t>
            </a:r>
            <a:endParaRPr b="0" i="0" sz="1400" u="none" cap="none" strike="noStrike">
              <a:solidFill>
                <a:srgbClr val="000000"/>
              </a:solidFill>
              <a:latin typeface="Arial"/>
              <a:ea typeface="Arial"/>
              <a:cs typeface="Arial"/>
              <a:sym typeface="Arial"/>
            </a:endParaRPr>
          </a:p>
          <a:p>
            <a:pPr indent="-349250" lvl="1" marL="914400" marR="0" rtl="0" algn="l">
              <a:lnSpc>
                <a:spcPct val="100000"/>
              </a:lnSpc>
              <a:spcBef>
                <a:spcPts val="0"/>
              </a:spcBef>
              <a:spcAft>
                <a:spcPts val="0"/>
              </a:spcAft>
              <a:buClr>
                <a:srgbClr val="FF0000"/>
              </a:buClr>
              <a:buSzPts val="1900"/>
              <a:buFont typeface="Calibri"/>
              <a:buChar char="○"/>
            </a:pPr>
            <a:r>
              <a:rPr b="0" i="0" lang="en-US" sz="2800" u="none" cap="none" strike="noStrike">
                <a:solidFill>
                  <a:schemeClr val="accent2"/>
                </a:solidFill>
                <a:latin typeface="Calibri"/>
                <a:ea typeface="Calibri"/>
                <a:cs typeface="Calibri"/>
                <a:sym typeface="Calibri"/>
              </a:rPr>
              <a:t> any areas you want volunteers to avoid (are there safety concerns?), </a:t>
            </a:r>
            <a:endParaRPr b="0" i="0" sz="1400" u="none" cap="none" strike="noStrike">
              <a:solidFill>
                <a:srgbClr val="000000"/>
              </a:solidFill>
              <a:latin typeface="Arial"/>
              <a:ea typeface="Arial"/>
              <a:cs typeface="Arial"/>
              <a:sym typeface="Arial"/>
            </a:endParaRPr>
          </a:p>
          <a:p>
            <a:pPr indent="-349250" lvl="1" marL="914400" marR="0" rtl="0" algn="l">
              <a:lnSpc>
                <a:spcPct val="100000"/>
              </a:lnSpc>
              <a:spcBef>
                <a:spcPts val="0"/>
              </a:spcBef>
              <a:spcAft>
                <a:spcPts val="0"/>
              </a:spcAft>
              <a:buClr>
                <a:srgbClr val="FF0000"/>
              </a:buClr>
              <a:buSzPts val="1900"/>
              <a:buFont typeface="Calibri"/>
              <a:buChar char="○"/>
            </a:pPr>
            <a:r>
              <a:rPr b="0" i="0" lang="en-US" sz="2800" u="none" cap="none" strike="noStrike">
                <a:solidFill>
                  <a:schemeClr val="accent2"/>
                </a:solidFill>
                <a:latin typeface="Calibri"/>
                <a:ea typeface="Calibri"/>
                <a:cs typeface="Calibri"/>
                <a:sym typeface="Calibri"/>
              </a:rPr>
              <a:t>any known locations you definitely want them to visit (i.e., hotspots), </a:t>
            </a:r>
            <a:endParaRPr b="0" i="0" sz="1400" u="none" cap="none" strike="noStrike">
              <a:solidFill>
                <a:srgbClr val="000000"/>
              </a:solidFill>
              <a:latin typeface="Arial"/>
              <a:ea typeface="Arial"/>
              <a:cs typeface="Arial"/>
              <a:sym typeface="Arial"/>
            </a:endParaRPr>
          </a:p>
          <a:p>
            <a:pPr indent="-349250" lvl="1" marL="914400" marR="0" rtl="0" algn="l">
              <a:lnSpc>
                <a:spcPct val="100000"/>
              </a:lnSpc>
              <a:spcBef>
                <a:spcPts val="0"/>
              </a:spcBef>
              <a:spcAft>
                <a:spcPts val="0"/>
              </a:spcAft>
              <a:buClr>
                <a:srgbClr val="FF0000"/>
              </a:buClr>
              <a:buSzPts val="1900"/>
              <a:buFont typeface="Calibri"/>
              <a:buChar char="○"/>
            </a:pPr>
            <a:r>
              <a:rPr b="0" i="0" lang="en-US" sz="2800" u="none" cap="none" strike="noStrike">
                <a:solidFill>
                  <a:schemeClr val="accent2"/>
                </a:solidFill>
                <a:latin typeface="Calibri"/>
                <a:ea typeface="Calibri"/>
                <a:cs typeface="Calibri"/>
                <a:sym typeface="Calibri"/>
              </a:rPr>
              <a:t> any specific walking or driving routes you want them to take.</a:t>
            </a:r>
            <a:endParaRPr b="0" i="0" sz="1400" u="none" cap="none" strike="noStrike">
              <a:solidFill>
                <a:srgbClr val="000000"/>
              </a:solidFill>
              <a:latin typeface="Arial"/>
              <a:ea typeface="Arial"/>
              <a:cs typeface="Arial"/>
              <a:sym typeface="Arial"/>
            </a:endParaRPr>
          </a:p>
          <a:p>
            <a:pPr indent="-349250" lvl="1" marL="914400" marR="0" rtl="0" algn="l">
              <a:lnSpc>
                <a:spcPct val="100000"/>
              </a:lnSpc>
              <a:spcBef>
                <a:spcPts val="0"/>
              </a:spcBef>
              <a:spcAft>
                <a:spcPts val="0"/>
              </a:spcAft>
              <a:buClr>
                <a:srgbClr val="FF0000"/>
              </a:buClr>
              <a:buSzPts val="1900"/>
              <a:buFont typeface="Calibri"/>
              <a:buChar char="○"/>
            </a:pPr>
            <a:r>
              <a:rPr b="0" i="0" lang="en-US" sz="2800" u="none" cap="none" strike="noStrike">
                <a:solidFill>
                  <a:schemeClr val="accent2"/>
                </a:solidFill>
                <a:latin typeface="Calibri"/>
                <a:ea typeface="Calibri"/>
                <a:cs typeface="Calibri"/>
                <a:sym typeface="Calibri"/>
              </a:rPr>
              <a:t>instructions for which side of the street volunteers will be responsible for. (e.g., on this map,  are they responsible for one side and another volunteer team will cover the other? Or are they responsible for both sides of their blue-lined streets?)</a:t>
            </a:r>
            <a:endParaRPr b="0" i="0" sz="1400" u="none" cap="none" strike="noStrike">
              <a:solidFill>
                <a:srgbClr val="000000"/>
              </a:solidFill>
              <a:latin typeface="Arial"/>
              <a:ea typeface="Arial"/>
              <a:cs typeface="Arial"/>
              <a:sym typeface="Arial"/>
            </a:endParaRPr>
          </a:p>
          <a:p>
            <a:pPr indent="-361950" lvl="1" marL="914400" marR="0" rtl="0" algn="l">
              <a:lnSpc>
                <a:spcPct val="100000"/>
              </a:lnSpc>
              <a:spcBef>
                <a:spcPts val="0"/>
              </a:spcBef>
              <a:spcAft>
                <a:spcPts val="0"/>
              </a:spcAft>
              <a:buClr>
                <a:srgbClr val="FF0000"/>
              </a:buClr>
              <a:buSzPts val="2100"/>
              <a:buFont typeface="Calibri"/>
              <a:buChar char="○"/>
            </a:pPr>
            <a:r>
              <a:rPr b="0" i="0" lang="en-US" sz="2800" u="none" cap="none" strike="noStrike">
                <a:solidFill>
                  <a:schemeClr val="accent2"/>
                </a:solidFill>
                <a:latin typeface="Calibri"/>
                <a:ea typeface="Calibri"/>
                <a:cs typeface="Calibri"/>
                <a:sym typeface="Calibri"/>
              </a:rPr>
              <a:t>Coordinators must be </a:t>
            </a:r>
            <a:r>
              <a:rPr b="0" i="1" lang="en-US" sz="2800" u="none" cap="none" strike="noStrike">
                <a:solidFill>
                  <a:schemeClr val="accent2"/>
                </a:solidFill>
                <a:latin typeface="Calibri"/>
                <a:ea typeface="Calibri"/>
                <a:cs typeface="Calibri"/>
                <a:sym typeface="Calibri"/>
              </a:rPr>
              <a:t>aware of infringing on client’s privacy</a:t>
            </a:r>
            <a:r>
              <a:rPr b="0" i="0" lang="en-US" sz="2800" u="none" cap="none" strike="noStrike">
                <a:solidFill>
                  <a:schemeClr val="accent2"/>
                </a:solidFill>
                <a:latin typeface="Calibri"/>
                <a:ea typeface="Calibri"/>
                <a:cs typeface="Calibri"/>
                <a:sym typeface="Calibri"/>
              </a:rPr>
              <a:t>. When creating and passing out maps, inform volunteers that the location of individuals is </a:t>
            </a:r>
            <a:r>
              <a:rPr b="0" i="1" lang="en-US" sz="2800" u="none" cap="none" strike="noStrike">
                <a:solidFill>
                  <a:schemeClr val="accent2"/>
                </a:solidFill>
                <a:latin typeface="Calibri"/>
                <a:ea typeface="Calibri"/>
                <a:cs typeface="Calibri"/>
                <a:sym typeface="Calibri"/>
              </a:rPr>
              <a:t>confidential and not to be shared. </a:t>
            </a:r>
            <a:endParaRPr b="0" i="0" sz="2800" u="none" cap="none" strike="noStrike">
              <a:solidFill>
                <a:schemeClr val="accent2"/>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2700"/>
              <a:buFont typeface="Arial"/>
              <a:buNone/>
            </a:pPr>
            <a:r>
              <a:rPr b="0" i="0" lang="en-US" sz="2700" u="none" cap="none" strike="noStrike">
                <a:solidFill>
                  <a:schemeClr val="accent2"/>
                </a:solidFill>
                <a:latin typeface="Calibri"/>
                <a:ea typeface="Calibri"/>
                <a:cs typeface="Calibri"/>
                <a:sym typeface="Calibri"/>
              </a:rPr>
              <a:t> </a:t>
            </a:r>
            <a:endParaRPr b="0" i="0" sz="2700" u="none" cap="none" strike="noStrike">
              <a:solidFill>
                <a:schemeClr val="accent2"/>
              </a:solidFill>
              <a:latin typeface="Arial"/>
              <a:ea typeface="Arial"/>
              <a:cs typeface="Arial"/>
              <a:sym typeface="Arial"/>
            </a:endParaRPr>
          </a:p>
        </p:txBody>
      </p:sp>
      <p:grpSp>
        <p:nvGrpSpPr>
          <p:cNvPr id="928" name="Google Shape;928;p31"/>
          <p:cNvGrpSpPr/>
          <p:nvPr/>
        </p:nvGrpSpPr>
        <p:grpSpPr>
          <a:xfrm flipH="1">
            <a:off x="-2592741" y="9329240"/>
            <a:ext cx="3320618" cy="3315886"/>
            <a:chOff x="17259300" y="9258300"/>
            <a:chExt cx="3320618" cy="3315886"/>
          </a:xfrm>
        </p:grpSpPr>
        <p:grpSp>
          <p:nvGrpSpPr>
            <p:cNvPr id="929" name="Google Shape;929;p31"/>
            <p:cNvGrpSpPr/>
            <p:nvPr/>
          </p:nvGrpSpPr>
          <p:grpSpPr>
            <a:xfrm>
              <a:off x="17494177" y="9488445"/>
              <a:ext cx="3085741" cy="3085741"/>
              <a:chOff x="0" y="0"/>
              <a:chExt cx="812700" cy="812700"/>
            </a:xfrm>
          </p:grpSpPr>
          <p:sp>
            <p:nvSpPr>
              <p:cNvPr id="930" name="Google Shape;930;p3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931" name="Google Shape;931;p3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2" name="Google Shape;932;p31"/>
            <p:cNvGrpSpPr/>
            <p:nvPr/>
          </p:nvGrpSpPr>
          <p:grpSpPr>
            <a:xfrm>
              <a:off x="17259300" y="9258300"/>
              <a:ext cx="1409059" cy="1409059"/>
              <a:chOff x="0" y="0"/>
              <a:chExt cx="812700" cy="812700"/>
            </a:xfrm>
          </p:grpSpPr>
          <p:sp>
            <p:nvSpPr>
              <p:cNvPr id="933" name="Google Shape;933;p3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934" name="Google Shape;934;p3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935" name="Google Shape;935;p31"/>
          <p:cNvGrpSpPr/>
          <p:nvPr/>
        </p:nvGrpSpPr>
        <p:grpSpPr>
          <a:xfrm>
            <a:off x="15060598" y="11"/>
            <a:ext cx="3227297" cy="3085741"/>
            <a:chOff x="0" y="0"/>
            <a:chExt cx="849982" cy="812700"/>
          </a:xfrm>
        </p:grpSpPr>
        <p:sp>
          <p:nvSpPr>
            <p:cNvPr id="936" name="Google Shape;936;p3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37" name="Google Shape;937;p3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8" name="Google Shape;938;p31"/>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939" name="Google Shape;939;p31"/>
          <p:cNvSpPr txBox="1"/>
          <p:nvPr/>
        </p:nvSpPr>
        <p:spPr>
          <a:xfrm>
            <a:off x="140250" y="96031"/>
            <a:ext cx="8893679" cy="16250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0" i="0" lang="en-US" sz="4400" u="none" cap="none" strike="noStrike">
                <a:solidFill>
                  <a:schemeClr val="accent2"/>
                </a:solidFill>
                <a:latin typeface="Arial"/>
                <a:ea typeface="Arial"/>
                <a:cs typeface="Arial"/>
                <a:sym typeface="Arial"/>
              </a:rPr>
              <a:t>Sample Map: </a:t>
            </a:r>
            <a:r>
              <a:rPr b="1" i="0" lang="en-US" sz="4400" u="none" cap="none" strike="noStrike">
                <a:solidFill>
                  <a:schemeClr val="accent2"/>
                </a:solidFill>
                <a:latin typeface="Arial"/>
                <a:ea typeface="Arial"/>
                <a:cs typeface="Arial"/>
                <a:sym typeface="Arial"/>
              </a:rPr>
              <a:t>Complete Coverage </a:t>
            </a:r>
            <a:r>
              <a:rPr b="0" i="0" lang="en-US" sz="4400" u="none" cap="none" strike="noStrike">
                <a:solidFill>
                  <a:schemeClr val="accent2"/>
                </a:solidFill>
                <a:latin typeface="Arial"/>
                <a:ea typeface="Arial"/>
                <a:cs typeface="Arial"/>
                <a:sym typeface="Arial"/>
              </a:rPr>
              <a:t>or </a:t>
            </a:r>
            <a:r>
              <a:rPr b="1" i="0" lang="en-US" sz="4400" u="none" cap="none" strike="noStrike">
                <a:solidFill>
                  <a:schemeClr val="accent2"/>
                </a:solidFill>
                <a:latin typeface="Arial"/>
                <a:ea typeface="Arial"/>
                <a:cs typeface="Arial"/>
                <a:sym typeface="Arial"/>
              </a:rPr>
              <a:t>Full Census of Sample Areas</a:t>
            </a:r>
            <a:endParaRPr b="0" i="0" sz="900" u="none" cap="none" strike="noStrike">
              <a:solidFill>
                <a:schemeClr val="accent2"/>
              </a:solidFill>
              <a:latin typeface="Arial"/>
              <a:ea typeface="Arial"/>
              <a:cs typeface="Arial"/>
              <a:sym typeface="Arial"/>
            </a:endParaRPr>
          </a:p>
        </p:txBody>
      </p:sp>
      <p:pic>
        <p:nvPicPr>
          <p:cNvPr descr="This is a sample map meant to show how CoCs could show volunteers where to go if they are using a complete coverage or full census of random sample of areas methodology. It shows a series of streets in Washington, DC with a line drawn around a specific area. Volunteers would be expected to visit all streets within this drawn area during their PIT count survey period.&#10;" id="940" name="Google Shape;940;p31"/>
          <p:cNvPicPr preferRelativeResize="0"/>
          <p:nvPr/>
        </p:nvPicPr>
        <p:blipFill rotWithShape="1">
          <a:blip r:embed="rId3">
            <a:alphaModFix/>
          </a:blip>
          <a:srcRect b="0" l="11981" r="29970" t="0"/>
          <a:stretch/>
        </p:blipFill>
        <p:spPr>
          <a:xfrm>
            <a:off x="9175591" y="1346471"/>
            <a:ext cx="8883997" cy="8249257"/>
          </a:xfrm>
          <a:prstGeom prst="rect">
            <a:avLst/>
          </a:prstGeom>
          <a:noFill/>
          <a:ln>
            <a:noFill/>
          </a:ln>
        </p:spPr>
      </p:pic>
      <p:pic>
        <p:nvPicPr>
          <p:cNvPr id="941" name="Google Shape;941;p31"/>
          <p:cNvPicPr preferRelativeResize="0"/>
          <p:nvPr/>
        </p:nvPicPr>
        <p:blipFill>
          <a:blip r:embed="rId4">
            <a:alphaModFix/>
          </a:blip>
          <a:stretch>
            <a:fillRect/>
          </a:stretch>
        </p:blipFill>
        <p:spPr>
          <a:xfrm>
            <a:off x="12238676" y="7066525"/>
            <a:ext cx="2105175" cy="2642325"/>
          </a:xfrm>
          <a:prstGeom prst="rect">
            <a:avLst/>
          </a:prstGeom>
          <a:noFill/>
          <a:ln>
            <a:noFill/>
          </a:ln>
        </p:spPr>
      </p:pic>
      <p:sp>
        <p:nvSpPr>
          <p:cNvPr id="942" name="Google Shape;942;p31"/>
          <p:cNvSpPr txBox="1"/>
          <p:nvPr/>
        </p:nvSpPr>
        <p:spPr>
          <a:xfrm>
            <a:off x="11380113" y="969195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946" name="Shape 946"/>
        <p:cNvGrpSpPr/>
        <p:nvPr/>
      </p:nvGrpSpPr>
      <p:grpSpPr>
        <a:xfrm>
          <a:off x="0" y="0"/>
          <a:ext cx="0" cy="0"/>
          <a:chOff x="0" y="0"/>
          <a:chExt cx="0" cy="0"/>
        </a:xfrm>
      </p:grpSpPr>
      <p:grpSp>
        <p:nvGrpSpPr>
          <p:cNvPr id="947" name="Google Shape;947;p32"/>
          <p:cNvGrpSpPr/>
          <p:nvPr/>
        </p:nvGrpSpPr>
        <p:grpSpPr>
          <a:xfrm>
            <a:off x="5147312" y="-37"/>
            <a:ext cx="13140588" cy="10287066"/>
            <a:chOff x="-71339" y="0"/>
            <a:chExt cx="1138709" cy="2709333"/>
          </a:xfrm>
        </p:grpSpPr>
        <p:sp>
          <p:nvSpPr>
            <p:cNvPr id="948" name="Google Shape;948;p32"/>
            <p:cNvSpPr/>
            <p:nvPr/>
          </p:nvSpPr>
          <p:spPr>
            <a:xfrm>
              <a:off x="-71339"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2B76C0"/>
            </a:solidFill>
            <a:ln>
              <a:noFill/>
            </a:ln>
          </p:spPr>
        </p:sp>
        <p:sp>
          <p:nvSpPr>
            <p:cNvPr id="949" name="Google Shape;949;p32"/>
            <p:cNvSpPr txBox="1"/>
            <p:nvPr/>
          </p:nvSpPr>
          <p:spPr>
            <a:xfrm>
              <a:off x="0" y="0"/>
              <a:ext cx="812700" cy="812700"/>
            </a:xfrm>
            <a:prstGeom prst="rect">
              <a:avLst/>
            </a:prstGeom>
            <a:solidFill>
              <a:srgbClr val="2B76C0"/>
            </a:solid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50" name="Google Shape;950;p32"/>
          <p:cNvSpPr txBox="1"/>
          <p:nvPr/>
        </p:nvSpPr>
        <p:spPr>
          <a:xfrm>
            <a:off x="5820500" y="1436412"/>
            <a:ext cx="12034551" cy="7051674"/>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It is not always possible to determine if someone is experiencing homelessness based solely on how they look.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5400"/>
              <a:buFont typeface="Arial"/>
              <a:buNone/>
            </a:pPr>
            <a:r>
              <a:t/>
            </a:r>
            <a:endParaRPr b="0" i="0" sz="5400" u="none" cap="none" strike="noStrike">
              <a:solidFill>
                <a:schemeClr val="lt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Consider:</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5400"/>
              <a:buFont typeface="Arial"/>
              <a:buNone/>
            </a:pPr>
            <a:r>
              <a:rPr b="0" i="1" lang="en-US" sz="5400" u="none" cap="none" strike="noStrike">
                <a:solidFill>
                  <a:schemeClr val="lt1"/>
                </a:solidFill>
                <a:latin typeface="Arial"/>
                <a:ea typeface="Arial"/>
                <a:cs typeface="Arial"/>
                <a:sym typeface="Arial"/>
              </a:rPr>
              <a:t>- Where do you see the person?</a:t>
            </a:r>
            <a:endParaRPr b="0" i="0" sz="5400" u="none" cap="none" strike="noStrike">
              <a:solidFill>
                <a:schemeClr val="lt1"/>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5400"/>
              <a:buFont typeface="Arial"/>
              <a:buNone/>
            </a:pPr>
            <a:r>
              <a:rPr b="0" i="1" lang="en-US" sz="5400" u="none" cap="none" strike="noStrike">
                <a:solidFill>
                  <a:schemeClr val="lt1"/>
                </a:solidFill>
                <a:latin typeface="Arial"/>
                <a:ea typeface="Arial"/>
                <a:cs typeface="Arial"/>
                <a:sym typeface="Arial"/>
              </a:rPr>
              <a:t>- What is the person doing?</a:t>
            </a:r>
            <a:endParaRPr b="0" i="0" sz="5400" u="none" cap="none" strike="noStrike">
              <a:solidFill>
                <a:schemeClr val="lt1"/>
              </a:solidFill>
              <a:latin typeface="Arial"/>
              <a:ea typeface="Arial"/>
              <a:cs typeface="Arial"/>
              <a:sym typeface="Arial"/>
            </a:endParaRPr>
          </a:p>
          <a:p>
            <a:pPr indent="0" lvl="1" marL="457200" marR="0" rtl="0" algn="l">
              <a:lnSpc>
                <a:spcPct val="90000"/>
              </a:lnSpc>
              <a:spcBef>
                <a:spcPts val="500"/>
              </a:spcBef>
              <a:spcAft>
                <a:spcPts val="0"/>
              </a:spcAft>
              <a:buClr>
                <a:srgbClr val="000000"/>
              </a:buClr>
              <a:buSzPts val="5400"/>
              <a:buFont typeface="Arial"/>
              <a:buNone/>
            </a:pPr>
            <a:r>
              <a:rPr b="0" i="1" lang="en-US" sz="5400" u="none" cap="none" strike="noStrike">
                <a:solidFill>
                  <a:schemeClr val="lt1"/>
                </a:solidFill>
                <a:latin typeface="Arial"/>
                <a:ea typeface="Arial"/>
                <a:cs typeface="Arial"/>
                <a:sym typeface="Arial"/>
              </a:rPr>
              <a:t>- What time is it?</a:t>
            </a:r>
            <a:endParaRPr b="0" i="0" sz="1400" u="none" cap="none" strike="noStrike">
              <a:solidFill>
                <a:srgbClr val="000000"/>
              </a:solidFill>
              <a:latin typeface="Arial"/>
              <a:ea typeface="Arial"/>
              <a:cs typeface="Arial"/>
              <a:sym typeface="Arial"/>
            </a:endParaRPr>
          </a:p>
        </p:txBody>
      </p:sp>
      <p:grpSp>
        <p:nvGrpSpPr>
          <p:cNvPr id="951" name="Google Shape;951;p32"/>
          <p:cNvGrpSpPr/>
          <p:nvPr/>
        </p:nvGrpSpPr>
        <p:grpSpPr>
          <a:xfrm flipH="1">
            <a:off x="-2252500" y="9307975"/>
            <a:ext cx="3320618" cy="3315886"/>
            <a:chOff x="17259300" y="9258300"/>
            <a:chExt cx="3320618" cy="3315886"/>
          </a:xfrm>
        </p:grpSpPr>
        <p:grpSp>
          <p:nvGrpSpPr>
            <p:cNvPr id="952" name="Google Shape;952;p32"/>
            <p:cNvGrpSpPr/>
            <p:nvPr/>
          </p:nvGrpSpPr>
          <p:grpSpPr>
            <a:xfrm>
              <a:off x="17494177" y="9488445"/>
              <a:ext cx="3085741" cy="3085741"/>
              <a:chOff x="0" y="0"/>
              <a:chExt cx="812700" cy="812700"/>
            </a:xfrm>
          </p:grpSpPr>
          <p:sp>
            <p:nvSpPr>
              <p:cNvPr id="953" name="Google Shape;953;p3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954" name="Google Shape;954;p3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5" name="Google Shape;955;p32"/>
            <p:cNvGrpSpPr/>
            <p:nvPr/>
          </p:nvGrpSpPr>
          <p:grpSpPr>
            <a:xfrm>
              <a:off x="17259300" y="9258300"/>
              <a:ext cx="1409059" cy="1409059"/>
              <a:chOff x="0" y="0"/>
              <a:chExt cx="812700" cy="812700"/>
            </a:xfrm>
          </p:grpSpPr>
          <p:sp>
            <p:nvSpPr>
              <p:cNvPr id="956" name="Google Shape;956;p3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957" name="Google Shape;957;p3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958" name="Google Shape;958;p32"/>
          <p:cNvGrpSpPr/>
          <p:nvPr/>
        </p:nvGrpSpPr>
        <p:grpSpPr>
          <a:xfrm>
            <a:off x="15060598" y="11"/>
            <a:ext cx="3227297" cy="3085741"/>
            <a:chOff x="0" y="0"/>
            <a:chExt cx="849982" cy="812700"/>
          </a:xfrm>
        </p:grpSpPr>
        <p:sp>
          <p:nvSpPr>
            <p:cNvPr id="959" name="Google Shape;959;p3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60" name="Google Shape;960;p3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1" name="Google Shape;961;p32"/>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962" name="Google Shape;962;p32"/>
          <p:cNvSpPr/>
          <p:nvPr/>
        </p:nvSpPr>
        <p:spPr>
          <a:xfrm>
            <a:off x="193832" y="3319086"/>
            <a:ext cx="4616886" cy="4114800"/>
          </a:xfrm>
          <a:custGeom>
            <a:rect b="b" l="l" r="r" t="t"/>
            <a:pathLst>
              <a:path extrusionOk="0" h="4114800" w="4616886">
                <a:moveTo>
                  <a:pt x="0" y="0"/>
                </a:moveTo>
                <a:lnTo>
                  <a:pt x="4616887" y="0"/>
                </a:lnTo>
                <a:lnTo>
                  <a:pt x="4616887" y="4114800"/>
                </a:lnTo>
                <a:lnTo>
                  <a:pt x="0" y="4114800"/>
                </a:lnTo>
                <a:lnTo>
                  <a:pt x="0" y="0"/>
                </a:lnTo>
                <a:close/>
              </a:path>
            </a:pathLst>
          </a:custGeom>
          <a:blipFill rotWithShape="1">
            <a:blip r:embed="rId3">
              <a:alphaModFix/>
            </a:blip>
            <a:stretch>
              <a:fillRect b="0" l="0" r="0" t="0"/>
            </a:stretch>
          </a:blipFill>
          <a:ln>
            <a:noFill/>
          </a:ln>
        </p:spPr>
      </p:sp>
      <p:sp>
        <p:nvSpPr>
          <p:cNvPr id="963" name="Google Shape;963;p32"/>
          <p:cNvSpPr txBox="1"/>
          <p:nvPr/>
        </p:nvSpPr>
        <p:spPr>
          <a:xfrm>
            <a:off x="432949" y="193925"/>
            <a:ext cx="5407200" cy="26591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Who to Interview?</a:t>
            </a:r>
            <a:endParaRPr b="0" i="0" sz="1400" u="none" cap="none" strike="noStrike">
              <a:solidFill>
                <a:srgbClr val="000000"/>
              </a:solidFill>
              <a:latin typeface="Arial"/>
              <a:ea typeface="Arial"/>
              <a:cs typeface="Arial"/>
              <a:sym typeface="Arial"/>
            </a:endParaRPr>
          </a:p>
        </p:txBody>
      </p:sp>
      <p:pic>
        <p:nvPicPr>
          <p:cNvPr id="964" name="Google Shape;964;p32"/>
          <p:cNvPicPr preferRelativeResize="0"/>
          <p:nvPr/>
        </p:nvPicPr>
        <p:blipFill>
          <a:blip r:embed="rId4">
            <a:alphaModFix/>
          </a:blip>
          <a:stretch>
            <a:fillRect/>
          </a:stretch>
        </p:blipFill>
        <p:spPr>
          <a:xfrm>
            <a:off x="15180051" y="6918475"/>
            <a:ext cx="2105175" cy="2642325"/>
          </a:xfrm>
          <a:prstGeom prst="rect">
            <a:avLst/>
          </a:prstGeom>
          <a:noFill/>
          <a:ln>
            <a:noFill/>
          </a:ln>
        </p:spPr>
      </p:pic>
      <p:sp>
        <p:nvSpPr>
          <p:cNvPr id="965" name="Google Shape;965;p32"/>
          <p:cNvSpPr txBox="1"/>
          <p:nvPr/>
        </p:nvSpPr>
        <p:spPr>
          <a:xfrm>
            <a:off x="14321488" y="954390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969" name="Shape 969"/>
        <p:cNvGrpSpPr/>
        <p:nvPr/>
      </p:nvGrpSpPr>
      <p:grpSpPr>
        <a:xfrm>
          <a:off x="0" y="0"/>
          <a:ext cx="0" cy="0"/>
          <a:chOff x="0" y="0"/>
          <a:chExt cx="0" cy="0"/>
        </a:xfrm>
      </p:grpSpPr>
      <p:grpSp>
        <p:nvGrpSpPr>
          <p:cNvPr id="970" name="Google Shape;970;p7"/>
          <p:cNvGrpSpPr/>
          <p:nvPr/>
        </p:nvGrpSpPr>
        <p:grpSpPr>
          <a:xfrm>
            <a:off x="1026056" y="1204070"/>
            <a:ext cx="16235887" cy="6095114"/>
            <a:chOff x="0" y="0"/>
            <a:chExt cx="860160" cy="812800"/>
          </a:xfrm>
        </p:grpSpPr>
        <p:sp>
          <p:nvSpPr>
            <p:cNvPr id="971" name="Google Shape;971;p7"/>
            <p:cNvSpPr/>
            <p:nvPr/>
          </p:nvSpPr>
          <p:spPr>
            <a:xfrm>
              <a:off x="0" y="0"/>
              <a:ext cx="860160" cy="234201"/>
            </a:xfrm>
            <a:custGeom>
              <a:rect b="b" l="l" r="r" t="t"/>
              <a:pathLst>
                <a:path extrusionOk="0" h="234201" w="860160">
                  <a:moveTo>
                    <a:pt x="0" y="0"/>
                  </a:moveTo>
                  <a:lnTo>
                    <a:pt x="860160" y="0"/>
                  </a:lnTo>
                  <a:lnTo>
                    <a:pt x="860160" y="234201"/>
                  </a:lnTo>
                  <a:lnTo>
                    <a:pt x="0" y="234201"/>
                  </a:lnTo>
                  <a:close/>
                </a:path>
              </a:pathLst>
            </a:custGeom>
            <a:solidFill>
              <a:srgbClr val="462D78"/>
            </a:solidFill>
            <a:ln>
              <a:noFill/>
            </a:ln>
          </p:spPr>
        </p:sp>
        <p:sp>
          <p:nvSpPr>
            <p:cNvPr id="972" name="Google Shape;972;p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3" name="Google Shape;973;p7"/>
          <p:cNvSpPr txBox="1"/>
          <p:nvPr/>
        </p:nvSpPr>
        <p:spPr>
          <a:xfrm>
            <a:off x="942671" y="3586830"/>
            <a:ext cx="16230600" cy="132959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Who to Interview?</a:t>
            </a:r>
            <a:endParaRPr b="0" i="0" sz="1400" u="none" cap="none" strike="noStrike">
              <a:solidFill>
                <a:srgbClr val="000000"/>
              </a:solidFill>
              <a:latin typeface="Arial"/>
              <a:ea typeface="Arial"/>
              <a:cs typeface="Arial"/>
              <a:sym typeface="Arial"/>
            </a:endParaRPr>
          </a:p>
        </p:txBody>
      </p:sp>
      <p:sp>
        <p:nvSpPr>
          <p:cNvPr id="974" name="Google Shape;974;p7"/>
          <p:cNvSpPr txBox="1"/>
          <p:nvPr/>
        </p:nvSpPr>
        <p:spPr>
          <a:xfrm>
            <a:off x="1342183" y="1491627"/>
            <a:ext cx="15831088" cy="132959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Pitfall:</a:t>
            </a:r>
            <a:r>
              <a:rPr b="0" i="0" lang="en-US" sz="4800" u="none" cap="none" strike="noStrike">
                <a:solidFill>
                  <a:schemeClr val="lt1"/>
                </a:solidFill>
                <a:latin typeface="Arial"/>
                <a:ea typeface="Arial"/>
                <a:cs typeface="Arial"/>
                <a:sym typeface="Arial"/>
              </a:rPr>
              <a:t> Making assumptions about who to interview using stereotypes of what homelessness looks like.</a:t>
            </a:r>
            <a:endParaRPr b="0" i="0" sz="1400" u="none" cap="none" strike="noStrike">
              <a:solidFill>
                <a:srgbClr val="000000"/>
              </a:solidFill>
              <a:latin typeface="Arial"/>
              <a:ea typeface="Arial"/>
              <a:cs typeface="Arial"/>
              <a:sym typeface="Arial"/>
            </a:endParaRPr>
          </a:p>
        </p:txBody>
      </p:sp>
      <p:grpSp>
        <p:nvGrpSpPr>
          <p:cNvPr id="975" name="Google Shape;975;p7"/>
          <p:cNvGrpSpPr/>
          <p:nvPr/>
        </p:nvGrpSpPr>
        <p:grpSpPr>
          <a:xfrm>
            <a:off x="871109" y="5610037"/>
            <a:ext cx="16235887" cy="11168139"/>
            <a:chOff x="0" y="0"/>
            <a:chExt cx="860160" cy="812800"/>
          </a:xfrm>
        </p:grpSpPr>
        <p:sp>
          <p:nvSpPr>
            <p:cNvPr id="976" name="Google Shape;976;p7"/>
            <p:cNvSpPr/>
            <p:nvPr/>
          </p:nvSpPr>
          <p:spPr>
            <a:xfrm>
              <a:off x="0" y="0"/>
              <a:ext cx="860160" cy="234201"/>
            </a:xfrm>
            <a:custGeom>
              <a:rect b="b" l="l" r="r" t="t"/>
              <a:pathLst>
                <a:path extrusionOk="0" h="234201" w="860160">
                  <a:moveTo>
                    <a:pt x="0" y="0"/>
                  </a:moveTo>
                  <a:lnTo>
                    <a:pt x="860160" y="0"/>
                  </a:lnTo>
                  <a:lnTo>
                    <a:pt x="860160" y="234201"/>
                  </a:lnTo>
                  <a:lnTo>
                    <a:pt x="0" y="234201"/>
                  </a:lnTo>
                  <a:close/>
                </a:path>
              </a:pathLst>
            </a:custGeom>
            <a:solidFill>
              <a:srgbClr val="462D78"/>
            </a:solidFill>
            <a:ln>
              <a:noFill/>
            </a:ln>
          </p:spPr>
        </p:sp>
        <p:sp>
          <p:nvSpPr>
            <p:cNvPr id="977" name="Google Shape;977;p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8" name="Google Shape;978;p7"/>
          <p:cNvSpPr txBox="1"/>
          <p:nvPr/>
        </p:nvSpPr>
        <p:spPr>
          <a:xfrm>
            <a:off x="1120961" y="5733157"/>
            <a:ext cx="15831088" cy="2787430"/>
          </a:xfrm>
          <a:prstGeom prst="rect">
            <a:avLst/>
          </a:prstGeom>
          <a:noFill/>
          <a:ln>
            <a:noFill/>
          </a:ln>
        </p:spPr>
        <p:txBody>
          <a:bodyPr anchorCtr="0" anchor="t" bIns="0" lIns="0" spcFirstLastPara="1" rIns="0" wrap="square" tIns="0">
            <a:spAutoFit/>
          </a:bodyPr>
          <a:lstStyle/>
          <a:p>
            <a:pPr indent="-228600" lvl="0" marL="228600" marR="0" rtl="0" algn="l">
              <a:lnSpc>
                <a:spcPct val="90000"/>
              </a:lnSpc>
              <a:spcBef>
                <a:spcPts val="1000"/>
              </a:spcBef>
              <a:spcAft>
                <a:spcPts val="0"/>
              </a:spcAft>
              <a:buClr>
                <a:schemeClr val="dk1"/>
              </a:buClr>
              <a:buSzPts val="2800"/>
              <a:buFont typeface="Arial"/>
              <a:buChar char="•"/>
            </a:pPr>
            <a:r>
              <a:rPr b="1" i="0" lang="en-US" sz="4800" u="none" cap="none" strike="noStrike">
                <a:solidFill>
                  <a:schemeClr val="lt1"/>
                </a:solidFill>
                <a:latin typeface="Arial"/>
                <a:ea typeface="Arial"/>
                <a:cs typeface="Arial"/>
                <a:sym typeface="Arial"/>
              </a:rPr>
              <a:t>Best practice: </a:t>
            </a:r>
            <a:r>
              <a:rPr b="0" i="0" lang="en-US" sz="4800" u="none" cap="none" strike="noStrike">
                <a:solidFill>
                  <a:schemeClr val="lt1"/>
                </a:solidFill>
                <a:latin typeface="Arial"/>
                <a:ea typeface="Arial"/>
                <a:cs typeface="Arial"/>
                <a:sym typeface="Arial"/>
              </a:rPr>
              <a:t>Approach everyone you see. You can use a soft, non-confrontational introduction that’s easy to reverse course if the person is not experiencing homelessness.</a:t>
            </a:r>
            <a:endParaRPr b="0" i="0" sz="1400" u="none" cap="none" strike="noStrike">
              <a:solidFill>
                <a:srgbClr val="000000"/>
              </a:solidFill>
              <a:latin typeface="Arial"/>
              <a:ea typeface="Arial"/>
              <a:cs typeface="Arial"/>
              <a:sym typeface="Arial"/>
            </a:endParaRPr>
          </a:p>
        </p:txBody>
      </p:sp>
      <p:grpSp>
        <p:nvGrpSpPr>
          <p:cNvPr id="979" name="Google Shape;979;p7"/>
          <p:cNvGrpSpPr/>
          <p:nvPr/>
        </p:nvGrpSpPr>
        <p:grpSpPr>
          <a:xfrm>
            <a:off x="15134739" y="11"/>
            <a:ext cx="3227297" cy="3085741"/>
            <a:chOff x="0" y="0"/>
            <a:chExt cx="849982" cy="812700"/>
          </a:xfrm>
        </p:grpSpPr>
        <p:sp>
          <p:nvSpPr>
            <p:cNvPr id="980" name="Google Shape;980;p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81" name="Google Shape;981;p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2" name="Google Shape;982;p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986" name="Shape 986"/>
        <p:cNvGrpSpPr/>
        <p:nvPr/>
      </p:nvGrpSpPr>
      <p:grpSpPr>
        <a:xfrm>
          <a:off x="0" y="0"/>
          <a:ext cx="0" cy="0"/>
          <a:chOff x="0" y="0"/>
          <a:chExt cx="0" cy="0"/>
        </a:xfrm>
      </p:grpSpPr>
      <p:pic>
        <p:nvPicPr>
          <p:cNvPr id="987" name="Google Shape;987;p33"/>
          <p:cNvPicPr preferRelativeResize="0"/>
          <p:nvPr/>
        </p:nvPicPr>
        <p:blipFill rotWithShape="1">
          <a:blip r:embed="rId3">
            <a:alphaModFix/>
          </a:blip>
          <a:srcRect b="3206" l="0" r="0" t="3208"/>
          <a:stretch/>
        </p:blipFill>
        <p:spPr>
          <a:xfrm>
            <a:off x="500513" y="4397127"/>
            <a:ext cx="7503051" cy="4678169"/>
          </a:xfrm>
          <a:prstGeom prst="rect">
            <a:avLst/>
          </a:prstGeom>
          <a:noFill/>
          <a:ln>
            <a:noFill/>
          </a:ln>
        </p:spPr>
      </p:pic>
      <p:sp>
        <p:nvSpPr>
          <p:cNvPr id="988" name="Google Shape;988;p33"/>
          <p:cNvSpPr txBox="1"/>
          <p:nvPr/>
        </p:nvSpPr>
        <p:spPr>
          <a:xfrm>
            <a:off x="443646" y="90206"/>
            <a:ext cx="16230600" cy="265919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Who to Interview?</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Example:</a:t>
            </a:r>
            <a:endParaRPr b="0" i="0" sz="1400" u="none" cap="none" strike="noStrike">
              <a:solidFill>
                <a:srgbClr val="000000"/>
              </a:solidFill>
              <a:latin typeface="Arial"/>
              <a:ea typeface="Arial"/>
              <a:cs typeface="Arial"/>
              <a:sym typeface="Arial"/>
            </a:endParaRPr>
          </a:p>
        </p:txBody>
      </p:sp>
      <p:grpSp>
        <p:nvGrpSpPr>
          <p:cNvPr id="989" name="Google Shape;989;p33"/>
          <p:cNvGrpSpPr/>
          <p:nvPr/>
        </p:nvGrpSpPr>
        <p:grpSpPr>
          <a:xfrm>
            <a:off x="6771678" y="2968894"/>
            <a:ext cx="14424944" cy="24637071"/>
            <a:chOff x="0" y="0"/>
            <a:chExt cx="860160" cy="812800"/>
          </a:xfrm>
        </p:grpSpPr>
        <p:sp>
          <p:nvSpPr>
            <p:cNvPr id="990" name="Google Shape;990;p33"/>
            <p:cNvSpPr/>
            <p:nvPr/>
          </p:nvSpPr>
          <p:spPr>
            <a:xfrm>
              <a:off x="0" y="0"/>
              <a:ext cx="860160" cy="234201"/>
            </a:xfrm>
            <a:custGeom>
              <a:rect b="b" l="l" r="r" t="t"/>
              <a:pathLst>
                <a:path extrusionOk="0" h="234201" w="860160">
                  <a:moveTo>
                    <a:pt x="0" y="0"/>
                  </a:moveTo>
                  <a:lnTo>
                    <a:pt x="860160" y="0"/>
                  </a:lnTo>
                  <a:lnTo>
                    <a:pt x="860160" y="234201"/>
                  </a:lnTo>
                  <a:lnTo>
                    <a:pt x="0" y="234201"/>
                  </a:lnTo>
                  <a:close/>
                </a:path>
              </a:pathLst>
            </a:custGeom>
            <a:solidFill>
              <a:srgbClr val="462D78"/>
            </a:solidFill>
            <a:ln>
              <a:noFill/>
            </a:ln>
          </p:spPr>
        </p:sp>
        <p:sp>
          <p:nvSpPr>
            <p:cNvPr id="991" name="Google Shape;991;p3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92" name="Google Shape;992;p33"/>
          <p:cNvGrpSpPr/>
          <p:nvPr/>
        </p:nvGrpSpPr>
        <p:grpSpPr>
          <a:xfrm>
            <a:off x="15060598" y="11"/>
            <a:ext cx="3227297" cy="3085741"/>
            <a:chOff x="0" y="0"/>
            <a:chExt cx="849982" cy="812700"/>
          </a:xfrm>
        </p:grpSpPr>
        <p:sp>
          <p:nvSpPr>
            <p:cNvPr id="993" name="Google Shape;993;p3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994" name="Google Shape;994;p3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5" name="Google Shape;995;p33"/>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
        <p:nvSpPr>
          <p:cNvPr id="996" name="Google Shape;996;p33"/>
          <p:cNvSpPr/>
          <p:nvPr/>
        </p:nvSpPr>
        <p:spPr>
          <a:xfrm>
            <a:off x="4750417" y="3395445"/>
            <a:ext cx="13037070" cy="5253300"/>
          </a:xfrm>
          <a:prstGeom prst="wedgeRoundRectCallout">
            <a:avLst>
              <a:gd fmla="val -40606" name="adj1"/>
              <a:gd fmla="val 69704" name="adj2"/>
              <a:gd fmla="val 0" name="adj3"/>
            </a:avLst>
          </a:prstGeom>
          <a:solidFill>
            <a:schemeClr val="lt2"/>
          </a:solidFill>
          <a:ln cap="flat" cmpd="sng" w="38100">
            <a:solidFill>
              <a:srgbClr val="2B76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2100"/>
              <a:buFont typeface="Arial"/>
              <a:buNone/>
            </a:pPr>
            <a:r>
              <a:rPr b="0" i="0" lang="en-US" sz="5300" u="none" cap="none" strike="noStrike">
                <a:solidFill>
                  <a:schemeClr val="dk1"/>
                </a:solidFill>
                <a:latin typeface="Calibri"/>
                <a:ea typeface="Calibri"/>
                <a:cs typeface="Calibri"/>
                <a:sym typeface="Calibri"/>
              </a:rPr>
              <a:t>	Hi, my name is [name]. We’re out here 	trying to talk to individuals who might not 	have a safe place to sleep tonight. Do you 	have a safe place to sleep tonight? Do you 	know where I might find some people 	around here who don’t?</a:t>
            </a:r>
            <a:endParaRPr b="0" i="0" sz="46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55" name="Shape 155"/>
        <p:cNvGrpSpPr/>
        <p:nvPr/>
      </p:nvGrpSpPr>
      <p:grpSpPr>
        <a:xfrm>
          <a:off x="0" y="0"/>
          <a:ext cx="0" cy="0"/>
          <a:chOff x="0" y="0"/>
          <a:chExt cx="0" cy="0"/>
        </a:xfrm>
      </p:grpSpPr>
      <p:grpSp>
        <p:nvGrpSpPr>
          <p:cNvPr id="156" name="Google Shape;156;g287c3e86c82_0_51"/>
          <p:cNvGrpSpPr/>
          <p:nvPr/>
        </p:nvGrpSpPr>
        <p:grpSpPr>
          <a:xfrm>
            <a:off x="1208423" y="6773279"/>
            <a:ext cx="3227297" cy="3085741"/>
            <a:chOff x="0" y="0"/>
            <a:chExt cx="849982" cy="812700"/>
          </a:xfrm>
        </p:grpSpPr>
        <p:sp>
          <p:nvSpPr>
            <p:cNvPr id="157" name="Google Shape;157;g287c3e86c82_0_5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58" name="Google Shape;158;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g287c3e86c82_0_51"/>
          <p:cNvGrpSpPr/>
          <p:nvPr/>
        </p:nvGrpSpPr>
        <p:grpSpPr>
          <a:xfrm>
            <a:off x="1208423" y="5106386"/>
            <a:ext cx="3227297" cy="3085741"/>
            <a:chOff x="0" y="0"/>
            <a:chExt cx="849982" cy="812700"/>
          </a:xfrm>
        </p:grpSpPr>
        <p:sp>
          <p:nvSpPr>
            <p:cNvPr id="160" name="Google Shape;160;g287c3e86c82_0_5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61" name="Google Shape;161;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g287c3e86c82_0_51"/>
          <p:cNvGrpSpPr/>
          <p:nvPr/>
        </p:nvGrpSpPr>
        <p:grpSpPr>
          <a:xfrm>
            <a:off x="1208423" y="3444236"/>
            <a:ext cx="3227297" cy="3085741"/>
            <a:chOff x="0" y="0"/>
            <a:chExt cx="849982" cy="812700"/>
          </a:xfrm>
        </p:grpSpPr>
        <p:sp>
          <p:nvSpPr>
            <p:cNvPr id="163" name="Google Shape;163;g287c3e86c82_0_5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64" name="Google Shape;164;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g287c3e86c82_0_51"/>
          <p:cNvGrpSpPr/>
          <p:nvPr/>
        </p:nvGrpSpPr>
        <p:grpSpPr>
          <a:xfrm>
            <a:off x="1208423" y="1763036"/>
            <a:ext cx="3227297" cy="3085741"/>
            <a:chOff x="0" y="0"/>
            <a:chExt cx="849982" cy="812700"/>
          </a:xfrm>
        </p:grpSpPr>
        <p:sp>
          <p:nvSpPr>
            <p:cNvPr id="166" name="Google Shape;166;g287c3e86c82_0_5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67" name="Google Shape;167;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g287c3e86c82_0_51"/>
          <p:cNvGrpSpPr/>
          <p:nvPr/>
        </p:nvGrpSpPr>
        <p:grpSpPr>
          <a:xfrm>
            <a:off x="-82477" y="-230145"/>
            <a:ext cx="3085741" cy="3085741"/>
            <a:chOff x="0" y="0"/>
            <a:chExt cx="812700" cy="812700"/>
          </a:xfrm>
        </p:grpSpPr>
        <p:sp>
          <p:nvSpPr>
            <p:cNvPr id="169" name="Google Shape;169;g287c3e86c82_0_5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70" name="Google Shape;170;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g287c3e86c82_0_51"/>
          <p:cNvGrpSpPr/>
          <p:nvPr/>
        </p:nvGrpSpPr>
        <p:grpSpPr>
          <a:xfrm>
            <a:off x="530072" y="397176"/>
            <a:ext cx="1409059" cy="1409059"/>
            <a:chOff x="0" y="0"/>
            <a:chExt cx="812700" cy="812700"/>
          </a:xfrm>
        </p:grpSpPr>
        <p:sp>
          <p:nvSpPr>
            <p:cNvPr id="172" name="Google Shape;172;g287c3e86c82_0_5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73" name="Google Shape;173;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g287c3e86c82_0_51"/>
          <p:cNvGrpSpPr/>
          <p:nvPr/>
        </p:nvGrpSpPr>
        <p:grpSpPr>
          <a:xfrm>
            <a:off x="17303677" y="1"/>
            <a:ext cx="3085741" cy="3085741"/>
            <a:chOff x="0" y="0"/>
            <a:chExt cx="812700" cy="812700"/>
          </a:xfrm>
        </p:grpSpPr>
        <p:sp>
          <p:nvSpPr>
            <p:cNvPr id="175" name="Google Shape;175;g287c3e86c82_0_5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76" name="Google Shape;176;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g287c3e86c82_0_51"/>
          <p:cNvGrpSpPr/>
          <p:nvPr/>
        </p:nvGrpSpPr>
        <p:grpSpPr>
          <a:xfrm>
            <a:off x="17519075" y="608196"/>
            <a:ext cx="1409059" cy="1409059"/>
            <a:chOff x="0" y="0"/>
            <a:chExt cx="812700" cy="812700"/>
          </a:xfrm>
        </p:grpSpPr>
        <p:sp>
          <p:nvSpPr>
            <p:cNvPr id="178" name="Google Shape;178;g287c3e86c82_0_51"/>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79" name="Google Shape;179;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0" name="Google Shape;180;g287c3e86c82_0_51"/>
          <p:cNvSpPr txBox="1"/>
          <p:nvPr/>
        </p:nvSpPr>
        <p:spPr>
          <a:xfrm>
            <a:off x="6865004" y="2874903"/>
            <a:ext cx="10965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sp>
        <p:nvSpPr>
          <p:cNvPr id="181" name="Google Shape;181;g287c3e86c82_0_51"/>
          <p:cNvSpPr txBox="1"/>
          <p:nvPr/>
        </p:nvSpPr>
        <p:spPr>
          <a:xfrm>
            <a:off x="12084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 </a:t>
            </a:r>
            <a:endParaRPr b="0" i="0" sz="1400" u="none" cap="none" strike="noStrike">
              <a:solidFill>
                <a:srgbClr val="000000"/>
              </a:solidFill>
              <a:latin typeface="Arial"/>
              <a:ea typeface="Arial"/>
              <a:cs typeface="Arial"/>
              <a:sym typeface="Arial"/>
            </a:endParaRPr>
          </a:p>
        </p:txBody>
      </p:sp>
      <p:sp>
        <p:nvSpPr>
          <p:cNvPr id="182" name="Google Shape;182;g287c3e86c82_0_51"/>
          <p:cNvSpPr txBox="1"/>
          <p:nvPr/>
        </p:nvSpPr>
        <p:spPr>
          <a:xfrm>
            <a:off x="1208423" y="540873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 </a:t>
            </a:r>
            <a:endParaRPr b="0" i="0" sz="1400" u="none" cap="none" strike="noStrike">
              <a:solidFill>
                <a:srgbClr val="000000"/>
              </a:solidFill>
              <a:latin typeface="Arial"/>
              <a:ea typeface="Arial"/>
              <a:cs typeface="Arial"/>
              <a:sym typeface="Arial"/>
            </a:endParaRPr>
          </a:p>
        </p:txBody>
      </p:sp>
      <p:sp>
        <p:nvSpPr>
          <p:cNvPr id="183" name="Google Shape;183;g287c3e86c82_0_51"/>
          <p:cNvSpPr txBox="1"/>
          <p:nvPr/>
        </p:nvSpPr>
        <p:spPr>
          <a:xfrm>
            <a:off x="1208423" y="37539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Count</a:t>
            </a:r>
            <a:endParaRPr b="0" i="0" sz="1400" u="none" cap="none" strike="noStrike">
              <a:solidFill>
                <a:srgbClr val="000000"/>
              </a:solidFill>
              <a:latin typeface="Arial"/>
              <a:ea typeface="Arial"/>
              <a:cs typeface="Arial"/>
              <a:sym typeface="Arial"/>
            </a:endParaRPr>
          </a:p>
        </p:txBody>
      </p:sp>
      <p:sp>
        <p:nvSpPr>
          <p:cNvPr id="184" name="Google Shape;184;g287c3e86c82_0_51"/>
          <p:cNvSpPr txBox="1"/>
          <p:nvPr/>
        </p:nvSpPr>
        <p:spPr>
          <a:xfrm>
            <a:off x="1132223" y="2072729"/>
            <a:ext cx="3227400" cy="461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000"/>
              <a:buFont typeface="Arial"/>
              <a:buNone/>
            </a:pPr>
            <a:r>
              <a:rPr b="1" i="0" lang="en-US" sz="3000" u="none" cap="none" strike="noStrike">
                <a:solidFill>
                  <a:srgbClr val="462D78"/>
                </a:solidFill>
                <a:latin typeface="Arial"/>
                <a:ea typeface="Arial"/>
                <a:cs typeface="Arial"/>
                <a:sym typeface="Arial"/>
              </a:rPr>
              <a:t>PIT Count 101</a:t>
            </a:r>
            <a:endParaRPr b="1" i="0" sz="2000" u="none" cap="none" strike="noStrike">
              <a:solidFill>
                <a:srgbClr val="000000"/>
              </a:solidFill>
              <a:latin typeface="Arial"/>
              <a:ea typeface="Arial"/>
              <a:cs typeface="Arial"/>
              <a:sym typeface="Arial"/>
            </a:endParaRPr>
          </a:p>
        </p:txBody>
      </p:sp>
      <p:grpSp>
        <p:nvGrpSpPr>
          <p:cNvPr id="185" name="Google Shape;185;g287c3e86c82_0_51"/>
          <p:cNvGrpSpPr/>
          <p:nvPr/>
        </p:nvGrpSpPr>
        <p:grpSpPr>
          <a:xfrm>
            <a:off x="1227123" y="8440304"/>
            <a:ext cx="3227297" cy="3085741"/>
            <a:chOff x="0" y="0"/>
            <a:chExt cx="849982" cy="812700"/>
          </a:xfrm>
        </p:grpSpPr>
        <p:sp>
          <p:nvSpPr>
            <p:cNvPr id="186" name="Google Shape;186;g287c3e86c82_0_5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87" name="Google Shape;187;g287c3e86c82_0_5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8" name="Google Shape;188;g287c3e86c82_0_51"/>
          <p:cNvSpPr txBox="1"/>
          <p:nvPr/>
        </p:nvSpPr>
        <p:spPr>
          <a:xfrm>
            <a:off x="12270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
        <p:nvSpPr>
          <p:cNvPr id="189" name="Google Shape;189;g287c3e86c82_0_51"/>
          <p:cNvSpPr txBox="1"/>
          <p:nvPr/>
        </p:nvSpPr>
        <p:spPr>
          <a:xfrm>
            <a:off x="9299875" y="4416300"/>
            <a:ext cx="6202800" cy="45429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What is the PIT Count?</a:t>
            </a:r>
            <a:endParaRPr b="1" i="0" sz="3500" u="none" cap="none" strike="noStrike">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Who is counted in the PIT Count?</a:t>
            </a:r>
            <a:endParaRPr b="1" i="0" sz="3500" u="none" cap="none" strike="noStrike">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Why do we do a PIT Count?</a:t>
            </a:r>
            <a:endParaRPr b="1" i="0" sz="3500" u="none" cap="none" strike="noStrike">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Process Overview</a:t>
            </a:r>
            <a:endParaRPr b="1" i="0" sz="3500" u="none" cap="none" strike="noStrike">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Other FAQs</a:t>
            </a:r>
            <a:endParaRPr b="1" i="0" sz="3500" u="none" cap="none" strike="noStrike">
              <a:solidFill>
                <a:schemeClr val="lt1"/>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3500"/>
              <a:buFont typeface="Arial"/>
              <a:buNone/>
            </a:pPr>
            <a:r>
              <a:rPr b="1" i="0" lang="en-US" sz="3500" u="none" cap="none" strike="noStrike">
                <a:solidFill>
                  <a:schemeClr val="lt1"/>
                </a:solidFill>
                <a:latin typeface="Calibri"/>
                <a:ea typeface="Calibri"/>
                <a:cs typeface="Calibri"/>
                <a:sym typeface="Calibri"/>
              </a:rPr>
              <a:t>Health Safety Protocols</a:t>
            </a:r>
            <a:endParaRPr b="1" i="0" sz="3500" u="none" cap="none" strike="noStrike">
              <a:solidFill>
                <a:schemeClr val="lt1"/>
              </a:solidFill>
              <a:latin typeface="Calibri"/>
              <a:ea typeface="Calibri"/>
              <a:cs typeface="Calibri"/>
              <a:sym typeface="Calibri"/>
            </a:endParaRPr>
          </a:p>
        </p:txBody>
      </p:sp>
      <p:sp>
        <p:nvSpPr>
          <p:cNvPr id="190" name="Google Shape;190;g287c3e86c82_0_51"/>
          <p:cNvSpPr/>
          <p:nvPr/>
        </p:nvSpPr>
        <p:spPr>
          <a:xfrm>
            <a:off x="323275" y="2032000"/>
            <a:ext cx="809100" cy="461700"/>
          </a:xfrm>
          <a:prstGeom prst="rightArrow">
            <a:avLst>
              <a:gd fmla="val 50000" name="adj1"/>
              <a:gd fmla="val 50000" name="adj2"/>
            </a:avLst>
          </a:prstGeom>
          <a:solidFill>
            <a:srgbClr val="2D175F"/>
          </a:solidFill>
          <a:ln cap="flat" cmpd="sng" w="9525">
            <a:solidFill>
              <a:srgbClr val="2D17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000" name="Shape 1000"/>
        <p:cNvGrpSpPr/>
        <p:nvPr/>
      </p:nvGrpSpPr>
      <p:grpSpPr>
        <a:xfrm>
          <a:off x="0" y="0"/>
          <a:ext cx="0" cy="0"/>
          <a:chOff x="0" y="0"/>
          <a:chExt cx="0" cy="0"/>
        </a:xfrm>
      </p:grpSpPr>
      <p:sp>
        <p:nvSpPr>
          <p:cNvPr id="1001" name="Google Shape;1001;p34"/>
          <p:cNvSpPr txBox="1"/>
          <p:nvPr/>
        </p:nvSpPr>
        <p:spPr>
          <a:xfrm>
            <a:off x="464546" y="130745"/>
            <a:ext cx="12137005" cy="24375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6600"/>
              <a:buFont typeface="Arial"/>
              <a:buNone/>
            </a:pPr>
            <a:r>
              <a:rPr b="1" i="0" lang="en-US" sz="6600" u="none" cap="none" strike="noStrike">
                <a:solidFill>
                  <a:schemeClr val="lt1"/>
                </a:solidFill>
                <a:latin typeface="Arial"/>
                <a:ea typeface="Arial"/>
                <a:cs typeface="Arial"/>
                <a:sym typeface="Arial"/>
              </a:rPr>
              <a:t>Should I wake someone who is sleeping?</a:t>
            </a:r>
            <a:endParaRPr b="1" i="0" sz="1200" u="none" cap="none" strike="noStrike">
              <a:solidFill>
                <a:schemeClr val="lt1"/>
              </a:solidFill>
              <a:latin typeface="Arial"/>
              <a:ea typeface="Arial"/>
              <a:cs typeface="Arial"/>
              <a:sym typeface="Arial"/>
            </a:endParaRPr>
          </a:p>
        </p:txBody>
      </p:sp>
      <p:sp>
        <p:nvSpPr>
          <p:cNvPr id="1002" name="Google Shape;1002;p34"/>
          <p:cNvSpPr txBox="1"/>
          <p:nvPr/>
        </p:nvSpPr>
        <p:spPr>
          <a:xfrm>
            <a:off x="8254314" y="2124333"/>
            <a:ext cx="9211474" cy="8341771"/>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100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You can, but remember: your safety comes first</a:t>
            </a:r>
            <a:r>
              <a:rPr b="0" i="0" lang="en-US" sz="4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Take in your surroundings before you attempt to wake someone.</a:t>
            </a:r>
            <a:r>
              <a:rPr b="0" i="0" lang="en-US" sz="4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a:p>
            <a:pPr indent="0" lvl="0" marL="25400" marR="0" rtl="0" algn="l">
              <a:lnSpc>
                <a:spcPct val="70000"/>
              </a:lnSpc>
              <a:spcBef>
                <a:spcPts val="100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If you choose to do so; follow these practices:</a:t>
            </a:r>
            <a:endParaRPr b="0" i="0" sz="1400" u="none" cap="none" strike="noStrike">
              <a:solidFill>
                <a:srgbClr val="000000"/>
              </a:solidFill>
              <a:latin typeface="Arial"/>
              <a:ea typeface="Arial"/>
              <a:cs typeface="Arial"/>
              <a:sym typeface="Arial"/>
            </a:endParaRPr>
          </a:p>
          <a:p>
            <a:pPr indent="0" lvl="0" marL="25400" marR="0" rtl="0" algn="l">
              <a:lnSpc>
                <a:spcPct val="70000"/>
              </a:lnSpc>
              <a:spcBef>
                <a:spcPts val="100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571500" lvl="0" marL="596900" marR="0" rtl="0" algn="l">
              <a:lnSpc>
                <a:spcPct val="70000"/>
              </a:lnSpc>
              <a:spcBef>
                <a:spcPts val="1000"/>
              </a:spcBef>
              <a:spcAft>
                <a:spcPts val="0"/>
              </a:spcAft>
              <a:buClr>
                <a:srgbClr val="000000"/>
              </a:buClr>
              <a:buSzPts val="3100"/>
              <a:buFont typeface="Arial"/>
              <a:buChar char="-"/>
            </a:pPr>
            <a:r>
              <a:rPr b="0" i="0" lang="en-US" sz="4400" u="none" cap="none" strike="noStrike">
                <a:solidFill>
                  <a:schemeClr val="lt1"/>
                </a:solidFill>
                <a:latin typeface="Arial"/>
                <a:ea typeface="Arial"/>
                <a:cs typeface="Arial"/>
                <a:sym typeface="Arial"/>
              </a:rPr>
              <a:t>-Do not touch them.</a:t>
            </a:r>
            <a:endParaRPr b="0" i="0" sz="1400" u="none" cap="none" strike="noStrike">
              <a:solidFill>
                <a:srgbClr val="000000"/>
              </a:solidFill>
              <a:latin typeface="Arial"/>
              <a:ea typeface="Arial"/>
              <a:cs typeface="Arial"/>
              <a:sym typeface="Arial"/>
            </a:endParaRPr>
          </a:p>
          <a:p>
            <a:pPr indent="-571500" lvl="0" marL="596900" marR="0" rtl="0" algn="l">
              <a:lnSpc>
                <a:spcPct val="70000"/>
              </a:lnSpc>
              <a:spcBef>
                <a:spcPts val="1000"/>
              </a:spcBef>
              <a:spcAft>
                <a:spcPts val="0"/>
              </a:spcAft>
              <a:buClr>
                <a:srgbClr val="000000"/>
              </a:buClr>
              <a:buSzPts val="3100"/>
              <a:buFont typeface="Arial"/>
              <a:buChar char="-"/>
            </a:pPr>
            <a:r>
              <a:rPr b="0" i="0" lang="en-US" sz="4400" u="none" cap="none" strike="noStrike">
                <a:solidFill>
                  <a:schemeClr val="lt1"/>
                </a:solidFill>
                <a:latin typeface="Arial"/>
                <a:ea typeface="Arial"/>
                <a:cs typeface="Arial"/>
                <a:sym typeface="Arial"/>
              </a:rPr>
              <a:t>- Use your voice to wake them.</a:t>
            </a:r>
            <a:endParaRPr b="0" i="0" sz="1400" u="none" cap="none" strike="noStrike">
              <a:solidFill>
                <a:srgbClr val="000000"/>
              </a:solidFill>
              <a:latin typeface="Arial"/>
              <a:ea typeface="Arial"/>
              <a:cs typeface="Arial"/>
              <a:sym typeface="Arial"/>
            </a:endParaRPr>
          </a:p>
          <a:p>
            <a:pPr indent="-571499" lvl="3" marL="938531" marR="0" rtl="0" algn="l">
              <a:lnSpc>
                <a:spcPct val="70000"/>
              </a:lnSpc>
              <a:spcBef>
                <a:spcPts val="500"/>
              </a:spcBef>
              <a:spcAft>
                <a:spcPts val="0"/>
              </a:spcAft>
              <a:buClr>
                <a:srgbClr val="000000"/>
              </a:buClr>
              <a:buSzPts val="3100"/>
              <a:buFont typeface="Arial"/>
              <a:buChar char="-"/>
            </a:pPr>
            <a:r>
              <a:rPr b="0" i="0" lang="en-US" sz="4400" u="none" cap="none" strike="noStrike">
                <a:solidFill>
                  <a:schemeClr val="lt1"/>
                </a:solidFill>
                <a:latin typeface="Arial"/>
                <a:ea typeface="Arial"/>
                <a:cs typeface="Arial"/>
                <a:sym typeface="Arial"/>
              </a:rPr>
              <a:t>      - Speak slowly and calmly. </a:t>
            </a:r>
            <a:endParaRPr b="0" i="0" sz="1400" u="none" cap="none" strike="noStrike">
              <a:solidFill>
                <a:srgbClr val="000000"/>
              </a:solidFill>
              <a:latin typeface="Arial"/>
              <a:ea typeface="Arial"/>
              <a:cs typeface="Arial"/>
              <a:sym typeface="Arial"/>
            </a:endParaRPr>
          </a:p>
          <a:p>
            <a:pPr indent="0" lvl="2" marL="946150" marR="0" rtl="0" algn="l">
              <a:lnSpc>
                <a:spcPct val="70000"/>
              </a:lnSpc>
              <a:spcBef>
                <a:spcPts val="50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      - Remember that they may 	be disoriented when waking 	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1003" name="Google Shape;1003;p34"/>
          <p:cNvGrpSpPr/>
          <p:nvPr/>
        </p:nvGrpSpPr>
        <p:grpSpPr>
          <a:xfrm>
            <a:off x="15060598" y="11"/>
            <a:ext cx="3227297" cy="3085741"/>
            <a:chOff x="0" y="0"/>
            <a:chExt cx="849982" cy="812700"/>
          </a:xfrm>
        </p:grpSpPr>
        <p:sp>
          <p:nvSpPr>
            <p:cNvPr id="1004" name="Google Shape;1004;p34"/>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005" name="Google Shape;1005;p3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06" name="Google Shape;1006;p34"/>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1007" name="Google Shape;1007;p34"/>
          <p:cNvPicPr preferRelativeResize="0"/>
          <p:nvPr/>
        </p:nvPicPr>
        <p:blipFill rotWithShape="1">
          <a:blip r:embed="rId3">
            <a:alphaModFix/>
          </a:blip>
          <a:srcRect b="0" l="0" r="0" t="0"/>
          <a:stretch/>
        </p:blipFill>
        <p:spPr>
          <a:xfrm>
            <a:off x="822212" y="3435632"/>
            <a:ext cx="6608568" cy="49456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011" name="Shape 1011"/>
        <p:cNvGrpSpPr/>
        <p:nvPr/>
      </p:nvGrpSpPr>
      <p:grpSpPr>
        <a:xfrm>
          <a:off x="0" y="0"/>
          <a:ext cx="0" cy="0"/>
          <a:chOff x="0" y="0"/>
          <a:chExt cx="0" cy="0"/>
        </a:xfrm>
      </p:grpSpPr>
      <p:sp>
        <p:nvSpPr>
          <p:cNvPr id="1012" name="Google Shape;1012;p35"/>
          <p:cNvSpPr txBox="1"/>
          <p:nvPr/>
        </p:nvSpPr>
        <p:spPr>
          <a:xfrm>
            <a:off x="464546" y="130745"/>
            <a:ext cx="12137005" cy="24375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6600"/>
              <a:buFont typeface="Arial"/>
              <a:buNone/>
            </a:pPr>
            <a:r>
              <a:rPr b="1" i="0" lang="en-US" sz="6600" u="none" cap="none" strike="noStrike">
                <a:solidFill>
                  <a:schemeClr val="lt1"/>
                </a:solidFill>
                <a:latin typeface="Arial"/>
                <a:ea typeface="Arial"/>
                <a:cs typeface="Arial"/>
                <a:sym typeface="Arial"/>
              </a:rPr>
              <a:t>Should I wake someone who is sleeping?</a:t>
            </a:r>
            <a:endParaRPr b="1" i="0" sz="1200" u="none" cap="none" strike="noStrike">
              <a:solidFill>
                <a:schemeClr val="lt1"/>
              </a:solidFill>
              <a:latin typeface="Arial"/>
              <a:ea typeface="Arial"/>
              <a:cs typeface="Arial"/>
              <a:sym typeface="Arial"/>
            </a:endParaRPr>
          </a:p>
        </p:txBody>
      </p:sp>
      <p:sp>
        <p:nvSpPr>
          <p:cNvPr id="1013" name="Google Shape;1013;p35"/>
          <p:cNvSpPr txBox="1"/>
          <p:nvPr/>
        </p:nvSpPr>
        <p:spPr>
          <a:xfrm>
            <a:off x="7748678" y="1939647"/>
            <a:ext cx="9705745" cy="8861913"/>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100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You can, but remember: your safety comes first</a:t>
            </a:r>
            <a:r>
              <a:rPr b="0" i="0" lang="en-US" sz="4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100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a:p>
            <a:pPr indent="0" lvl="1" marL="367032" marR="0" rtl="0" algn="l">
              <a:lnSpc>
                <a:spcPct val="70000"/>
              </a:lnSpc>
              <a:spcBef>
                <a:spcPts val="50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 Do not force them to answer your questions. </a:t>
            </a:r>
            <a:endParaRPr b="0" i="0" sz="1400" u="none" cap="none" strike="noStrike">
              <a:solidFill>
                <a:srgbClr val="000000"/>
              </a:solidFill>
              <a:latin typeface="Arial"/>
              <a:ea typeface="Arial"/>
              <a:cs typeface="Arial"/>
              <a:sym typeface="Arial"/>
            </a:endParaRPr>
          </a:p>
          <a:p>
            <a:pPr indent="0" lvl="2" marL="946150" marR="0" rtl="0" algn="l">
              <a:lnSpc>
                <a:spcPct val="70000"/>
              </a:lnSpc>
              <a:spcBef>
                <a:spcPts val="50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 If they do not respond, but appear to be breathing, leave them be.</a:t>
            </a:r>
            <a:endParaRPr b="0" i="0" sz="1400" u="none" cap="none" strike="noStrike">
              <a:solidFill>
                <a:srgbClr val="000000"/>
              </a:solidFill>
              <a:latin typeface="Arial"/>
              <a:ea typeface="Arial"/>
              <a:cs typeface="Arial"/>
              <a:sym typeface="Arial"/>
            </a:endParaRPr>
          </a:p>
          <a:p>
            <a:pPr indent="-571500" lvl="1" marL="938531" marR="0" rtl="0" algn="l">
              <a:lnSpc>
                <a:spcPct val="70000"/>
              </a:lnSpc>
              <a:spcBef>
                <a:spcPts val="500"/>
              </a:spcBef>
              <a:spcAft>
                <a:spcPts val="0"/>
              </a:spcAft>
              <a:buClr>
                <a:srgbClr val="000000"/>
              </a:buClr>
              <a:buSzPts val="3100"/>
              <a:buFont typeface="Arial"/>
              <a:buChar char="-"/>
            </a:pPr>
            <a:r>
              <a:rPr b="0" i="0" lang="en-US" sz="4400" u="none" cap="none" strike="noStrike">
                <a:solidFill>
                  <a:schemeClr val="lt1"/>
                </a:solidFill>
                <a:latin typeface="Arial"/>
                <a:ea typeface="Arial"/>
                <a:cs typeface="Arial"/>
                <a:sym typeface="Arial"/>
              </a:rPr>
              <a:t>Always, thank them for their time, apologize for waking them, and complete the appropriate form.</a:t>
            </a:r>
            <a:endParaRPr b="0" i="0" sz="1400" u="none" cap="none" strike="noStrike">
              <a:solidFill>
                <a:srgbClr val="000000"/>
              </a:solidFill>
              <a:latin typeface="Arial"/>
              <a:ea typeface="Arial"/>
              <a:cs typeface="Arial"/>
              <a:sym typeface="Arial"/>
            </a:endParaRPr>
          </a:p>
          <a:p>
            <a:pPr indent="-374650" lvl="1" marL="938531" marR="0" rtl="0" algn="l">
              <a:lnSpc>
                <a:spcPct val="70000"/>
              </a:lnSpc>
              <a:spcBef>
                <a:spcPts val="500"/>
              </a:spcBef>
              <a:spcAft>
                <a:spcPts val="0"/>
              </a:spcAft>
              <a:buClr>
                <a:srgbClr val="000000"/>
              </a:buClr>
              <a:buSzPts val="3100"/>
              <a:buFont typeface="Arial"/>
              <a:buNone/>
            </a:pPr>
            <a:r>
              <a:t/>
            </a:r>
            <a:endParaRPr b="0" i="0" sz="4400" u="none" cap="none" strike="noStrike">
              <a:solidFill>
                <a:schemeClr val="lt1"/>
              </a:solidFill>
              <a:latin typeface="Arial"/>
              <a:ea typeface="Arial"/>
              <a:cs typeface="Arial"/>
              <a:sym typeface="Arial"/>
            </a:endParaRPr>
          </a:p>
          <a:p>
            <a:pPr indent="0" lvl="0" marL="25400" marR="0" rtl="0" algn="l">
              <a:lnSpc>
                <a:spcPct val="70000"/>
              </a:lnSpc>
              <a:spcBef>
                <a:spcPts val="1000"/>
              </a:spcBef>
              <a:spcAft>
                <a:spcPts val="0"/>
              </a:spcAft>
              <a:buClr>
                <a:srgbClr val="000000"/>
              </a:buClr>
              <a:buSzPts val="4400"/>
              <a:buFont typeface="Arial"/>
              <a:buNone/>
            </a:pPr>
            <a:r>
              <a:rPr b="0" i="1" lang="en-US" sz="4400" u="none" cap="none" strike="noStrike">
                <a:solidFill>
                  <a:schemeClr val="lt1"/>
                </a:solidFill>
                <a:latin typeface="Arial"/>
                <a:ea typeface="Arial"/>
                <a:cs typeface="Arial"/>
                <a:sym typeface="Arial"/>
              </a:rPr>
              <a:t>If someone appears to be sleeping in a dangerous situation, follow your  emergency protocol to alert the appropriate people. Do not wake them on your own.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1014" name="Google Shape;1014;p35"/>
          <p:cNvGrpSpPr/>
          <p:nvPr/>
        </p:nvGrpSpPr>
        <p:grpSpPr>
          <a:xfrm>
            <a:off x="15060598" y="11"/>
            <a:ext cx="3227297" cy="3085741"/>
            <a:chOff x="0" y="0"/>
            <a:chExt cx="849982" cy="812700"/>
          </a:xfrm>
        </p:grpSpPr>
        <p:sp>
          <p:nvSpPr>
            <p:cNvPr id="1015" name="Google Shape;1015;p3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016" name="Google Shape;1016;p3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17" name="Google Shape;1017;p35"/>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1018" name="Google Shape;1018;p35"/>
          <p:cNvPicPr preferRelativeResize="0"/>
          <p:nvPr/>
        </p:nvPicPr>
        <p:blipFill rotWithShape="1">
          <a:blip r:embed="rId3">
            <a:alphaModFix/>
          </a:blip>
          <a:srcRect b="0" l="0" r="0" t="0"/>
          <a:stretch/>
        </p:blipFill>
        <p:spPr>
          <a:xfrm>
            <a:off x="470924" y="3287351"/>
            <a:ext cx="6608568" cy="494562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022" name="Shape 1022"/>
        <p:cNvGrpSpPr/>
        <p:nvPr/>
      </p:nvGrpSpPr>
      <p:grpSpPr>
        <a:xfrm>
          <a:off x="0" y="0"/>
          <a:ext cx="0" cy="0"/>
          <a:chOff x="0" y="0"/>
          <a:chExt cx="0" cy="0"/>
        </a:xfrm>
      </p:grpSpPr>
      <p:grpSp>
        <p:nvGrpSpPr>
          <p:cNvPr id="1023" name="Google Shape;1023;p36"/>
          <p:cNvGrpSpPr/>
          <p:nvPr/>
        </p:nvGrpSpPr>
        <p:grpSpPr>
          <a:xfrm>
            <a:off x="15060598" y="11"/>
            <a:ext cx="3227297" cy="3085741"/>
            <a:chOff x="0" y="0"/>
            <a:chExt cx="849982" cy="812700"/>
          </a:xfrm>
        </p:grpSpPr>
        <p:sp>
          <p:nvSpPr>
            <p:cNvPr id="1024" name="Google Shape;1024;p36"/>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025" name="Google Shape;1025;p3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26" name="Google Shape;1026;p36"/>
          <p:cNvSpPr txBox="1"/>
          <p:nvPr/>
        </p:nvSpPr>
        <p:spPr>
          <a:xfrm>
            <a:off x="678366" y="4616467"/>
            <a:ext cx="3523824" cy="5318379"/>
          </a:xfrm>
          <a:prstGeom prst="rect">
            <a:avLst/>
          </a:prstGeom>
          <a:noFill/>
          <a:ln cap="flat" cmpd="sng" w="38100">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rgbClr val="462D78"/>
                </a:solidFill>
                <a:latin typeface="Arial"/>
                <a:ea typeface="Arial"/>
                <a:cs typeface="Arial"/>
                <a:sym typeface="Arial"/>
              </a:rPr>
              <a:t>Your Safety is # 1 Priority</a:t>
            </a:r>
            <a:endParaRPr b="1" i="0" sz="1400" u="none" cap="none" strike="noStrike">
              <a:solidFill>
                <a:srgbClr val="000000"/>
              </a:solidFill>
              <a:latin typeface="Arial"/>
              <a:ea typeface="Arial"/>
              <a:cs typeface="Arial"/>
              <a:sym typeface="Arial"/>
            </a:endParaRPr>
          </a:p>
        </p:txBody>
      </p:sp>
      <p:sp>
        <p:nvSpPr>
          <p:cNvPr id="1027" name="Google Shape;1027;p36"/>
          <p:cNvSpPr txBox="1"/>
          <p:nvPr/>
        </p:nvSpPr>
        <p:spPr>
          <a:xfrm>
            <a:off x="1054813" y="1745436"/>
            <a:ext cx="3044269" cy="2068259"/>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You should ALWAYS be with at least one other person.</a:t>
            </a:r>
            <a:endParaRPr b="0" i="0" sz="1400" u="none" cap="none" strike="noStrike">
              <a:solidFill>
                <a:srgbClr val="000000"/>
              </a:solidFill>
              <a:latin typeface="Arial"/>
              <a:ea typeface="Arial"/>
              <a:cs typeface="Arial"/>
              <a:sym typeface="Arial"/>
            </a:endParaRPr>
          </a:p>
        </p:txBody>
      </p:sp>
      <p:grpSp>
        <p:nvGrpSpPr>
          <p:cNvPr id="1028" name="Google Shape;1028;p36"/>
          <p:cNvGrpSpPr/>
          <p:nvPr/>
        </p:nvGrpSpPr>
        <p:grpSpPr>
          <a:xfrm>
            <a:off x="1022018" y="732942"/>
            <a:ext cx="3064675" cy="853338"/>
            <a:chOff x="426784" y="1092474"/>
            <a:chExt cx="2909478" cy="816616"/>
          </a:xfrm>
        </p:grpSpPr>
        <p:sp>
          <p:nvSpPr>
            <p:cNvPr id="1029" name="Google Shape;1029;p36"/>
            <p:cNvSpPr/>
            <p:nvPr/>
          </p:nvSpPr>
          <p:spPr>
            <a:xfrm>
              <a:off x="459578" y="1092474"/>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30" name="Google Shape;1030;p36"/>
            <p:cNvSpPr txBox="1"/>
            <p:nvPr/>
          </p:nvSpPr>
          <p:spPr>
            <a:xfrm>
              <a:off x="426784" y="1261622"/>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Safety in Numbers</a:t>
              </a:r>
              <a:endParaRPr b="0" i="0" sz="1600" u="none" cap="none" strike="noStrike">
                <a:solidFill>
                  <a:srgbClr val="000000"/>
                </a:solidFill>
                <a:latin typeface="Arial"/>
                <a:ea typeface="Arial"/>
                <a:cs typeface="Arial"/>
                <a:sym typeface="Arial"/>
              </a:endParaRPr>
            </a:p>
          </p:txBody>
        </p:sp>
      </p:grpSp>
      <p:grpSp>
        <p:nvGrpSpPr>
          <p:cNvPr id="1031" name="Google Shape;1031;p36"/>
          <p:cNvGrpSpPr/>
          <p:nvPr/>
        </p:nvGrpSpPr>
        <p:grpSpPr>
          <a:xfrm>
            <a:off x="4170251" y="744078"/>
            <a:ext cx="3383101" cy="853338"/>
            <a:chOff x="4353810" y="1217039"/>
            <a:chExt cx="3211778" cy="816616"/>
          </a:xfrm>
        </p:grpSpPr>
        <p:sp>
          <p:nvSpPr>
            <p:cNvPr id="1032" name="Google Shape;1032;p36"/>
            <p:cNvSpPr/>
            <p:nvPr/>
          </p:nvSpPr>
          <p:spPr>
            <a:xfrm>
              <a:off x="4556356" y="1217039"/>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33" name="Google Shape;1033;p36"/>
            <p:cNvSpPr txBox="1"/>
            <p:nvPr/>
          </p:nvSpPr>
          <p:spPr>
            <a:xfrm>
              <a:off x="4353810" y="1374534"/>
              <a:ext cx="3211778"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Keep Your Distance</a:t>
              </a:r>
              <a:endParaRPr b="0" i="0" sz="1600" u="none" cap="none" strike="noStrike">
                <a:solidFill>
                  <a:srgbClr val="000000"/>
                </a:solidFill>
                <a:latin typeface="Arial"/>
                <a:ea typeface="Arial"/>
                <a:cs typeface="Arial"/>
                <a:sym typeface="Arial"/>
              </a:endParaRPr>
            </a:p>
          </p:txBody>
        </p:sp>
      </p:grpSp>
      <p:grpSp>
        <p:nvGrpSpPr>
          <p:cNvPr id="1034" name="Google Shape;1034;p36"/>
          <p:cNvGrpSpPr/>
          <p:nvPr/>
        </p:nvGrpSpPr>
        <p:grpSpPr>
          <a:xfrm>
            <a:off x="7704941" y="744078"/>
            <a:ext cx="3044269" cy="853338"/>
            <a:chOff x="7704941" y="1228175"/>
            <a:chExt cx="2890105" cy="816616"/>
          </a:xfrm>
        </p:grpSpPr>
        <p:sp>
          <p:nvSpPr>
            <p:cNvPr id="1035" name="Google Shape;1035;p36"/>
            <p:cNvSpPr/>
            <p:nvPr/>
          </p:nvSpPr>
          <p:spPr>
            <a:xfrm>
              <a:off x="7718362" y="1228175"/>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36" name="Google Shape;1036;p36"/>
            <p:cNvSpPr txBox="1"/>
            <p:nvPr/>
          </p:nvSpPr>
          <p:spPr>
            <a:xfrm>
              <a:off x="7704941" y="1402118"/>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Be Aware</a:t>
              </a:r>
              <a:endParaRPr b="0" i="0" sz="1600" u="none" cap="none" strike="noStrike">
                <a:solidFill>
                  <a:srgbClr val="000000"/>
                </a:solidFill>
                <a:latin typeface="Arial"/>
                <a:ea typeface="Arial"/>
                <a:cs typeface="Arial"/>
                <a:sym typeface="Arial"/>
              </a:endParaRPr>
            </a:p>
          </p:txBody>
        </p:sp>
      </p:grpSp>
      <p:grpSp>
        <p:nvGrpSpPr>
          <p:cNvPr id="1037" name="Google Shape;1037;p36"/>
          <p:cNvGrpSpPr/>
          <p:nvPr/>
        </p:nvGrpSpPr>
        <p:grpSpPr>
          <a:xfrm>
            <a:off x="11015010" y="715381"/>
            <a:ext cx="3044269" cy="853338"/>
            <a:chOff x="7704941" y="1228175"/>
            <a:chExt cx="2890105" cy="816616"/>
          </a:xfrm>
        </p:grpSpPr>
        <p:sp>
          <p:nvSpPr>
            <p:cNvPr id="1038" name="Google Shape;1038;p36"/>
            <p:cNvSpPr/>
            <p:nvPr/>
          </p:nvSpPr>
          <p:spPr>
            <a:xfrm>
              <a:off x="7718362" y="1228175"/>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39" name="Google Shape;1039;p36"/>
            <p:cNvSpPr txBox="1"/>
            <p:nvPr/>
          </p:nvSpPr>
          <p:spPr>
            <a:xfrm>
              <a:off x="7704941" y="1402118"/>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Stay in the Light</a:t>
              </a:r>
              <a:endParaRPr b="0" i="0" sz="1600" u="none" cap="none" strike="noStrike">
                <a:solidFill>
                  <a:srgbClr val="000000"/>
                </a:solidFill>
                <a:latin typeface="Arial"/>
                <a:ea typeface="Arial"/>
                <a:cs typeface="Arial"/>
                <a:sym typeface="Arial"/>
              </a:endParaRPr>
            </a:p>
          </p:txBody>
        </p:sp>
      </p:grpSp>
      <p:grpSp>
        <p:nvGrpSpPr>
          <p:cNvPr id="1040" name="Google Shape;1040;p36"/>
          <p:cNvGrpSpPr/>
          <p:nvPr/>
        </p:nvGrpSpPr>
        <p:grpSpPr>
          <a:xfrm>
            <a:off x="14375876" y="715381"/>
            <a:ext cx="3044269" cy="853338"/>
            <a:chOff x="7704941" y="1228175"/>
            <a:chExt cx="2890105" cy="816616"/>
          </a:xfrm>
        </p:grpSpPr>
        <p:sp>
          <p:nvSpPr>
            <p:cNvPr id="1041" name="Google Shape;1041;p36"/>
            <p:cNvSpPr/>
            <p:nvPr/>
          </p:nvSpPr>
          <p:spPr>
            <a:xfrm>
              <a:off x="7718362" y="1228175"/>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42" name="Google Shape;1042;p36"/>
            <p:cNvSpPr txBox="1"/>
            <p:nvPr/>
          </p:nvSpPr>
          <p:spPr>
            <a:xfrm>
              <a:off x="7704941" y="1402118"/>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Stay on your Feet</a:t>
              </a:r>
              <a:endParaRPr b="0" i="0" sz="1600" u="none" cap="none" strike="noStrike">
                <a:solidFill>
                  <a:srgbClr val="000000"/>
                </a:solidFill>
                <a:latin typeface="Arial"/>
                <a:ea typeface="Arial"/>
                <a:cs typeface="Arial"/>
                <a:sym typeface="Arial"/>
              </a:endParaRPr>
            </a:p>
          </p:txBody>
        </p:sp>
      </p:grpSp>
      <p:sp>
        <p:nvSpPr>
          <p:cNvPr id="1043" name="Google Shape;1043;p36"/>
          <p:cNvSpPr txBox="1"/>
          <p:nvPr/>
        </p:nvSpPr>
        <p:spPr>
          <a:xfrm>
            <a:off x="4382885" y="1745436"/>
            <a:ext cx="3044269" cy="3102388"/>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Keep an appropriate conversational distance from those you are interviewing.</a:t>
            </a:r>
            <a:endParaRPr b="0" i="0" sz="1400" u="none" cap="none" strike="noStrike">
              <a:solidFill>
                <a:srgbClr val="000000"/>
              </a:solidFill>
              <a:latin typeface="Arial"/>
              <a:ea typeface="Arial"/>
              <a:cs typeface="Arial"/>
              <a:sym typeface="Arial"/>
            </a:endParaRPr>
          </a:p>
        </p:txBody>
      </p:sp>
      <p:sp>
        <p:nvSpPr>
          <p:cNvPr id="1044" name="Google Shape;1044;p36"/>
          <p:cNvSpPr txBox="1"/>
          <p:nvPr/>
        </p:nvSpPr>
        <p:spPr>
          <a:xfrm>
            <a:off x="7685367" y="1757689"/>
            <a:ext cx="3044269" cy="2585323"/>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Maintain awareness around you – where other people are, exits, etc.</a:t>
            </a:r>
            <a:endParaRPr b="0" i="0" sz="1400" u="none" cap="none" strike="noStrike">
              <a:solidFill>
                <a:srgbClr val="000000"/>
              </a:solidFill>
              <a:latin typeface="Arial"/>
              <a:ea typeface="Arial"/>
              <a:cs typeface="Arial"/>
              <a:sym typeface="Arial"/>
            </a:endParaRPr>
          </a:p>
        </p:txBody>
      </p:sp>
      <p:sp>
        <p:nvSpPr>
          <p:cNvPr id="1045" name="Google Shape;1045;p36"/>
          <p:cNvSpPr txBox="1"/>
          <p:nvPr/>
        </p:nvSpPr>
        <p:spPr>
          <a:xfrm>
            <a:off x="11034243" y="1757688"/>
            <a:ext cx="3044269" cy="3102388"/>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Stay in places that are lit. If you use a flashlight, do so respectfully (i.e., don’t shine it in anyone’s face).</a:t>
            </a:r>
            <a:endParaRPr b="0" i="0" sz="1400" u="none" cap="none" strike="noStrike">
              <a:solidFill>
                <a:srgbClr val="000000"/>
              </a:solidFill>
              <a:latin typeface="Arial"/>
              <a:ea typeface="Arial"/>
              <a:cs typeface="Arial"/>
              <a:sym typeface="Arial"/>
            </a:endParaRPr>
          </a:p>
        </p:txBody>
      </p:sp>
      <p:sp>
        <p:nvSpPr>
          <p:cNvPr id="1046" name="Google Shape;1046;p36"/>
          <p:cNvSpPr txBox="1"/>
          <p:nvPr/>
        </p:nvSpPr>
        <p:spPr>
          <a:xfrm>
            <a:off x="14383119" y="1727585"/>
            <a:ext cx="3044269" cy="4136517"/>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Remain standing. It’s okay to squat down to speak with someone who is sitting or lying on the ground, but always maintain your balance.</a:t>
            </a:r>
            <a:endParaRPr b="0" i="0" sz="1400" u="none" cap="none" strike="noStrike">
              <a:solidFill>
                <a:srgbClr val="000000"/>
              </a:solidFill>
              <a:latin typeface="Arial"/>
              <a:ea typeface="Arial"/>
              <a:cs typeface="Arial"/>
              <a:sym typeface="Arial"/>
            </a:endParaRPr>
          </a:p>
        </p:txBody>
      </p:sp>
      <p:grpSp>
        <p:nvGrpSpPr>
          <p:cNvPr id="1047" name="Google Shape;1047;p36"/>
          <p:cNvGrpSpPr/>
          <p:nvPr/>
        </p:nvGrpSpPr>
        <p:grpSpPr>
          <a:xfrm>
            <a:off x="4339668" y="5651637"/>
            <a:ext cx="3077064" cy="3080753"/>
            <a:chOff x="1028699" y="4518193"/>
            <a:chExt cx="3077064" cy="3080753"/>
          </a:xfrm>
        </p:grpSpPr>
        <p:sp>
          <p:nvSpPr>
            <p:cNvPr id="1048" name="Google Shape;1048;p36"/>
            <p:cNvSpPr txBox="1"/>
            <p:nvPr/>
          </p:nvSpPr>
          <p:spPr>
            <a:xfrm>
              <a:off x="1061494" y="5530687"/>
              <a:ext cx="3044269" cy="2068259"/>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Do not transport anyone other than volunteers in your personal vehicle</a:t>
              </a:r>
              <a:endParaRPr b="0" i="0" sz="1400" u="none" cap="none" strike="noStrike">
                <a:solidFill>
                  <a:srgbClr val="000000"/>
                </a:solidFill>
                <a:latin typeface="Arial"/>
                <a:ea typeface="Arial"/>
                <a:cs typeface="Arial"/>
                <a:sym typeface="Arial"/>
              </a:endParaRPr>
            </a:p>
          </p:txBody>
        </p:sp>
        <p:grpSp>
          <p:nvGrpSpPr>
            <p:cNvPr id="1049" name="Google Shape;1049;p36"/>
            <p:cNvGrpSpPr/>
            <p:nvPr/>
          </p:nvGrpSpPr>
          <p:grpSpPr>
            <a:xfrm>
              <a:off x="1028699" y="4518193"/>
              <a:ext cx="3064675" cy="853338"/>
              <a:chOff x="426784" y="1092474"/>
              <a:chExt cx="2909478" cy="816616"/>
            </a:xfrm>
          </p:grpSpPr>
          <p:sp>
            <p:nvSpPr>
              <p:cNvPr id="1050" name="Google Shape;1050;p36"/>
              <p:cNvSpPr/>
              <p:nvPr/>
            </p:nvSpPr>
            <p:spPr>
              <a:xfrm>
                <a:off x="459578" y="1092474"/>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51" name="Google Shape;1051;p36"/>
              <p:cNvSpPr txBox="1"/>
              <p:nvPr/>
            </p:nvSpPr>
            <p:spPr>
              <a:xfrm>
                <a:off x="426784" y="1261622"/>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No Transporting</a:t>
                </a:r>
                <a:endParaRPr b="0" i="0" sz="1600" u="none" cap="none" strike="noStrike">
                  <a:solidFill>
                    <a:srgbClr val="000000"/>
                  </a:solidFill>
                  <a:latin typeface="Arial"/>
                  <a:ea typeface="Arial"/>
                  <a:cs typeface="Arial"/>
                  <a:sym typeface="Arial"/>
                </a:endParaRPr>
              </a:p>
            </p:txBody>
          </p:sp>
        </p:grpSp>
      </p:grpSp>
      <p:grpSp>
        <p:nvGrpSpPr>
          <p:cNvPr id="1052" name="Google Shape;1052;p36"/>
          <p:cNvGrpSpPr/>
          <p:nvPr/>
        </p:nvGrpSpPr>
        <p:grpSpPr>
          <a:xfrm>
            <a:off x="7672146" y="5622171"/>
            <a:ext cx="3077064" cy="4631945"/>
            <a:chOff x="4317528" y="4520920"/>
            <a:chExt cx="3077064" cy="4631945"/>
          </a:xfrm>
        </p:grpSpPr>
        <p:sp>
          <p:nvSpPr>
            <p:cNvPr id="1053" name="Google Shape;1053;p36"/>
            <p:cNvSpPr txBox="1"/>
            <p:nvPr/>
          </p:nvSpPr>
          <p:spPr>
            <a:xfrm>
              <a:off x="4350323" y="5533413"/>
              <a:ext cx="3044269" cy="3619452"/>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Prioritize your own safety.</a:t>
              </a:r>
              <a:endParaRPr b="0" i="0" sz="1400" u="none" cap="none" strike="noStrike">
                <a:solidFill>
                  <a:srgbClr val="000000"/>
                </a:solidFill>
                <a:latin typeface="Arial"/>
                <a:ea typeface="Arial"/>
                <a:cs typeface="Arial"/>
                <a:sym typeface="Arial"/>
              </a:endParaRPr>
            </a:p>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3F3151"/>
                  </a:solidFill>
                  <a:latin typeface="Arial"/>
                  <a:ea typeface="Arial"/>
                  <a:cs typeface="Arial"/>
                  <a:sym typeface="Arial"/>
                </a:rPr>
                <a:t> If you don’t feel safe with someone or going somewhere, don’t go.</a:t>
              </a:r>
              <a:endParaRPr b="0" i="0" sz="1400" u="none" cap="none" strike="noStrike">
                <a:solidFill>
                  <a:srgbClr val="000000"/>
                </a:solidFill>
                <a:latin typeface="Arial"/>
                <a:ea typeface="Arial"/>
                <a:cs typeface="Arial"/>
                <a:sym typeface="Arial"/>
              </a:endParaRPr>
            </a:p>
          </p:txBody>
        </p:sp>
        <p:grpSp>
          <p:nvGrpSpPr>
            <p:cNvPr id="1054" name="Google Shape;1054;p36"/>
            <p:cNvGrpSpPr/>
            <p:nvPr/>
          </p:nvGrpSpPr>
          <p:grpSpPr>
            <a:xfrm>
              <a:off x="4317528" y="4520920"/>
              <a:ext cx="3064675" cy="853338"/>
              <a:chOff x="426784" y="1092474"/>
              <a:chExt cx="2909478" cy="816616"/>
            </a:xfrm>
          </p:grpSpPr>
          <p:sp>
            <p:nvSpPr>
              <p:cNvPr id="1055" name="Google Shape;1055;p36"/>
              <p:cNvSpPr/>
              <p:nvPr/>
            </p:nvSpPr>
            <p:spPr>
              <a:xfrm>
                <a:off x="459578" y="1092474"/>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56" name="Google Shape;1056;p36"/>
              <p:cNvSpPr txBox="1"/>
              <p:nvPr/>
            </p:nvSpPr>
            <p:spPr>
              <a:xfrm>
                <a:off x="426784" y="1261622"/>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rgbClr val="E5E6EE"/>
                    </a:solidFill>
                    <a:latin typeface="Arial"/>
                    <a:ea typeface="Arial"/>
                    <a:cs typeface="Arial"/>
                    <a:sym typeface="Arial"/>
                  </a:rPr>
                  <a:t>Prioritize </a:t>
                </a:r>
                <a:r>
                  <a:rPr b="1" i="0" lang="en-US" sz="2800" u="none" cap="none" strike="noStrike">
                    <a:solidFill>
                      <a:srgbClr val="E5E6EE"/>
                    </a:solidFill>
                    <a:latin typeface="Arial"/>
                    <a:ea typeface="Arial"/>
                    <a:cs typeface="Arial"/>
                    <a:sym typeface="Arial"/>
                  </a:rPr>
                  <a:t>YOU</a:t>
                </a:r>
                <a:endParaRPr b="0" i="0" sz="1600" u="none" cap="none" strike="noStrike">
                  <a:solidFill>
                    <a:srgbClr val="000000"/>
                  </a:solidFill>
                  <a:latin typeface="Arial"/>
                  <a:ea typeface="Arial"/>
                  <a:cs typeface="Arial"/>
                  <a:sym typeface="Arial"/>
                </a:endParaRPr>
              </a:p>
            </p:txBody>
          </p:sp>
        </p:grpSp>
      </p:grpSp>
      <p:grpSp>
        <p:nvGrpSpPr>
          <p:cNvPr id="1057" name="Google Shape;1057;p36"/>
          <p:cNvGrpSpPr/>
          <p:nvPr/>
        </p:nvGrpSpPr>
        <p:grpSpPr>
          <a:xfrm>
            <a:off x="10983547" y="5639300"/>
            <a:ext cx="3078812" cy="3126284"/>
            <a:chOff x="7666153" y="4501255"/>
            <a:chExt cx="2922899" cy="2991751"/>
          </a:xfrm>
        </p:grpSpPr>
        <p:sp>
          <p:nvSpPr>
            <p:cNvPr id="1058" name="Google Shape;1058;p36"/>
            <p:cNvSpPr txBox="1"/>
            <p:nvPr/>
          </p:nvSpPr>
          <p:spPr>
            <a:xfrm>
              <a:off x="7698947" y="5513750"/>
              <a:ext cx="2890105" cy="1979256"/>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chemeClr val="accent2"/>
                  </a:solidFill>
                  <a:latin typeface="Arial"/>
                  <a:ea typeface="Arial"/>
                  <a:cs typeface="Arial"/>
                  <a:sym typeface="Arial"/>
                </a:rPr>
                <a:t>Locally-specific instructions for who to call in case of emergency</a:t>
              </a:r>
              <a:endParaRPr b="0" i="0" sz="1400" u="none" cap="none" strike="noStrike">
                <a:solidFill>
                  <a:srgbClr val="000000"/>
                </a:solidFill>
                <a:latin typeface="Arial"/>
                <a:ea typeface="Arial"/>
                <a:cs typeface="Arial"/>
                <a:sym typeface="Arial"/>
              </a:endParaRPr>
            </a:p>
          </p:txBody>
        </p:sp>
        <p:grpSp>
          <p:nvGrpSpPr>
            <p:cNvPr id="1059" name="Google Shape;1059;p36"/>
            <p:cNvGrpSpPr/>
            <p:nvPr/>
          </p:nvGrpSpPr>
          <p:grpSpPr>
            <a:xfrm>
              <a:off x="7666153" y="4501255"/>
              <a:ext cx="2909477" cy="816616"/>
              <a:chOff x="426784" y="1092473"/>
              <a:chExt cx="2909477" cy="816616"/>
            </a:xfrm>
          </p:grpSpPr>
          <p:sp>
            <p:nvSpPr>
              <p:cNvPr id="1060" name="Google Shape;1060;p36"/>
              <p:cNvSpPr/>
              <p:nvPr/>
            </p:nvSpPr>
            <p:spPr>
              <a:xfrm>
                <a:off x="459577" y="1092473"/>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61" name="Google Shape;1061;p36"/>
              <p:cNvSpPr txBox="1"/>
              <p:nvPr/>
            </p:nvSpPr>
            <p:spPr>
              <a:xfrm>
                <a:off x="426784" y="1261622"/>
                <a:ext cx="2890105" cy="494814"/>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chemeClr val="accent2"/>
                    </a:solidFill>
                    <a:latin typeface="Arial"/>
                    <a:ea typeface="Arial"/>
                    <a:cs typeface="Arial"/>
                    <a:sym typeface="Arial"/>
                  </a:rPr>
                  <a:t>Local Emergency</a:t>
                </a:r>
                <a:endParaRPr b="0" i="0" sz="1600" u="none" cap="none" strike="noStrike">
                  <a:solidFill>
                    <a:schemeClr val="accent2"/>
                  </a:solidFill>
                  <a:latin typeface="Arial"/>
                  <a:ea typeface="Arial"/>
                  <a:cs typeface="Arial"/>
                  <a:sym typeface="Arial"/>
                </a:endParaRPr>
              </a:p>
            </p:txBody>
          </p:sp>
        </p:grpSp>
      </p:grpSp>
      <p:grpSp>
        <p:nvGrpSpPr>
          <p:cNvPr id="1062" name="Google Shape;1062;p36"/>
          <p:cNvGrpSpPr/>
          <p:nvPr/>
        </p:nvGrpSpPr>
        <p:grpSpPr>
          <a:xfrm>
            <a:off x="14390013" y="6259504"/>
            <a:ext cx="3044271" cy="2090917"/>
            <a:chOff x="14219087" y="6482440"/>
            <a:chExt cx="2890107" cy="2000939"/>
          </a:xfrm>
        </p:grpSpPr>
        <p:sp>
          <p:nvSpPr>
            <p:cNvPr id="1063" name="Google Shape;1063;p36"/>
            <p:cNvSpPr txBox="1"/>
            <p:nvPr/>
          </p:nvSpPr>
          <p:spPr>
            <a:xfrm>
              <a:off x="14219087" y="7493751"/>
              <a:ext cx="2890105" cy="989628"/>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chemeClr val="accent2"/>
                  </a:solidFill>
                  <a:latin typeface="Arial"/>
                  <a:ea typeface="Arial"/>
                  <a:cs typeface="Arial"/>
                  <a:sym typeface="Arial"/>
                </a:rPr>
                <a:t>Locally-specific precautions.</a:t>
              </a:r>
              <a:endParaRPr b="0" i="0" sz="1400" u="none" cap="none" strike="noStrike">
                <a:solidFill>
                  <a:srgbClr val="000000"/>
                </a:solidFill>
                <a:latin typeface="Arial"/>
                <a:ea typeface="Arial"/>
                <a:cs typeface="Arial"/>
                <a:sym typeface="Arial"/>
              </a:endParaRPr>
            </a:p>
          </p:txBody>
        </p:sp>
        <p:grpSp>
          <p:nvGrpSpPr>
            <p:cNvPr id="1064" name="Google Shape;1064;p36"/>
            <p:cNvGrpSpPr/>
            <p:nvPr/>
          </p:nvGrpSpPr>
          <p:grpSpPr>
            <a:xfrm>
              <a:off x="14219089" y="6482440"/>
              <a:ext cx="2890105" cy="816616"/>
              <a:chOff x="3631096" y="2453547"/>
              <a:chExt cx="2890105" cy="816616"/>
            </a:xfrm>
          </p:grpSpPr>
          <p:sp>
            <p:nvSpPr>
              <p:cNvPr id="1065" name="Google Shape;1065;p36"/>
              <p:cNvSpPr/>
              <p:nvPr/>
            </p:nvSpPr>
            <p:spPr>
              <a:xfrm>
                <a:off x="3644516" y="2453547"/>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66" name="Google Shape;1066;p36"/>
              <p:cNvSpPr txBox="1"/>
              <p:nvPr/>
            </p:nvSpPr>
            <p:spPr>
              <a:xfrm>
                <a:off x="3631096" y="2523219"/>
                <a:ext cx="2890105" cy="49481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800"/>
                  <a:buFont typeface="Arial"/>
                  <a:buNone/>
                </a:pPr>
                <a:r>
                  <a:rPr b="0" i="0" lang="en-US" sz="2800" u="none" cap="none" strike="noStrike">
                    <a:solidFill>
                      <a:schemeClr val="accent2"/>
                    </a:solidFill>
                    <a:latin typeface="Arial"/>
                    <a:ea typeface="Arial"/>
                    <a:cs typeface="Arial"/>
                    <a:sym typeface="Arial"/>
                  </a:rPr>
                  <a:t>Local Precautions</a:t>
                </a:r>
                <a:endParaRPr b="0" i="0" sz="1600" u="none" cap="none" strike="noStrike">
                  <a:solidFill>
                    <a:schemeClr val="accent2"/>
                  </a:solidFill>
                  <a:latin typeface="Arial"/>
                  <a:ea typeface="Arial"/>
                  <a:cs typeface="Arial"/>
                  <a:sym typeface="Arial"/>
                </a:endParaRPr>
              </a:p>
            </p:txBody>
          </p:sp>
        </p:grpSp>
      </p:grpSp>
      <p:sp>
        <p:nvSpPr>
          <p:cNvPr id="1067" name="Google Shape;1067;p36"/>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1068" name="Google Shape;1068;p36"/>
          <p:cNvPicPr preferRelativeResize="0"/>
          <p:nvPr/>
        </p:nvPicPr>
        <p:blipFill>
          <a:blip r:embed="rId3">
            <a:alphaModFix/>
          </a:blip>
          <a:stretch>
            <a:fillRect/>
          </a:stretch>
        </p:blipFill>
        <p:spPr>
          <a:xfrm>
            <a:off x="13417792" y="8110025"/>
            <a:ext cx="1563667" cy="1793455"/>
          </a:xfrm>
          <a:prstGeom prst="rect">
            <a:avLst/>
          </a:prstGeom>
          <a:noFill/>
          <a:ln>
            <a:noFill/>
          </a:ln>
        </p:spPr>
      </p:pic>
      <p:sp>
        <p:nvSpPr>
          <p:cNvPr id="1069" name="Google Shape;1069;p36"/>
          <p:cNvSpPr txBox="1"/>
          <p:nvPr/>
        </p:nvSpPr>
        <p:spPr>
          <a:xfrm>
            <a:off x="12585925" y="9761525"/>
            <a:ext cx="3227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Ask your county coordinator!</a:t>
            </a:r>
            <a:endParaRPr sz="20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073" name="Shape 1073"/>
        <p:cNvGrpSpPr/>
        <p:nvPr/>
      </p:nvGrpSpPr>
      <p:grpSpPr>
        <a:xfrm>
          <a:off x="0" y="0"/>
          <a:ext cx="0" cy="0"/>
          <a:chOff x="0" y="0"/>
          <a:chExt cx="0" cy="0"/>
        </a:xfrm>
      </p:grpSpPr>
      <p:sp>
        <p:nvSpPr>
          <p:cNvPr id="1074" name="Google Shape;1074;p37"/>
          <p:cNvSpPr txBox="1"/>
          <p:nvPr/>
        </p:nvSpPr>
        <p:spPr>
          <a:xfrm>
            <a:off x="2687822" y="366444"/>
            <a:ext cx="11891270" cy="1107996"/>
          </a:xfrm>
          <a:prstGeom prst="rect">
            <a:avLst/>
          </a:prstGeom>
          <a:noFill/>
          <a:ln cap="flat" cmpd="sng" w="38100">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6000"/>
              <a:buFont typeface="Arial"/>
              <a:buNone/>
            </a:pPr>
            <a:r>
              <a:rPr b="1" i="0" lang="en-US" sz="6000" u="none" cap="none" strike="noStrike">
                <a:solidFill>
                  <a:srgbClr val="462D78"/>
                </a:solidFill>
                <a:latin typeface="Arial"/>
                <a:ea typeface="Arial"/>
                <a:cs typeface="Arial"/>
                <a:sym typeface="Arial"/>
              </a:rPr>
              <a:t>Safety of those you Interview</a:t>
            </a:r>
            <a:endParaRPr b="1" i="0" sz="1100" u="none" cap="none" strike="noStrike">
              <a:solidFill>
                <a:srgbClr val="000000"/>
              </a:solidFill>
              <a:latin typeface="Arial"/>
              <a:ea typeface="Arial"/>
              <a:cs typeface="Arial"/>
              <a:sym typeface="Arial"/>
            </a:endParaRPr>
          </a:p>
        </p:txBody>
      </p:sp>
      <p:sp>
        <p:nvSpPr>
          <p:cNvPr id="1075" name="Google Shape;1075;p37"/>
          <p:cNvSpPr txBox="1"/>
          <p:nvPr/>
        </p:nvSpPr>
        <p:spPr>
          <a:xfrm>
            <a:off x="1027345" y="3555373"/>
            <a:ext cx="7606112" cy="4727448"/>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4000"/>
              <a:buFont typeface="Arial"/>
              <a:buNone/>
            </a:pPr>
            <a:r>
              <a:rPr b="1" i="0" lang="en-US" sz="4000" u="none" cap="none" strike="noStrike">
                <a:solidFill>
                  <a:srgbClr val="3F3151"/>
                </a:solidFill>
                <a:latin typeface="Arial"/>
                <a:ea typeface="Arial"/>
                <a:cs typeface="Arial"/>
                <a:sym typeface="Arial"/>
              </a:rPr>
              <a:t>Notice if:</a:t>
            </a:r>
            <a:endParaRPr b="0" i="0" sz="1400" u="none" cap="none" strike="noStrike">
              <a:solidFill>
                <a:srgbClr val="000000"/>
              </a:solidFill>
              <a:latin typeface="Arial"/>
              <a:ea typeface="Arial"/>
              <a:cs typeface="Arial"/>
              <a:sym typeface="Arial"/>
            </a:endParaRPr>
          </a:p>
          <a:p>
            <a:pPr indent="-457200" lvl="2" marL="457200" marR="0" rtl="0" algn="l">
              <a:lnSpc>
                <a:spcPct val="119958"/>
              </a:lnSpc>
              <a:spcBef>
                <a:spcPts val="0"/>
              </a:spcBef>
              <a:spcAft>
                <a:spcPts val="0"/>
              </a:spcAft>
              <a:buClr>
                <a:srgbClr val="000000"/>
              </a:buClr>
              <a:buSzPts val="3600"/>
              <a:buFont typeface="Arial"/>
              <a:buChar char="•"/>
            </a:pPr>
            <a:r>
              <a:rPr b="0" i="0" lang="en-US" sz="3600" u="none" cap="none" strike="noStrike">
                <a:solidFill>
                  <a:srgbClr val="3F3151"/>
                </a:solidFill>
                <a:latin typeface="Arial"/>
                <a:ea typeface="Arial"/>
                <a:cs typeface="Arial"/>
                <a:sym typeface="Arial"/>
              </a:rPr>
              <a:t>They have layers under and on them to keep them warm enough</a:t>
            </a:r>
            <a:endParaRPr b="0" i="0" sz="1400" u="none" cap="none" strike="noStrike">
              <a:solidFill>
                <a:srgbClr val="000000"/>
              </a:solidFill>
              <a:latin typeface="Arial"/>
              <a:ea typeface="Arial"/>
              <a:cs typeface="Arial"/>
              <a:sym typeface="Arial"/>
            </a:endParaRPr>
          </a:p>
          <a:p>
            <a:pPr indent="-457200" lvl="0" marL="457200" marR="0" rtl="0" algn="l">
              <a:lnSpc>
                <a:spcPct val="119958"/>
              </a:lnSpc>
              <a:spcBef>
                <a:spcPts val="0"/>
              </a:spcBef>
              <a:spcAft>
                <a:spcPts val="0"/>
              </a:spcAft>
              <a:buClr>
                <a:srgbClr val="000000"/>
              </a:buClr>
              <a:buSzPts val="3600"/>
              <a:buFont typeface="Arial"/>
              <a:buChar char="•"/>
            </a:pPr>
            <a:r>
              <a:rPr b="0" i="0" lang="en-US" sz="3600" u="none" cap="none" strike="noStrike">
                <a:solidFill>
                  <a:srgbClr val="3F3151"/>
                </a:solidFill>
                <a:latin typeface="Arial"/>
                <a:ea typeface="Arial"/>
                <a:cs typeface="Arial"/>
                <a:sym typeface="Arial"/>
              </a:rPr>
              <a:t>They’re dry (hypothermia concerns)</a:t>
            </a:r>
            <a:endParaRPr b="0" i="0" sz="1400" u="none" cap="none" strike="noStrike">
              <a:solidFill>
                <a:srgbClr val="000000"/>
              </a:solidFill>
              <a:latin typeface="Arial"/>
              <a:ea typeface="Arial"/>
              <a:cs typeface="Arial"/>
              <a:sym typeface="Arial"/>
            </a:endParaRPr>
          </a:p>
          <a:p>
            <a:pPr indent="-457200" lvl="0" marL="457200" marR="0" rtl="0" algn="l">
              <a:lnSpc>
                <a:spcPct val="119958"/>
              </a:lnSpc>
              <a:spcBef>
                <a:spcPts val="0"/>
              </a:spcBef>
              <a:spcAft>
                <a:spcPts val="0"/>
              </a:spcAft>
              <a:buClr>
                <a:srgbClr val="000000"/>
              </a:buClr>
              <a:buSzPts val="3600"/>
              <a:buFont typeface="Arial"/>
              <a:buChar char="•"/>
            </a:pPr>
            <a:r>
              <a:rPr b="0" i="0" lang="en-US" sz="3600" u="none" cap="none" strike="noStrike">
                <a:solidFill>
                  <a:srgbClr val="3F3151"/>
                </a:solidFill>
                <a:latin typeface="Arial"/>
                <a:ea typeface="Arial"/>
                <a:cs typeface="Arial"/>
                <a:sym typeface="Arial"/>
              </a:rPr>
              <a:t>You can see the rise and fall of their breathing</a:t>
            </a:r>
            <a:endParaRPr b="0" i="0" sz="1400" u="none" cap="none" strike="noStrike">
              <a:solidFill>
                <a:srgbClr val="000000"/>
              </a:solidFill>
              <a:latin typeface="Arial"/>
              <a:ea typeface="Arial"/>
              <a:cs typeface="Arial"/>
              <a:sym typeface="Arial"/>
            </a:endParaRPr>
          </a:p>
        </p:txBody>
      </p:sp>
      <p:grpSp>
        <p:nvGrpSpPr>
          <p:cNvPr id="1076" name="Google Shape;1076;p37"/>
          <p:cNvGrpSpPr/>
          <p:nvPr/>
        </p:nvGrpSpPr>
        <p:grpSpPr>
          <a:xfrm>
            <a:off x="852133" y="2403432"/>
            <a:ext cx="15544759" cy="853338"/>
            <a:chOff x="426784" y="1092474"/>
            <a:chExt cx="2909478" cy="816616"/>
          </a:xfrm>
        </p:grpSpPr>
        <p:sp>
          <p:nvSpPr>
            <p:cNvPr id="1077" name="Google Shape;1077;p37"/>
            <p:cNvSpPr/>
            <p:nvPr/>
          </p:nvSpPr>
          <p:spPr>
            <a:xfrm>
              <a:off x="459578" y="1092474"/>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78" name="Google Shape;1078;p37"/>
            <p:cNvSpPr txBox="1"/>
            <p:nvPr/>
          </p:nvSpPr>
          <p:spPr>
            <a:xfrm>
              <a:off x="426784" y="1261622"/>
              <a:ext cx="2890105" cy="636189"/>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600"/>
                <a:buFont typeface="Arial"/>
                <a:buNone/>
              </a:pPr>
              <a:r>
                <a:rPr b="0" i="0" lang="en-US" sz="3600" u="none" cap="none" strike="noStrike">
                  <a:solidFill>
                    <a:srgbClr val="E5E6EE"/>
                  </a:solidFill>
                  <a:latin typeface="Arial"/>
                  <a:ea typeface="Arial"/>
                  <a:cs typeface="Arial"/>
                  <a:sym typeface="Arial"/>
                </a:rPr>
                <a:t>Health &amp; Safety Concerns (especially if it’s cold outside)</a:t>
              </a:r>
              <a:endParaRPr b="0" i="0" sz="1400" u="none" cap="none" strike="noStrike">
                <a:solidFill>
                  <a:srgbClr val="000000"/>
                </a:solidFill>
                <a:latin typeface="Arial"/>
                <a:ea typeface="Arial"/>
                <a:cs typeface="Arial"/>
                <a:sym typeface="Arial"/>
              </a:endParaRPr>
            </a:p>
          </p:txBody>
        </p:sp>
      </p:grpSp>
      <p:grpSp>
        <p:nvGrpSpPr>
          <p:cNvPr id="1079" name="Google Shape;1079;p37"/>
          <p:cNvGrpSpPr/>
          <p:nvPr/>
        </p:nvGrpSpPr>
        <p:grpSpPr>
          <a:xfrm>
            <a:off x="1213161" y="8581424"/>
            <a:ext cx="15861677" cy="2127786"/>
            <a:chOff x="535817" y="1106182"/>
            <a:chExt cx="2658229" cy="1220331"/>
          </a:xfrm>
        </p:grpSpPr>
        <p:sp>
          <p:nvSpPr>
            <p:cNvPr id="1080" name="Google Shape;1080;p37"/>
            <p:cNvSpPr/>
            <p:nvPr/>
          </p:nvSpPr>
          <p:spPr>
            <a:xfrm>
              <a:off x="535817" y="1106182"/>
              <a:ext cx="2658229" cy="1220331"/>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81" name="Google Shape;1081;p37"/>
            <p:cNvSpPr txBox="1"/>
            <p:nvPr/>
          </p:nvSpPr>
          <p:spPr>
            <a:xfrm>
              <a:off x="601792" y="1335072"/>
              <a:ext cx="2592254" cy="381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600"/>
                <a:buFont typeface="Arial"/>
                <a:buNone/>
              </a:pPr>
              <a:r>
                <a:rPr b="1" i="0" lang="en-US" sz="3600" u="none" cap="none" strike="noStrike">
                  <a:solidFill>
                    <a:srgbClr val="E5E6EE"/>
                  </a:solidFill>
                  <a:latin typeface="Arial"/>
                  <a:ea typeface="Arial"/>
                  <a:cs typeface="Arial"/>
                  <a:sym typeface="Arial"/>
                </a:rPr>
                <a:t>ALWAYS call 9-1-1- if you are or someone else is at risk of danger</a:t>
              </a:r>
              <a:endParaRPr b="0" i="0" sz="1400" u="none" cap="none" strike="noStrike">
                <a:solidFill>
                  <a:srgbClr val="000000"/>
                </a:solidFill>
                <a:latin typeface="Arial"/>
                <a:ea typeface="Arial"/>
                <a:cs typeface="Arial"/>
                <a:sym typeface="Arial"/>
              </a:endParaRPr>
            </a:p>
          </p:txBody>
        </p:sp>
      </p:grpSp>
      <p:sp>
        <p:nvSpPr>
          <p:cNvPr id="1082" name="Google Shape;1082;p37"/>
          <p:cNvSpPr txBox="1"/>
          <p:nvPr/>
        </p:nvSpPr>
        <p:spPr>
          <a:xfrm>
            <a:off x="9156262" y="3551196"/>
            <a:ext cx="7606112" cy="3693319"/>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4000"/>
              <a:buFont typeface="Arial"/>
              <a:buNone/>
            </a:pPr>
            <a:r>
              <a:rPr b="1" i="0" lang="en-US" sz="4000" u="none" cap="none" strike="noStrike">
                <a:solidFill>
                  <a:schemeClr val="accent2"/>
                </a:solidFill>
                <a:latin typeface="Arial"/>
                <a:ea typeface="Arial"/>
                <a:cs typeface="Arial"/>
                <a:sym typeface="Arial"/>
              </a:rPr>
              <a:t>Add your local protocol for what to do in your community if an individual is in distress, seeking immediate shelter, needs more layers, etc</a:t>
            </a:r>
            <a:r>
              <a:rPr b="1" i="0" lang="en-US" sz="4000" u="none" cap="none" strike="noStrike">
                <a:solidFill>
                  <a:srgbClr val="3F315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nvGrpSpPr>
          <p:cNvPr id="1083" name="Google Shape;1083;p37"/>
          <p:cNvGrpSpPr/>
          <p:nvPr/>
        </p:nvGrpSpPr>
        <p:grpSpPr>
          <a:xfrm>
            <a:off x="15060598" y="11"/>
            <a:ext cx="3227297" cy="3085741"/>
            <a:chOff x="0" y="0"/>
            <a:chExt cx="849982" cy="812700"/>
          </a:xfrm>
        </p:grpSpPr>
        <p:sp>
          <p:nvSpPr>
            <p:cNvPr id="1084" name="Google Shape;1084;p3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085" name="Google Shape;1085;p3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86" name="Google Shape;1086;p3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pic>
        <p:nvPicPr>
          <p:cNvPr id="1087" name="Google Shape;1087;p37"/>
          <p:cNvPicPr preferRelativeResize="0"/>
          <p:nvPr/>
        </p:nvPicPr>
        <p:blipFill>
          <a:blip r:embed="rId3">
            <a:alphaModFix/>
          </a:blip>
          <a:stretch>
            <a:fillRect/>
          </a:stretch>
        </p:blipFill>
        <p:spPr>
          <a:xfrm>
            <a:off x="15621651" y="5463375"/>
            <a:ext cx="2105175" cy="2642325"/>
          </a:xfrm>
          <a:prstGeom prst="rect">
            <a:avLst/>
          </a:prstGeom>
          <a:noFill/>
          <a:ln>
            <a:noFill/>
          </a:ln>
        </p:spPr>
      </p:pic>
      <p:sp>
        <p:nvSpPr>
          <p:cNvPr id="1088" name="Google Shape;1088;p37"/>
          <p:cNvSpPr txBox="1"/>
          <p:nvPr/>
        </p:nvSpPr>
        <p:spPr>
          <a:xfrm>
            <a:off x="14763088" y="808880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Ask your county coordinator!</a:t>
            </a:r>
            <a:endParaRPr sz="2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092" name="Shape 1092"/>
        <p:cNvGrpSpPr/>
        <p:nvPr/>
      </p:nvGrpSpPr>
      <p:grpSpPr>
        <a:xfrm>
          <a:off x="0" y="0"/>
          <a:ext cx="0" cy="0"/>
          <a:chOff x="0" y="0"/>
          <a:chExt cx="0" cy="0"/>
        </a:xfrm>
      </p:grpSpPr>
      <p:sp>
        <p:nvSpPr>
          <p:cNvPr id="1093" name="Google Shape;1093;p38"/>
          <p:cNvSpPr txBox="1"/>
          <p:nvPr/>
        </p:nvSpPr>
        <p:spPr>
          <a:xfrm>
            <a:off x="2687822" y="366444"/>
            <a:ext cx="11891270" cy="1107996"/>
          </a:xfrm>
          <a:prstGeom prst="rect">
            <a:avLst/>
          </a:prstGeom>
          <a:noFill/>
          <a:ln cap="flat" cmpd="sng" w="38100">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6000"/>
              <a:buFont typeface="Arial"/>
              <a:buNone/>
            </a:pPr>
            <a:r>
              <a:rPr b="1" i="0" lang="en-US" sz="6000" u="none" cap="none" strike="noStrike">
                <a:solidFill>
                  <a:srgbClr val="462D78"/>
                </a:solidFill>
                <a:latin typeface="Arial"/>
                <a:ea typeface="Arial"/>
                <a:cs typeface="Arial"/>
                <a:sym typeface="Arial"/>
              </a:rPr>
              <a:t>Privacy and Confidentiality</a:t>
            </a:r>
            <a:endParaRPr b="1" i="0" sz="1100" u="none" cap="none" strike="noStrike">
              <a:solidFill>
                <a:srgbClr val="000000"/>
              </a:solidFill>
              <a:latin typeface="Arial"/>
              <a:ea typeface="Arial"/>
              <a:cs typeface="Arial"/>
              <a:sym typeface="Arial"/>
            </a:endParaRPr>
          </a:p>
        </p:txBody>
      </p:sp>
      <p:sp>
        <p:nvSpPr>
          <p:cNvPr id="1094" name="Google Shape;1094;p38"/>
          <p:cNvSpPr txBox="1"/>
          <p:nvPr/>
        </p:nvSpPr>
        <p:spPr>
          <a:xfrm>
            <a:off x="1027345" y="3555373"/>
            <a:ext cx="7606112" cy="3693319"/>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4000"/>
              <a:buFont typeface="Arial"/>
              <a:buNone/>
            </a:pPr>
            <a:r>
              <a:rPr b="1" i="0" lang="en-US" sz="4000" u="none" cap="none" strike="noStrike">
                <a:solidFill>
                  <a:srgbClr val="3F3151"/>
                </a:solidFill>
                <a:latin typeface="Arial"/>
                <a:ea typeface="Arial"/>
                <a:cs typeface="Arial"/>
                <a:sym typeface="Arial"/>
              </a:rPr>
              <a:t>All information obtained during the Count is confidential and is to only be used for the purpose of counting unsheltered persons. </a:t>
            </a:r>
            <a:endParaRPr b="0" i="0" sz="1400" u="none" cap="none" strike="noStrike">
              <a:solidFill>
                <a:srgbClr val="000000"/>
              </a:solidFill>
              <a:latin typeface="Arial"/>
              <a:ea typeface="Arial"/>
              <a:cs typeface="Arial"/>
              <a:sym typeface="Arial"/>
            </a:endParaRPr>
          </a:p>
        </p:txBody>
      </p:sp>
      <p:grpSp>
        <p:nvGrpSpPr>
          <p:cNvPr id="1095" name="Google Shape;1095;p38"/>
          <p:cNvGrpSpPr/>
          <p:nvPr/>
        </p:nvGrpSpPr>
        <p:grpSpPr>
          <a:xfrm>
            <a:off x="852133" y="2403432"/>
            <a:ext cx="15544759" cy="853338"/>
            <a:chOff x="426784" y="1092474"/>
            <a:chExt cx="2909478" cy="816616"/>
          </a:xfrm>
        </p:grpSpPr>
        <p:sp>
          <p:nvSpPr>
            <p:cNvPr id="1096" name="Google Shape;1096;p38"/>
            <p:cNvSpPr/>
            <p:nvPr/>
          </p:nvSpPr>
          <p:spPr>
            <a:xfrm>
              <a:off x="459578" y="1092474"/>
              <a:ext cx="2876684" cy="816616"/>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97" name="Google Shape;1097;p38"/>
            <p:cNvSpPr txBox="1"/>
            <p:nvPr/>
          </p:nvSpPr>
          <p:spPr>
            <a:xfrm>
              <a:off x="426784" y="1261622"/>
              <a:ext cx="2890105" cy="636189"/>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600"/>
                <a:buFont typeface="Arial"/>
                <a:buNone/>
              </a:pPr>
              <a:r>
                <a:rPr b="1" i="0" lang="en-US" sz="3600" u="none" cap="none" strike="noStrike">
                  <a:solidFill>
                    <a:srgbClr val="E5E6EE"/>
                  </a:solidFill>
                  <a:latin typeface="Arial"/>
                  <a:ea typeface="Arial"/>
                  <a:cs typeface="Arial"/>
                  <a:sym typeface="Arial"/>
                </a:rPr>
                <a:t>You will be dealing with individuals in vulnerable positions. </a:t>
              </a:r>
              <a:endParaRPr b="0" i="0" sz="1400" u="none" cap="none" strike="noStrike">
                <a:solidFill>
                  <a:srgbClr val="000000"/>
                </a:solidFill>
                <a:latin typeface="Arial"/>
                <a:ea typeface="Arial"/>
                <a:cs typeface="Arial"/>
                <a:sym typeface="Arial"/>
              </a:endParaRPr>
            </a:p>
          </p:txBody>
        </p:sp>
      </p:grpSp>
      <p:grpSp>
        <p:nvGrpSpPr>
          <p:cNvPr id="1098" name="Google Shape;1098;p38"/>
          <p:cNvGrpSpPr/>
          <p:nvPr/>
        </p:nvGrpSpPr>
        <p:grpSpPr>
          <a:xfrm>
            <a:off x="1213161" y="8581424"/>
            <a:ext cx="15861677" cy="2127786"/>
            <a:chOff x="535817" y="1106182"/>
            <a:chExt cx="2658229" cy="1220331"/>
          </a:xfrm>
        </p:grpSpPr>
        <p:sp>
          <p:nvSpPr>
            <p:cNvPr id="1099" name="Google Shape;1099;p38"/>
            <p:cNvSpPr/>
            <p:nvPr/>
          </p:nvSpPr>
          <p:spPr>
            <a:xfrm>
              <a:off x="535817" y="1106182"/>
              <a:ext cx="2658229" cy="1220331"/>
            </a:xfrm>
            <a:prstGeom prst="rect">
              <a:avLst/>
            </a:prstGeom>
            <a:solidFill>
              <a:srgbClr val="3F31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100" name="Google Shape;1100;p38"/>
            <p:cNvSpPr txBox="1"/>
            <p:nvPr/>
          </p:nvSpPr>
          <p:spPr>
            <a:xfrm>
              <a:off x="601792" y="1335072"/>
              <a:ext cx="2592254" cy="3812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600"/>
                <a:buFont typeface="Arial"/>
                <a:buNone/>
              </a:pPr>
              <a:r>
                <a:rPr b="1" i="0" lang="en-US" sz="3600" u="none" cap="none" strike="noStrike">
                  <a:solidFill>
                    <a:srgbClr val="E5E6EE"/>
                  </a:solidFill>
                  <a:latin typeface="Arial"/>
                  <a:ea typeface="Arial"/>
                  <a:cs typeface="Arial"/>
                  <a:sym typeface="Arial"/>
                </a:rPr>
                <a:t>Confidentiality Volunteer Form</a:t>
              </a:r>
              <a:endParaRPr b="0" i="0" sz="1400" u="none" cap="none" strike="noStrike">
                <a:solidFill>
                  <a:srgbClr val="000000"/>
                </a:solidFill>
                <a:latin typeface="Arial"/>
                <a:ea typeface="Arial"/>
                <a:cs typeface="Arial"/>
                <a:sym typeface="Arial"/>
              </a:endParaRPr>
            </a:p>
          </p:txBody>
        </p:sp>
      </p:grpSp>
      <p:sp>
        <p:nvSpPr>
          <p:cNvPr id="1101" name="Google Shape;1101;p38"/>
          <p:cNvSpPr txBox="1"/>
          <p:nvPr/>
        </p:nvSpPr>
        <p:spPr>
          <a:xfrm>
            <a:off x="9156262" y="3551196"/>
            <a:ext cx="7606112" cy="3693319"/>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4000"/>
              <a:buFont typeface="Arial"/>
              <a:buNone/>
            </a:pPr>
            <a:r>
              <a:rPr b="1" i="0" lang="en-US" sz="4000" u="none" cap="none" strike="noStrike">
                <a:solidFill>
                  <a:srgbClr val="3F3151"/>
                </a:solidFill>
                <a:latin typeface="Arial"/>
                <a:ea typeface="Arial"/>
                <a:cs typeface="Arial"/>
                <a:sym typeface="Arial"/>
              </a:rPr>
              <a:t>All PIT Count volunteers must sign the ‘Volunteer Release and Confidentiality Agreement’ or complete a digital version via link provided below</a:t>
            </a:r>
            <a:endParaRPr b="0" i="0" sz="1400" u="none" cap="none" strike="noStrike">
              <a:solidFill>
                <a:srgbClr val="000000"/>
              </a:solidFill>
              <a:latin typeface="Arial"/>
              <a:ea typeface="Arial"/>
              <a:cs typeface="Arial"/>
              <a:sym typeface="Arial"/>
            </a:endParaRPr>
          </a:p>
        </p:txBody>
      </p:sp>
      <p:grpSp>
        <p:nvGrpSpPr>
          <p:cNvPr id="1102" name="Google Shape;1102;p38"/>
          <p:cNvGrpSpPr/>
          <p:nvPr/>
        </p:nvGrpSpPr>
        <p:grpSpPr>
          <a:xfrm>
            <a:off x="15060598" y="-68431"/>
            <a:ext cx="3227297" cy="3085741"/>
            <a:chOff x="0" y="0"/>
            <a:chExt cx="849982" cy="812700"/>
          </a:xfrm>
        </p:grpSpPr>
        <p:sp>
          <p:nvSpPr>
            <p:cNvPr id="1103" name="Google Shape;1103;p3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04" name="Google Shape;1104;p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05" name="Google Shape;1105;p3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Street Based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6C0"/>
        </a:solidFill>
      </p:bgPr>
    </p:bg>
    <p:spTree>
      <p:nvGrpSpPr>
        <p:cNvPr id="1109" name="Shape 1109"/>
        <p:cNvGrpSpPr/>
        <p:nvPr/>
      </p:nvGrpSpPr>
      <p:grpSpPr>
        <a:xfrm>
          <a:off x="0" y="0"/>
          <a:ext cx="0" cy="0"/>
          <a:chOff x="0" y="0"/>
          <a:chExt cx="0" cy="0"/>
        </a:xfrm>
      </p:grpSpPr>
      <p:grpSp>
        <p:nvGrpSpPr>
          <p:cNvPr id="1110" name="Google Shape;1110;p39"/>
          <p:cNvGrpSpPr/>
          <p:nvPr/>
        </p:nvGrpSpPr>
        <p:grpSpPr>
          <a:xfrm>
            <a:off x="1208423" y="6773279"/>
            <a:ext cx="3227297" cy="3085741"/>
            <a:chOff x="0" y="0"/>
            <a:chExt cx="849982" cy="812700"/>
          </a:xfrm>
        </p:grpSpPr>
        <p:sp>
          <p:nvSpPr>
            <p:cNvPr id="1111" name="Google Shape;1111;p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12" name="Google Shape;1112;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3" name="Google Shape;1113;p39"/>
          <p:cNvGrpSpPr/>
          <p:nvPr/>
        </p:nvGrpSpPr>
        <p:grpSpPr>
          <a:xfrm>
            <a:off x="1208423" y="5106386"/>
            <a:ext cx="3227297" cy="3085741"/>
            <a:chOff x="0" y="0"/>
            <a:chExt cx="849982" cy="812700"/>
          </a:xfrm>
        </p:grpSpPr>
        <p:sp>
          <p:nvSpPr>
            <p:cNvPr id="1114" name="Google Shape;1114;p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15" name="Google Shape;1115;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6" name="Google Shape;1116;p39"/>
          <p:cNvGrpSpPr/>
          <p:nvPr/>
        </p:nvGrpSpPr>
        <p:grpSpPr>
          <a:xfrm>
            <a:off x="1208423" y="3444236"/>
            <a:ext cx="3227297" cy="3085741"/>
            <a:chOff x="0" y="0"/>
            <a:chExt cx="849982" cy="812700"/>
          </a:xfrm>
        </p:grpSpPr>
        <p:sp>
          <p:nvSpPr>
            <p:cNvPr id="1117" name="Google Shape;1117;p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18" name="Google Shape;1118;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9" name="Google Shape;1119;p39"/>
          <p:cNvGrpSpPr/>
          <p:nvPr/>
        </p:nvGrpSpPr>
        <p:grpSpPr>
          <a:xfrm>
            <a:off x="1208423" y="1763036"/>
            <a:ext cx="3227297" cy="3085741"/>
            <a:chOff x="0" y="0"/>
            <a:chExt cx="849982" cy="812700"/>
          </a:xfrm>
        </p:grpSpPr>
        <p:sp>
          <p:nvSpPr>
            <p:cNvPr id="1120" name="Google Shape;1120;p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21" name="Google Shape;1121;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2" name="Google Shape;1122;p39"/>
          <p:cNvGrpSpPr/>
          <p:nvPr/>
        </p:nvGrpSpPr>
        <p:grpSpPr>
          <a:xfrm>
            <a:off x="-82477" y="-230145"/>
            <a:ext cx="3085741" cy="3085741"/>
            <a:chOff x="0" y="0"/>
            <a:chExt cx="812700" cy="812700"/>
          </a:xfrm>
        </p:grpSpPr>
        <p:sp>
          <p:nvSpPr>
            <p:cNvPr id="1123" name="Google Shape;1123;p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124" name="Google Shape;1124;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5" name="Google Shape;1125;p39"/>
          <p:cNvGrpSpPr/>
          <p:nvPr/>
        </p:nvGrpSpPr>
        <p:grpSpPr>
          <a:xfrm>
            <a:off x="530072" y="397176"/>
            <a:ext cx="1409059" cy="1409059"/>
            <a:chOff x="0" y="0"/>
            <a:chExt cx="812700" cy="812700"/>
          </a:xfrm>
        </p:grpSpPr>
        <p:sp>
          <p:nvSpPr>
            <p:cNvPr id="1126" name="Google Shape;1126;p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127" name="Google Shape;1127;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8" name="Google Shape;1128;p39"/>
          <p:cNvGrpSpPr/>
          <p:nvPr/>
        </p:nvGrpSpPr>
        <p:grpSpPr>
          <a:xfrm>
            <a:off x="17303677" y="1"/>
            <a:ext cx="3085741" cy="3085741"/>
            <a:chOff x="0" y="0"/>
            <a:chExt cx="812700" cy="812700"/>
          </a:xfrm>
        </p:grpSpPr>
        <p:sp>
          <p:nvSpPr>
            <p:cNvPr id="1129" name="Google Shape;1129;p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130" name="Google Shape;1130;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31" name="Google Shape;1131;p39"/>
          <p:cNvGrpSpPr/>
          <p:nvPr/>
        </p:nvGrpSpPr>
        <p:grpSpPr>
          <a:xfrm>
            <a:off x="17303675" y="608196"/>
            <a:ext cx="1409059" cy="1409059"/>
            <a:chOff x="0" y="0"/>
            <a:chExt cx="812700" cy="812700"/>
          </a:xfrm>
        </p:grpSpPr>
        <p:sp>
          <p:nvSpPr>
            <p:cNvPr id="1132" name="Google Shape;1132;p39"/>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133" name="Google Shape;1133;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34" name="Google Shape;1134;p39"/>
          <p:cNvSpPr txBox="1"/>
          <p:nvPr/>
        </p:nvSpPr>
        <p:spPr>
          <a:xfrm>
            <a:off x="6865004" y="2874903"/>
            <a:ext cx="10965600" cy="132959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chemeClr val="lt1"/>
                </a:solidFill>
                <a:latin typeface="Arial"/>
                <a:ea typeface="Arial"/>
                <a:cs typeface="Arial"/>
                <a:sym typeface="Arial"/>
              </a:rPr>
              <a:t>Service Based Count</a:t>
            </a:r>
            <a:endParaRPr b="1" i="0" sz="1400" u="none" cap="none" strike="noStrike">
              <a:solidFill>
                <a:schemeClr val="lt1"/>
              </a:solidFill>
              <a:latin typeface="Arial"/>
              <a:ea typeface="Arial"/>
              <a:cs typeface="Arial"/>
              <a:sym typeface="Arial"/>
            </a:endParaRPr>
          </a:p>
        </p:txBody>
      </p:sp>
      <p:sp>
        <p:nvSpPr>
          <p:cNvPr id="1135" name="Google Shape;1135;p39"/>
          <p:cNvSpPr txBox="1"/>
          <p:nvPr/>
        </p:nvSpPr>
        <p:spPr>
          <a:xfrm>
            <a:off x="12084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 </a:t>
            </a:r>
            <a:endParaRPr b="0" i="0" sz="1400" u="none" cap="none" strike="noStrike">
              <a:solidFill>
                <a:srgbClr val="000000"/>
              </a:solidFill>
              <a:latin typeface="Arial"/>
              <a:ea typeface="Arial"/>
              <a:cs typeface="Arial"/>
              <a:sym typeface="Arial"/>
            </a:endParaRPr>
          </a:p>
        </p:txBody>
      </p:sp>
      <p:sp>
        <p:nvSpPr>
          <p:cNvPr id="1136" name="Google Shape;1136;p39"/>
          <p:cNvSpPr txBox="1"/>
          <p:nvPr/>
        </p:nvSpPr>
        <p:spPr>
          <a:xfrm>
            <a:off x="1208423" y="5408739"/>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462D78"/>
                </a:solidFill>
                <a:latin typeface="Arial"/>
                <a:ea typeface="Arial"/>
                <a:cs typeface="Arial"/>
                <a:sym typeface="Arial"/>
              </a:rPr>
              <a:t>Service Based Count </a:t>
            </a:r>
            <a:endParaRPr b="1" i="0" sz="1400" u="none" cap="none" strike="noStrike">
              <a:solidFill>
                <a:srgbClr val="000000"/>
              </a:solidFill>
              <a:latin typeface="Arial"/>
              <a:ea typeface="Arial"/>
              <a:cs typeface="Arial"/>
              <a:sym typeface="Arial"/>
            </a:endParaRPr>
          </a:p>
        </p:txBody>
      </p:sp>
      <p:sp>
        <p:nvSpPr>
          <p:cNvPr id="1137" name="Google Shape;1137;p39"/>
          <p:cNvSpPr txBox="1"/>
          <p:nvPr/>
        </p:nvSpPr>
        <p:spPr>
          <a:xfrm>
            <a:off x="1208423" y="3753929"/>
            <a:ext cx="3227400" cy="5539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000"/>
              <a:buFont typeface="Arial"/>
              <a:buNone/>
            </a:pPr>
            <a:r>
              <a:rPr b="0" i="0" lang="en-US" sz="3000" u="none" cap="none" strike="noStrike">
                <a:solidFill>
                  <a:srgbClr val="462D78"/>
                </a:solidFill>
                <a:latin typeface="Arial"/>
                <a:ea typeface="Arial"/>
                <a:cs typeface="Arial"/>
                <a:sym typeface="Arial"/>
              </a:rPr>
              <a:t>Street Count</a:t>
            </a:r>
            <a:endParaRPr b="0" i="0" sz="3000" u="none" cap="none" strike="noStrike">
              <a:solidFill>
                <a:srgbClr val="000000"/>
              </a:solidFill>
              <a:latin typeface="Arial"/>
              <a:ea typeface="Arial"/>
              <a:cs typeface="Arial"/>
              <a:sym typeface="Arial"/>
            </a:endParaRPr>
          </a:p>
        </p:txBody>
      </p:sp>
      <p:sp>
        <p:nvSpPr>
          <p:cNvPr id="1138" name="Google Shape;1138;p39"/>
          <p:cNvSpPr txBox="1"/>
          <p:nvPr/>
        </p:nvSpPr>
        <p:spPr>
          <a:xfrm>
            <a:off x="1132223" y="20727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2400" u="none" cap="none" strike="noStrike">
              <a:solidFill>
                <a:srgbClr val="000000"/>
              </a:solidFill>
              <a:latin typeface="Arial"/>
              <a:ea typeface="Arial"/>
              <a:cs typeface="Arial"/>
              <a:sym typeface="Arial"/>
            </a:endParaRPr>
          </a:p>
        </p:txBody>
      </p:sp>
      <p:grpSp>
        <p:nvGrpSpPr>
          <p:cNvPr id="1139" name="Google Shape;1139;p39"/>
          <p:cNvGrpSpPr/>
          <p:nvPr/>
        </p:nvGrpSpPr>
        <p:grpSpPr>
          <a:xfrm>
            <a:off x="1227123" y="8440304"/>
            <a:ext cx="3227297" cy="3085741"/>
            <a:chOff x="0" y="0"/>
            <a:chExt cx="849982" cy="812700"/>
          </a:xfrm>
        </p:grpSpPr>
        <p:sp>
          <p:nvSpPr>
            <p:cNvPr id="1140" name="Google Shape;1140;p3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41" name="Google Shape;1141;p3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42" name="Google Shape;1142;p39"/>
          <p:cNvSpPr txBox="1"/>
          <p:nvPr/>
        </p:nvSpPr>
        <p:spPr>
          <a:xfrm>
            <a:off x="12270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
        <p:nvSpPr>
          <p:cNvPr id="1143" name="Google Shape;1143;p39"/>
          <p:cNvSpPr txBox="1"/>
          <p:nvPr/>
        </p:nvSpPr>
        <p:spPr>
          <a:xfrm>
            <a:off x="9068975" y="4377800"/>
            <a:ext cx="6202800" cy="45429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When?</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How To</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Using the Priority List</a:t>
            </a:r>
            <a:endParaRPr b="1" i="0" sz="4900" u="none" cap="none" strike="noStrike">
              <a:solidFill>
                <a:srgbClr val="C9DAF8"/>
              </a:solidFill>
              <a:latin typeface="Calibri"/>
              <a:ea typeface="Calibri"/>
              <a:cs typeface="Calibri"/>
              <a:sym typeface="Calibri"/>
            </a:endParaRPr>
          </a:p>
        </p:txBody>
      </p:sp>
      <p:sp>
        <p:nvSpPr>
          <p:cNvPr id="1144" name="Google Shape;1144;p39"/>
          <p:cNvSpPr/>
          <p:nvPr/>
        </p:nvSpPr>
        <p:spPr>
          <a:xfrm>
            <a:off x="257767" y="5408739"/>
            <a:ext cx="809100" cy="461700"/>
          </a:xfrm>
          <a:prstGeom prst="rightArrow">
            <a:avLst>
              <a:gd fmla="val 50000" name="adj1"/>
              <a:gd fmla="val 50000" name="adj2"/>
            </a:avLst>
          </a:prstGeom>
          <a:solidFill>
            <a:srgbClr val="2D175F"/>
          </a:solidFill>
          <a:ln cap="flat" cmpd="sng" w="9525">
            <a:solidFill>
              <a:srgbClr val="2D17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148" name="Shape 1148"/>
        <p:cNvGrpSpPr/>
        <p:nvPr/>
      </p:nvGrpSpPr>
      <p:grpSpPr>
        <a:xfrm>
          <a:off x="0" y="0"/>
          <a:ext cx="0" cy="0"/>
          <a:chOff x="0" y="0"/>
          <a:chExt cx="0" cy="0"/>
        </a:xfrm>
      </p:grpSpPr>
      <p:grpSp>
        <p:nvGrpSpPr>
          <p:cNvPr id="1149" name="Google Shape;1149;p40"/>
          <p:cNvGrpSpPr/>
          <p:nvPr/>
        </p:nvGrpSpPr>
        <p:grpSpPr>
          <a:xfrm>
            <a:off x="10079446" y="3759154"/>
            <a:ext cx="3086098" cy="3086104"/>
            <a:chOff x="0" y="0"/>
            <a:chExt cx="812800" cy="812800"/>
          </a:xfrm>
        </p:grpSpPr>
        <p:sp>
          <p:nvSpPr>
            <p:cNvPr id="1150" name="Google Shape;1150;p40"/>
            <p:cNvSpPr/>
            <p:nvPr/>
          </p:nvSpPr>
          <p:spPr>
            <a:xfrm>
              <a:off x="0" y="0"/>
              <a:ext cx="801011" cy="157596"/>
            </a:xfrm>
            <a:custGeom>
              <a:rect b="b" l="l" r="r" t="t"/>
              <a:pathLst>
                <a:path extrusionOk="0" h="157596" w="801011">
                  <a:moveTo>
                    <a:pt x="0" y="0"/>
                  </a:moveTo>
                  <a:lnTo>
                    <a:pt x="801011" y="0"/>
                  </a:lnTo>
                  <a:lnTo>
                    <a:pt x="801011" y="157596"/>
                  </a:lnTo>
                  <a:lnTo>
                    <a:pt x="0" y="157596"/>
                  </a:lnTo>
                  <a:close/>
                </a:path>
              </a:pathLst>
            </a:custGeom>
            <a:solidFill>
              <a:srgbClr val="462D78"/>
            </a:solidFill>
            <a:ln>
              <a:noFill/>
            </a:ln>
          </p:spPr>
        </p:sp>
        <p:sp>
          <p:nvSpPr>
            <p:cNvPr id="1151" name="Google Shape;1151;p4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2" name="Google Shape;1152;p40"/>
          <p:cNvGrpSpPr/>
          <p:nvPr/>
        </p:nvGrpSpPr>
        <p:grpSpPr>
          <a:xfrm>
            <a:off x="10079446" y="6771460"/>
            <a:ext cx="3086098" cy="3086104"/>
            <a:chOff x="0" y="0"/>
            <a:chExt cx="812800" cy="812800"/>
          </a:xfrm>
        </p:grpSpPr>
        <p:sp>
          <p:nvSpPr>
            <p:cNvPr id="1153" name="Google Shape;1153;p40"/>
            <p:cNvSpPr/>
            <p:nvPr/>
          </p:nvSpPr>
          <p:spPr>
            <a:xfrm>
              <a:off x="0" y="0"/>
              <a:ext cx="801011" cy="157596"/>
            </a:xfrm>
            <a:custGeom>
              <a:rect b="b" l="l" r="r" t="t"/>
              <a:pathLst>
                <a:path extrusionOk="0" h="157596" w="801011">
                  <a:moveTo>
                    <a:pt x="0" y="0"/>
                  </a:moveTo>
                  <a:lnTo>
                    <a:pt x="801011" y="0"/>
                  </a:lnTo>
                  <a:lnTo>
                    <a:pt x="801011" y="157596"/>
                  </a:lnTo>
                  <a:lnTo>
                    <a:pt x="0" y="157596"/>
                  </a:lnTo>
                  <a:close/>
                </a:path>
              </a:pathLst>
            </a:custGeom>
            <a:solidFill>
              <a:srgbClr val="462D78"/>
            </a:solidFill>
            <a:ln>
              <a:noFill/>
            </a:ln>
          </p:spPr>
        </p:sp>
        <p:sp>
          <p:nvSpPr>
            <p:cNvPr id="1154" name="Google Shape;1154;p4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5" name="Google Shape;1155;p40"/>
          <p:cNvGrpSpPr/>
          <p:nvPr/>
        </p:nvGrpSpPr>
        <p:grpSpPr>
          <a:xfrm>
            <a:off x="9891378" y="3759154"/>
            <a:ext cx="3086136" cy="3086104"/>
            <a:chOff x="0" y="0"/>
            <a:chExt cx="812800" cy="812800"/>
          </a:xfrm>
        </p:grpSpPr>
        <p:sp>
          <p:nvSpPr>
            <p:cNvPr id="1156" name="Google Shape;1156;p40"/>
            <p:cNvSpPr/>
            <p:nvPr/>
          </p:nvSpPr>
          <p:spPr>
            <a:xfrm>
              <a:off x="0" y="0"/>
              <a:ext cx="49532" cy="157596"/>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sp>
          <p:nvSpPr>
            <p:cNvPr id="1157" name="Google Shape;1157;p4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8" name="Google Shape;1158;p40"/>
          <p:cNvGrpSpPr/>
          <p:nvPr/>
        </p:nvGrpSpPr>
        <p:grpSpPr>
          <a:xfrm>
            <a:off x="9891378" y="6769870"/>
            <a:ext cx="3086136" cy="3086104"/>
            <a:chOff x="0" y="0"/>
            <a:chExt cx="812800" cy="812800"/>
          </a:xfrm>
        </p:grpSpPr>
        <p:sp>
          <p:nvSpPr>
            <p:cNvPr id="1159" name="Google Shape;1159;p40"/>
            <p:cNvSpPr/>
            <p:nvPr/>
          </p:nvSpPr>
          <p:spPr>
            <a:xfrm>
              <a:off x="0" y="0"/>
              <a:ext cx="49532" cy="157596"/>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sp>
          <p:nvSpPr>
            <p:cNvPr id="1160" name="Google Shape;1160;p4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1" name="Google Shape;1161;p40"/>
          <p:cNvSpPr txBox="1"/>
          <p:nvPr/>
        </p:nvSpPr>
        <p:spPr>
          <a:xfrm>
            <a:off x="9891378" y="1035004"/>
            <a:ext cx="7679130" cy="26591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What is “Service Based Count” ? </a:t>
            </a:r>
            <a:endParaRPr b="0" i="0" sz="1400" u="none" cap="none" strike="noStrike">
              <a:solidFill>
                <a:srgbClr val="000000"/>
              </a:solidFill>
              <a:latin typeface="Arial"/>
              <a:ea typeface="Arial"/>
              <a:cs typeface="Arial"/>
              <a:sym typeface="Arial"/>
            </a:endParaRPr>
          </a:p>
        </p:txBody>
      </p:sp>
      <p:sp>
        <p:nvSpPr>
          <p:cNvPr id="1162" name="Google Shape;1162;p40"/>
          <p:cNvSpPr txBox="1"/>
          <p:nvPr/>
        </p:nvSpPr>
        <p:spPr>
          <a:xfrm>
            <a:off x="9891379" y="4420844"/>
            <a:ext cx="8208552" cy="232679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0" i="0" lang="en-US" sz="2100" u="none" cap="none" strike="noStrike">
                <a:solidFill>
                  <a:srgbClr val="462D78"/>
                </a:solidFill>
                <a:latin typeface="Arial"/>
                <a:ea typeface="Arial"/>
                <a:cs typeface="Arial"/>
                <a:sym typeface="Arial"/>
              </a:rPr>
              <a:t>The Service Based Count takes place after the night of the count closes. The “Street” Count focuses on the night of the designated count from 5 pm to 7 am. After 7 am and 7 days after the night of the count is the time period of the Service Based Counting. Interviews and surveys continue, focusing on where the client was on the night of the PITC. </a:t>
            </a:r>
            <a:endParaRPr b="0" i="0" sz="1400" u="none" cap="none" strike="noStrike">
              <a:solidFill>
                <a:srgbClr val="000000"/>
              </a:solidFill>
              <a:latin typeface="Arial"/>
              <a:ea typeface="Arial"/>
              <a:cs typeface="Arial"/>
              <a:sym typeface="Arial"/>
            </a:endParaRPr>
          </a:p>
        </p:txBody>
      </p:sp>
      <p:sp>
        <p:nvSpPr>
          <p:cNvPr id="1163" name="Google Shape;1163;p40"/>
          <p:cNvSpPr txBox="1"/>
          <p:nvPr/>
        </p:nvSpPr>
        <p:spPr>
          <a:xfrm>
            <a:off x="9891378" y="7677708"/>
            <a:ext cx="7367922" cy="155119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0" i="0" lang="en-US" sz="2100" u="none" cap="none" strike="noStrike">
                <a:solidFill>
                  <a:srgbClr val="462D78"/>
                </a:solidFill>
                <a:latin typeface="Arial"/>
                <a:ea typeface="Arial"/>
                <a:cs typeface="Arial"/>
                <a:sym typeface="Arial"/>
              </a:rPr>
              <a:t>Often the Service Based Count is executed through events. From Project Homeless Connect to simple coffee and doughnuts, organizations invite clients to events to gain services, resources and complete the PITC survey </a:t>
            </a:r>
            <a:endParaRPr b="0" i="0" sz="1400" u="none" cap="none" strike="noStrike">
              <a:solidFill>
                <a:srgbClr val="000000"/>
              </a:solidFill>
              <a:latin typeface="Arial"/>
              <a:ea typeface="Arial"/>
              <a:cs typeface="Arial"/>
              <a:sym typeface="Arial"/>
            </a:endParaRPr>
          </a:p>
        </p:txBody>
      </p:sp>
      <p:sp>
        <p:nvSpPr>
          <p:cNvPr id="1164" name="Google Shape;1164;p40"/>
          <p:cNvSpPr txBox="1"/>
          <p:nvPr/>
        </p:nvSpPr>
        <p:spPr>
          <a:xfrm>
            <a:off x="10079446" y="3877422"/>
            <a:ext cx="3041337"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It’s a Time Period </a:t>
            </a:r>
            <a:endParaRPr b="0" i="0" sz="1400" u="none" cap="none" strike="noStrike">
              <a:solidFill>
                <a:srgbClr val="000000"/>
              </a:solidFill>
              <a:latin typeface="Arial"/>
              <a:ea typeface="Arial"/>
              <a:cs typeface="Arial"/>
              <a:sym typeface="Arial"/>
            </a:endParaRPr>
          </a:p>
        </p:txBody>
      </p:sp>
      <p:sp>
        <p:nvSpPr>
          <p:cNvPr id="1165" name="Google Shape;1165;p40"/>
          <p:cNvSpPr txBox="1"/>
          <p:nvPr/>
        </p:nvSpPr>
        <p:spPr>
          <a:xfrm>
            <a:off x="10079446" y="6889727"/>
            <a:ext cx="3041337"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It is Events</a:t>
            </a:r>
            <a:endParaRPr b="0" i="0" sz="1400" u="none" cap="none" strike="noStrike">
              <a:solidFill>
                <a:srgbClr val="000000"/>
              </a:solidFill>
              <a:latin typeface="Arial"/>
              <a:ea typeface="Arial"/>
              <a:cs typeface="Arial"/>
              <a:sym typeface="Arial"/>
            </a:endParaRPr>
          </a:p>
        </p:txBody>
      </p:sp>
      <p:sp>
        <p:nvSpPr>
          <p:cNvPr id="1166" name="Google Shape;1166;p40"/>
          <p:cNvSpPr/>
          <p:nvPr/>
        </p:nvSpPr>
        <p:spPr>
          <a:xfrm>
            <a:off x="591337" y="2584866"/>
            <a:ext cx="8731308" cy="5998746"/>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grpSp>
        <p:nvGrpSpPr>
          <p:cNvPr id="1167" name="Google Shape;1167;p40"/>
          <p:cNvGrpSpPr/>
          <p:nvPr/>
        </p:nvGrpSpPr>
        <p:grpSpPr>
          <a:xfrm>
            <a:off x="15060598" y="11"/>
            <a:ext cx="3227297" cy="3085741"/>
            <a:chOff x="0" y="0"/>
            <a:chExt cx="849982" cy="812700"/>
          </a:xfrm>
        </p:grpSpPr>
        <p:sp>
          <p:nvSpPr>
            <p:cNvPr id="1168" name="Google Shape;1168;p4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69" name="Google Shape;1169;p4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0" name="Google Shape;1170;p40"/>
          <p:cNvSpPr txBox="1"/>
          <p:nvPr/>
        </p:nvSpPr>
        <p:spPr>
          <a:xfrm>
            <a:off x="15060598" y="309704"/>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174" name="Shape 1174"/>
        <p:cNvGrpSpPr/>
        <p:nvPr/>
      </p:nvGrpSpPr>
      <p:grpSpPr>
        <a:xfrm>
          <a:off x="0" y="0"/>
          <a:ext cx="0" cy="0"/>
          <a:chOff x="0" y="0"/>
          <a:chExt cx="0" cy="0"/>
        </a:xfrm>
      </p:grpSpPr>
      <p:sp>
        <p:nvSpPr>
          <p:cNvPr id="1175" name="Google Shape;1175;p41"/>
          <p:cNvSpPr txBox="1"/>
          <p:nvPr/>
        </p:nvSpPr>
        <p:spPr>
          <a:xfrm>
            <a:off x="9891378" y="1035004"/>
            <a:ext cx="7679130" cy="13295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The Rundown: </a:t>
            </a:r>
            <a:endParaRPr b="0" i="0" sz="1400" u="none" cap="none" strike="noStrike">
              <a:solidFill>
                <a:srgbClr val="000000"/>
              </a:solidFill>
              <a:latin typeface="Arial"/>
              <a:ea typeface="Arial"/>
              <a:cs typeface="Arial"/>
              <a:sym typeface="Arial"/>
            </a:endParaRPr>
          </a:p>
        </p:txBody>
      </p:sp>
      <p:sp>
        <p:nvSpPr>
          <p:cNvPr id="1176" name="Google Shape;1176;p41"/>
          <p:cNvSpPr txBox="1"/>
          <p:nvPr/>
        </p:nvSpPr>
        <p:spPr>
          <a:xfrm>
            <a:off x="9626667" y="2584866"/>
            <a:ext cx="8208552" cy="5687711"/>
          </a:xfrm>
          <a:prstGeom prst="rect">
            <a:avLst/>
          </a:prstGeom>
          <a:noFill/>
          <a:ln>
            <a:noFill/>
          </a:ln>
        </p:spPr>
        <p:txBody>
          <a:bodyPr anchorCtr="0" anchor="t" bIns="0" lIns="0" spcFirstLastPara="1" rIns="0" wrap="square" tIns="0">
            <a:spAutoFit/>
          </a:bodyPr>
          <a:lstStyle/>
          <a:p>
            <a:pPr indent="-457200" lvl="0" marL="457200"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462D78"/>
                </a:solidFill>
                <a:latin typeface="Arial"/>
                <a:ea typeface="Arial"/>
                <a:cs typeface="Arial"/>
                <a:sym typeface="Arial"/>
              </a:rPr>
              <a:t>Often utilized by organizations that do not provide overnight beds but may work with people experiencing homelessness</a:t>
            </a:r>
            <a:endParaRPr b="0" i="0" sz="1400" u="none" cap="none" strike="noStrike">
              <a:solidFill>
                <a:srgbClr val="000000"/>
              </a:solidFill>
              <a:latin typeface="Arial"/>
              <a:ea typeface="Arial"/>
              <a:cs typeface="Arial"/>
              <a:sym typeface="Arial"/>
            </a:endParaRPr>
          </a:p>
          <a:p>
            <a:pPr indent="-457200" lvl="0" marL="457200"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462D78"/>
                </a:solidFill>
                <a:latin typeface="Arial"/>
                <a:ea typeface="Arial"/>
                <a:cs typeface="Arial"/>
                <a:sym typeface="Arial"/>
              </a:rPr>
              <a:t>Service based count is unlikely to count persons who are unable or unwilling to access services</a:t>
            </a:r>
            <a:endParaRPr b="0" i="0" sz="1400" u="none" cap="none" strike="noStrike">
              <a:solidFill>
                <a:srgbClr val="000000"/>
              </a:solidFill>
              <a:latin typeface="Arial"/>
              <a:ea typeface="Arial"/>
              <a:cs typeface="Arial"/>
              <a:sym typeface="Arial"/>
            </a:endParaRPr>
          </a:p>
          <a:p>
            <a:pPr indent="-457200" lvl="0" marL="457200"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462D78"/>
                </a:solidFill>
                <a:latin typeface="Arial"/>
                <a:ea typeface="Arial"/>
                <a:cs typeface="Arial"/>
                <a:sym typeface="Arial"/>
              </a:rPr>
              <a:t>May only be conducted in 7 days following the count</a:t>
            </a:r>
            <a:endParaRPr b="0" i="0" sz="1400" u="none" cap="none" strike="noStrike">
              <a:solidFill>
                <a:srgbClr val="000000"/>
              </a:solidFill>
              <a:latin typeface="Arial"/>
              <a:ea typeface="Arial"/>
              <a:cs typeface="Arial"/>
              <a:sym typeface="Arial"/>
            </a:endParaRPr>
          </a:p>
          <a:p>
            <a:pPr indent="-457200" lvl="0" marL="457200"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462D78"/>
                </a:solidFill>
                <a:latin typeface="Arial"/>
                <a:ea typeface="Arial"/>
                <a:cs typeface="Arial"/>
                <a:sym typeface="Arial"/>
              </a:rPr>
              <a:t>Must include an interview that confirms the person was homeless o</a:t>
            </a:r>
            <a:r>
              <a:rPr b="0" i="1" lang="en-US" sz="2800" u="none" cap="none" strike="noStrike">
                <a:solidFill>
                  <a:srgbClr val="462D78"/>
                </a:solidFill>
                <a:latin typeface="Arial"/>
                <a:ea typeface="Arial"/>
                <a:cs typeface="Arial"/>
                <a:sym typeface="Arial"/>
              </a:rPr>
              <a:t>n the night of the count</a:t>
            </a:r>
            <a:endParaRPr b="0" i="0" sz="1400" u="none" cap="none" strike="noStrike">
              <a:solidFill>
                <a:srgbClr val="000000"/>
              </a:solidFill>
              <a:latin typeface="Arial"/>
              <a:ea typeface="Arial"/>
              <a:cs typeface="Arial"/>
              <a:sym typeface="Arial"/>
            </a:endParaRPr>
          </a:p>
          <a:p>
            <a:pPr indent="-457200" lvl="0" marL="457200"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462D78"/>
                </a:solidFill>
                <a:latin typeface="Arial"/>
                <a:ea typeface="Arial"/>
                <a:cs typeface="Arial"/>
                <a:sym typeface="Arial"/>
              </a:rPr>
              <a:t>CE leads should make use of the PL to confirm status of individuals on the night of the count.</a:t>
            </a:r>
            <a:endParaRPr b="0" i="0" sz="1400" u="none" cap="none" strike="noStrike">
              <a:solidFill>
                <a:srgbClr val="000000"/>
              </a:solidFill>
              <a:latin typeface="Arial"/>
              <a:ea typeface="Arial"/>
              <a:cs typeface="Arial"/>
              <a:sym typeface="Arial"/>
            </a:endParaRPr>
          </a:p>
        </p:txBody>
      </p:sp>
      <p:sp>
        <p:nvSpPr>
          <p:cNvPr id="1177" name="Google Shape;1177;p41"/>
          <p:cNvSpPr/>
          <p:nvPr/>
        </p:nvSpPr>
        <p:spPr>
          <a:xfrm>
            <a:off x="591337" y="2584866"/>
            <a:ext cx="8731308" cy="5998746"/>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grpSp>
        <p:nvGrpSpPr>
          <p:cNvPr id="1178" name="Google Shape;1178;p41"/>
          <p:cNvGrpSpPr/>
          <p:nvPr/>
        </p:nvGrpSpPr>
        <p:grpSpPr>
          <a:xfrm>
            <a:off x="15060598" y="11"/>
            <a:ext cx="3227297" cy="3085741"/>
            <a:chOff x="0" y="0"/>
            <a:chExt cx="849982" cy="812700"/>
          </a:xfrm>
        </p:grpSpPr>
        <p:sp>
          <p:nvSpPr>
            <p:cNvPr id="1179" name="Google Shape;1179;p4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80" name="Google Shape;1180;p4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1" name="Google Shape;1181;p41"/>
          <p:cNvSpPr txBox="1"/>
          <p:nvPr/>
        </p:nvSpPr>
        <p:spPr>
          <a:xfrm>
            <a:off x="15060598" y="309704"/>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185" name="Shape 1185"/>
        <p:cNvGrpSpPr/>
        <p:nvPr/>
      </p:nvGrpSpPr>
      <p:grpSpPr>
        <a:xfrm>
          <a:off x="0" y="0"/>
          <a:ext cx="0" cy="0"/>
          <a:chOff x="0" y="0"/>
          <a:chExt cx="0" cy="0"/>
        </a:xfrm>
      </p:grpSpPr>
      <p:sp>
        <p:nvSpPr>
          <p:cNvPr id="1186" name="Google Shape;1186;p44"/>
          <p:cNvSpPr txBox="1"/>
          <p:nvPr/>
        </p:nvSpPr>
        <p:spPr>
          <a:xfrm>
            <a:off x="291808" y="-123306"/>
            <a:ext cx="16723204" cy="13295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3F3151"/>
                </a:solidFill>
                <a:latin typeface="Arial"/>
                <a:ea typeface="Arial"/>
                <a:cs typeface="Arial"/>
                <a:sym typeface="Arial"/>
              </a:rPr>
              <a:t>Service</a:t>
            </a:r>
            <a:r>
              <a:rPr b="0" i="0" lang="en-US" sz="7200" u="none" cap="none" strike="noStrike">
                <a:solidFill>
                  <a:srgbClr val="462D78"/>
                </a:solidFill>
                <a:latin typeface="Arial"/>
                <a:ea typeface="Arial"/>
                <a:cs typeface="Arial"/>
                <a:sym typeface="Arial"/>
              </a:rPr>
              <a:t> </a:t>
            </a:r>
            <a:r>
              <a:rPr b="0" i="0" lang="en-US" sz="7200" u="none" cap="none" strike="noStrike">
                <a:solidFill>
                  <a:srgbClr val="3F3151"/>
                </a:solidFill>
                <a:latin typeface="Arial"/>
                <a:ea typeface="Arial"/>
                <a:cs typeface="Arial"/>
                <a:sym typeface="Arial"/>
              </a:rPr>
              <a:t>Based</a:t>
            </a:r>
            <a:r>
              <a:rPr b="0" i="0" lang="en-US" sz="7200" u="none" cap="none" strike="noStrike">
                <a:solidFill>
                  <a:srgbClr val="462D78"/>
                </a:solidFill>
                <a:latin typeface="Arial"/>
                <a:ea typeface="Arial"/>
                <a:cs typeface="Arial"/>
                <a:sym typeface="Arial"/>
              </a:rPr>
              <a:t> Example </a:t>
            </a:r>
            <a:endParaRPr b="0" i="0" sz="1400" u="none" cap="none" strike="noStrike">
              <a:solidFill>
                <a:srgbClr val="000000"/>
              </a:solidFill>
              <a:latin typeface="Arial"/>
              <a:ea typeface="Arial"/>
              <a:cs typeface="Arial"/>
              <a:sym typeface="Arial"/>
            </a:endParaRPr>
          </a:p>
        </p:txBody>
      </p:sp>
      <p:sp>
        <p:nvSpPr>
          <p:cNvPr id="1187" name="Google Shape;1187;p44"/>
          <p:cNvSpPr/>
          <p:nvPr/>
        </p:nvSpPr>
        <p:spPr>
          <a:xfrm>
            <a:off x="614537" y="3206122"/>
            <a:ext cx="4731295" cy="3874755"/>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sp>
        <p:nvSpPr>
          <p:cNvPr id="1188" name="Google Shape;1188;p44"/>
          <p:cNvSpPr/>
          <p:nvPr/>
        </p:nvSpPr>
        <p:spPr>
          <a:xfrm>
            <a:off x="5882787" y="2392614"/>
            <a:ext cx="12263552" cy="67403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rgbClr val="3F3151"/>
                </a:solidFill>
                <a:latin typeface="Arial"/>
                <a:ea typeface="Arial"/>
                <a:cs typeface="Arial"/>
                <a:sym typeface="Arial"/>
              </a:rPr>
              <a:t>Volunteers know of a food pantry that takes place the last Thursday during January at a local church. A week prior to the count, they explain the purpose of the Point-in-Time Count and ask if food pantry staff would be willing to watch the training webinar and use the online survey tool to interview clients. The food pantry staff agree to survey attendees with the Point-in-Time Count survey. </a:t>
            </a:r>
            <a:endParaRPr b="0" i="0" sz="1400" u="none" cap="none" strike="noStrike">
              <a:solidFill>
                <a:srgbClr val="000000"/>
              </a:solidFill>
              <a:latin typeface="Arial"/>
              <a:ea typeface="Arial"/>
              <a:cs typeface="Arial"/>
              <a:sym typeface="Arial"/>
            </a:endParaRPr>
          </a:p>
        </p:txBody>
      </p:sp>
      <p:grpSp>
        <p:nvGrpSpPr>
          <p:cNvPr id="1189" name="Google Shape;1189;p44"/>
          <p:cNvGrpSpPr/>
          <p:nvPr/>
        </p:nvGrpSpPr>
        <p:grpSpPr>
          <a:xfrm>
            <a:off x="15060598" y="11"/>
            <a:ext cx="3227297" cy="3085741"/>
            <a:chOff x="0" y="0"/>
            <a:chExt cx="849982" cy="812700"/>
          </a:xfrm>
        </p:grpSpPr>
        <p:sp>
          <p:nvSpPr>
            <p:cNvPr id="1190" name="Google Shape;1190;p44"/>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191" name="Google Shape;1191;p4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92" name="Google Shape;1192;p44"/>
          <p:cNvSpPr txBox="1"/>
          <p:nvPr/>
        </p:nvSpPr>
        <p:spPr>
          <a:xfrm>
            <a:off x="15060598" y="309704"/>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196" name="Shape 1196"/>
        <p:cNvGrpSpPr/>
        <p:nvPr/>
      </p:nvGrpSpPr>
      <p:grpSpPr>
        <a:xfrm>
          <a:off x="0" y="0"/>
          <a:ext cx="0" cy="0"/>
          <a:chOff x="0" y="0"/>
          <a:chExt cx="0" cy="0"/>
        </a:xfrm>
      </p:grpSpPr>
      <p:sp>
        <p:nvSpPr>
          <p:cNvPr id="1197" name="Google Shape;1197;p45"/>
          <p:cNvSpPr txBox="1"/>
          <p:nvPr/>
        </p:nvSpPr>
        <p:spPr>
          <a:xfrm>
            <a:off x="303025" y="213286"/>
            <a:ext cx="16723204" cy="13295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3F3151"/>
                </a:solidFill>
                <a:latin typeface="Arial"/>
                <a:ea typeface="Arial"/>
                <a:cs typeface="Arial"/>
                <a:sym typeface="Arial"/>
              </a:rPr>
              <a:t>Service</a:t>
            </a:r>
            <a:r>
              <a:rPr b="0" i="0" lang="en-US" sz="7200" u="none" cap="none" strike="noStrike">
                <a:solidFill>
                  <a:srgbClr val="462D78"/>
                </a:solidFill>
                <a:latin typeface="Arial"/>
                <a:ea typeface="Arial"/>
                <a:cs typeface="Arial"/>
                <a:sym typeface="Arial"/>
              </a:rPr>
              <a:t> </a:t>
            </a:r>
            <a:r>
              <a:rPr b="0" i="0" lang="en-US" sz="7200" u="none" cap="none" strike="noStrike">
                <a:solidFill>
                  <a:srgbClr val="3F3151"/>
                </a:solidFill>
                <a:latin typeface="Arial"/>
                <a:ea typeface="Arial"/>
                <a:cs typeface="Arial"/>
                <a:sym typeface="Arial"/>
              </a:rPr>
              <a:t>Based</a:t>
            </a:r>
            <a:r>
              <a:rPr b="0" i="0" lang="en-US" sz="7200" u="none" cap="none" strike="noStrike">
                <a:solidFill>
                  <a:srgbClr val="462D78"/>
                </a:solidFill>
                <a:latin typeface="Arial"/>
                <a:ea typeface="Arial"/>
                <a:cs typeface="Arial"/>
                <a:sym typeface="Arial"/>
              </a:rPr>
              <a:t> Follow Up – Phone </a:t>
            </a:r>
            <a:endParaRPr b="0" i="0" sz="1400" u="none" cap="none" strike="noStrike">
              <a:solidFill>
                <a:srgbClr val="000000"/>
              </a:solidFill>
              <a:latin typeface="Arial"/>
              <a:ea typeface="Arial"/>
              <a:cs typeface="Arial"/>
              <a:sym typeface="Arial"/>
            </a:endParaRPr>
          </a:p>
        </p:txBody>
      </p:sp>
      <p:sp>
        <p:nvSpPr>
          <p:cNvPr id="1198" name="Google Shape;1198;p45"/>
          <p:cNvSpPr/>
          <p:nvPr/>
        </p:nvSpPr>
        <p:spPr>
          <a:xfrm>
            <a:off x="632467" y="3923299"/>
            <a:ext cx="4731295" cy="3874755"/>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sp>
        <p:nvSpPr>
          <p:cNvPr id="1199" name="Google Shape;1199;p45"/>
          <p:cNvSpPr/>
          <p:nvPr/>
        </p:nvSpPr>
        <p:spPr>
          <a:xfrm>
            <a:off x="6024343" y="3923299"/>
            <a:ext cx="12263552" cy="5987280"/>
          </a:xfrm>
          <a:prstGeom prst="rect">
            <a:avLst/>
          </a:prstGeom>
          <a:noFill/>
          <a:ln>
            <a:noFill/>
          </a:ln>
        </p:spPr>
        <p:txBody>
          <a:bodyPr anchorCtr="0" anchor="t" bIns="45700" lIns="91425" spcFirstLastPara="1" rIns="91425" wrap="square" tIns="45700">
            <a:spAutoFit/>
          </a:bodyPr>
          <a:lstStyle/>
          <a:p>
            <a:pPr indent="-685800" lvl="0" marL="685800" marR="0" rtl="0" algn="l">
              <a:lnSpc>
                <a:spcPct val="90000"/>
              </a:lnSpc>
              <a:spcBef>
                <a:spcPts val="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Can be utilized by organizations that do not provide overnight beds contact clients during the count to confirm housing status and conduct the survey</a:t>
            </a:r>
            <a:endParaRPr b="0" i="0" sz="1400" u="none" cap="none" strike="noStrike">
              <a:solidFill>
                <a:srgbClr val="000000"/>
              </a:solidFill>
              <a:latin typeface="Arial"/>
              <a:ea typeface="Arial"/>
              <a:cs typeface="Arial"/>
              <a:sym typeface="Arial"/>
            </a:endParaRPr>
          </a:p>
          <a:p>
            <a:pPr indent="-406400" lvl="0" marL="685800" marR="0" rtl="0" algn="l">
              <a:lnSpc>
                <a:spcPct val="90000"/>
              </a:lnSpc>
              <a:spcBef>
                <a:spcPts val="750"/>
              </a:spcBef>
              <a:spcAft>
                <a:spcPts val="0"/>
              </a:spcAft>
              <a:buClr>
                <a:srgbClr val="000000"/>
              </a:buClr>
              <a:buSzPts val="4400"/>
              <a:buFont typeface="Arial"/>
              <a:buNone/>
            </a:pPr>
            <a:r>
              <a:t/>
            </a:r>
            <a:endParaRPr b="0" i="0" sz="4400" u="none" cap="none" strike="noStrike">
              <a:solidFill>
                <a:srgbClr val="3F3151"/>
              </a:solidFill>
              <a:latin typeface="Arial"/>
              <a:ea typeface="Arial"/>
              <a:cs typeface="Arial"/>
              <a:sym typeface="Arial"/>
            </a:endParaRPr>
          </a:p>
          <a:p>
            <a:pPr indent="-685800" lvl="0" marL="685800" marR="0" rtl="0" algn="l">
              <a:lnSpc>
                <a:spcPct val="90000"/>
              </a:lnSpc>
              <a:spcBef>
                <a:spcPts val="75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The client must report they were homeless on the </a:t>
            </a:r>
            <a:r>
              <a:rPr b="1" i="0" lang="en-US" sz="4400" u="none" cap="none" strike="noStrike">
                <a:solidFill>
                  <a:srgbClr val="3F3151"/>
                </a:solidFill>
                <a:latin typeface="Arial"/>
                <a:ea typeface="Arial"/>
                <a:cs typeface="Arial"/>
                <a:sym typeface="Arial"/>
              </a:rPr>
              <a:t>night of the count </a:t>
            </a:r>
            <a:endParaRPr b="0" i="0" sz="1400" u="none" cap="none" strike="noStrike">
              <a:solidFill>
                <a:srgbClr val="000000"/>
              </a:solidFill>
              <a:latin typeface="Arial"/>
              <a:ea typeface="Arial"/>
              <a:cs typeface="Arial"/>
              <a:sym typeface="Arial"/>
            </a:endParaRPr>
          </a:p>
          <a:p>
            <a:pPr indent="-406400" lvl="0" marL="685800" marR="0" rtl="0" algn="l">
              <a:lnSpc>
                <a:spcPct val="90000"/>
              </a:lnSpc>
              <a:spcBef>
                <a:spcPts val="750"/>
              </a:spcBef>
              <a:spcAft>
                <a:spcPts val="0"/>
              </a:spcAft>
              <a:buClr>
                <a:srgbClr val="000000"/>
              </a:buClr>
              <a:buSzPts val="4400"/>
              <a:buFont typeface="Arial"/>
              <a:buNone/>
            </a:pPr>
            <a:r>
              <a:t/>
            </a:r>
            <a:endParaRPr b="0" i="0" sz="4400" u="none" cap="none" strike="noStrike">
              <a:solidFill>
                <a:srgbClr val="3F3151"/>
              </a:solidFill>
              <a:latin typeface="Arial"/>
              <a:ea typeface="Arial"/>
              <a:cs typeface="Arial"/>
              <a:sym typeface="Arial"/>
            </a:endParaRPr>
          </a:p>
          <a:p>
            <a:pPr indent="-685800" lvl="0" marL="685800" marR="0" rtl="0" algn="l">
              <a:lnSpc>
                <a:spcPct val="90000"/>
              </a:lnSpc>
              <a:spcBef>
                <a:spcPts val="75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Less preferred than other methods</a:t>
            </a:r>
            <a:endParaRPr b="0" i="0" sz="1400" u="none" cap="none" strike="noStrike">
              <a:solidFill>
                <a:srgbClr val="000000"/>
              </a:solidFill>
              <a:latin typeface="Arial"/>
              <a:ea typeface="Arial"/>
              <a:cs typeface="Arial"/>
              <a:sym typeface="Arial"/>
            </a:endParaRPr>
          </a:p>
        </p:txBody>
      </p:sp>
      <p:grpSp>
        <p:nvGrpSpPr>
          <p:cNvPr id="1200" name="Google Shape;1200;p45"/>
          <p:cNvGrpSpPr/>
          <p:nvPr/>
        </p:nvGrpSpPr>
        <p:grpSpPr>
          <a:xfrm>
            <a:off x="15060598" y="11"/>
            <a:ext cx="3227297" cy="3085741"/>
            <a:chOff x="0" y="0"/>
            <a:chExt cx="849982" cy="812700"/>
          </a:xfrm>
        </p:grpSpPr>
        <p:sp>
          <p:nvSpPr>
            <p:cNvPr id="1201" name="Google Shape;1201;p4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02" name="Google Shape;1202;p4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3" name="Google Shape;1203;p45"/>
          <p:cNvSpPr txBox="1"/>
          <p:nvPr/>
        </p:nvSpPr>
        <p:spPr>
          <a:xfrm>
            <a:off x="15060598" y="309704"/>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a:t>
            </a:r>
            <a:endParaRPr b="0" i="0" sz="1400" u="none" cap="none" strike="noStrike">
              <a:solidFill>
                <a:srgbClr val="000000"/>
              </a:solidFill>
              <a:latin typeface="Arial"/>
              <a:ea typeface="Arial"/>
              <a:cs typeface="Arial"/>
              <a:sym typeface="Arial"/>
            </a:endParaRPr>
          </a:p>
        </p:txBody>
      </p:sp>
      <p:sp>
        <p:nvSpPr>
          <p:cNvPr id="1204" name="Google Shape;1204;p45"/>
          <p:cNvSpPr/>
          <p:nvPr/>
        </p:nvSpPr>
        <p:spPr>
          <a:xfrm>
            <a:off x="660688" y="1542881"/>
            <a:ext cx="16884566" cy="19205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rgbClr val="3F3151"/>
                </a:solidFill>
                <a:latin typeface="Arial"/>
                <a:ea typeface="Arial"/>
                <a:cs typeface="Arial"/>
                <a:sym typeface="Arial"/>
              </a:rPr>
              <a:t>Surveys can be completed over the phone. Coordinators are encouraged to reach out to known unhoused clients via phone to ensure they are accounted for the night of the count.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94" name="Shape 194"/>
        <p:cNvGrpSpPr/>
        <p:nvPr/>
      </p:nvGrpSpPr>
      <p:grpSpPr>
        <a:xfrm>
          <a:off x="0" y="0"/>
          <a:ext cx="0" cy="0"/>
          <a:chOff x="0" y="0"/>
          <a:chExt cx="0" cy="0"/>
        </a:xfrm>
      </p:grpSpPr>
      <p:sp>
        <p:nvSpPr>
          <p:cNvPr id="195" name="Google Shape;195;p2"/>
          <p:cNvSpPr txBox="1"/>
          <p:nvPr/>
        </p:nvSpPr>
        <p:spPr>
          <a:xfrm>
            <a:off x="5953223" y="453677"/>
            <a:ext cx="8222100" cy="243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What is the Point in Time Count (PITC)?</a:t>
            </a:r>
            <a:endParaRPr b="0" i="0" sz="1400" u="none" cap="none" strike="noStrike">
              <a:solidFill>
                <a:srgbClr val="000000"/>
              </a:solidFill>
              <a:latin typeface="Arial"/>
              <a:ea typeface="Arial"/>
              <a:cs typeface="Arial"/>
              <a:sym typeface="Arial"/>
            </a:endParaRPr>
          </a:p>
        </p:txBody>
      </p:sp>
      <p:sp>
        <p:nvSpPr>
          <p:cNvPr id="196" name="Google Shape;196;p2"/>
          <p:cNvSpPr txBox="1"/>
          <p:nvPr/>
        </p:nvSpPr>
        <p:spPr>
          <a:xfrm>
            <a:off x="6493725" y="3658050"/>
            <a:ext cx="11256900" cy="4458600"/>
          </a:xfrm>
          <a:prstGeom prst="rect">
            <a:avLst/>
          </a:prstGeom>
          <a:noFill/>
          <a:ln>
            <a:noFill/>
          </a:ln>
        </p:spPr>
        <p:txBody>
          <a:bodyPr anchorCtr="0" anchor="t" bIns="0" lIns="0" spcFirstLastPara="1" rIns="0" wrap="square" tIns="0">
            <a:spAutoFit/>
          </a:bodyPr>
          <a:lstStyle/>
          <a:p>
            <a:pPr indent="-457200" lvl="0" marL="457200" marR="0" rtl="0" algn="l">
              <a:lnSpc>
                <a:spcPct val="100000"/>
              </a:lnSpc>
              <a:spcBef>
                <a:spcPts val="0"/>
              </a:spcBef>
              <a:spcAft>
                <a:spcPts val="0"/>
              </a:spcAft>
              <a:buClr>
                <a:srgbClr val="E5E6EE"/>
              </a:buClr>
              <a:buSzPts val="3900"/>
              <a:buFont typeface="Calibri"/>
              <a:buChar char="●"/>
            </a:pPr>
            <a:r>
              <a:rPr b="0" i="0" lang="en-US" sz="3900" u="none" cap="none" strike="noStrike">
                <a:solidFill>
                  <a:srgbClr val="E5E6EE"/>
                </a:solidFill>
                <a:latin typeface="Calibri"/>
                <a:ea typeface="Calibri"/>
                <a:cs typeface="Calibri"/>
                <a:sym typeface="Calibri"/>
              </a:rPr>
              <a:t>A literal count of all the people experiencing homelessness in our community on a single night (i.e., at a </a:t>
            </a:r>
            <a:r>
              <a:rPr b="1" i="0" lang="en-US" sz="3900" u="none" cap="none" strike="noStrike">
                <a:solidFill>
                  <a:srgbClr val="E5E6EE"/>
                </a:solidFill>
                <a:latin typeface="Calibri"/>
                <a:ea typeface="Calibri"/>
                <a:cs typeface="Calibri"/>
                <a:sym typeface="Calibri"/>
              </a:rPr>
              <a:t>point in time</a:t>
            </a:r>
            <a:r>
              <a:rPr b="0" i="0" lang="en-US" sz="3900" u="none" cap="none" strike="noStrike">
                <a:solidFill>
                  <a:srgbClr val="E5E6EE"/>
                </a:solidFill>
                <a:latin typeface="Calibri"/>
                <a:ea typeface="Calibri"/>
                <a:cs typeface="Calibri"/>
                <a:sym typeface="Calibri"/>
              </a:rPr>
              <a:t>)</a:t>
            </a:r>
            <a:endParaRPr b="0" i="0" sz="3900" u="none" cap="none" strike="noStrike">
              <a:solidFill>
                <a:srgbClr val="E5E6EE"/>
              </a:solidFill>
              <a:latin typeface="Calibri"/>
              <a:ea typeface="Calibri"/>
              <a:cs typeface="Calibri"/>
              <a:sym typeface="Calibri"/>
            </a:endParaRPr>
          </a:p>
          <a:p>
            <a:pPr indent="-457200" lvl="0" marL="457200" marR="0" rtl="0" algn="l">
              <a:lnSpc>
                <a:spcPct val="100000"/>
              </a:lnSpc>
              <a:spcBef>
                <a:spcPts val="1000"/>
              </a:spcBef>
              <a:spcAft>
                <a:spcPts val="0"/>
              </a:spcAft>
              <a:buClr>
                <a:srgbClr val="E5E6EE"/>
              </a:buClr>
              <a:buSzPts val="3900"/>
              <a:buFont typeface="Calibri"/>
              <a:buChar char="●"/>
            </a:pPr>
            <a:r>
              <a:rPr b="0" i="0" lang="en-US" sz="3900" u="none" cap="none" strike="noStrike">
                <a:solidFill>
                  <a:srgbClr val="E5E6EE"/>
                </a:solidFill>
                <a:latin typeface="Calibri"/>
                <a:ea typeface="Calibri"/>
                <a:cs typeface="Calibri"/>
                <a:sym typeface="Calibri"/>
              </a:rPr>
              <a:t>Conducted by every community nationwide in the last 10 days of January at least every other year</a:t>
            </a:r>
            <a:endParaRPr b="0" i="0" sz="3900" u="none" cap="none" strike="noStrike">
              <a:solidFill>
                <a:srgbClr val="E5E6EE"/>
              </a:solidFill>
              <a:latin typeface="Calibri"/>
              <a:ea typeface="Calibri"/>
              <a:cs typeface="Calibri"/>
              <a:sym typeface="Calibri"/>
            </a:endParaRPr>
          </a:p>
          <a:p>
            <a:pPr indent="-457200" lvl="0" marL="457200" marR="0" rtl="0" algn="l">
              <a:lnSpc>
                <a:spcPct val="100000"/>
              </a:lnSpc>
              <a:spcBef>
                <a:spcPts val="1000"/>
              </a:spcBef>
              <a:spcAft>
                <a:spcPts val="1000"/>
              </a:spcAft>
              <a:buClr>
                <a:srgbClr val="E5E6EE"/>
              </a:buClr>
              <a:buSzPts val="3900"/>
              <a:buFont typeface="Calibri"/>
              <a:buChar char="●"/>
            </a:pPr>
            <a:r>
              <a:rPr b="0" i="0" lang="en-US" sz="3900" u="none" cap="none" strike="noStrike">
                <a:solidFill>
                  <a:srgbClr val="E5E6EE"/>
                </a:solidFill>
                <a:latin typeface="Calibri"/>
                <a:ea typeface="Calibri"/>
                <a:cs typeface="Calibri"/>
                <a:sym typeface="Calibri"/>
              </a:rPr>
              <a:t>A “snapshot” of homelessness on this one night in our community</a:t>
            </a:r>
            <a:endParaRPr b="0" i="0" sz="2500" u="none" cap="none" strike="noStrike">
              <a:solidFill>
                <a:srgbClr val="E5E6EE"/>
              </a:solidFill>
              <a:latin typeface="Arial"/>
              <a:ea typeface="Arial"/>
              <a:cs typeface="Arial"/>
              <a:sym typeface="Arial"/>
            </a:endParaRPr>
          </a:p>
        </p:txBody>
      </p:sp>
      <p:grpSp>
        <p:nvGrpSpPr>
          <p:cNvPr id="197" name="Google Shape;197;p2"/>
          <p:cNvGrpSpPr/>
          <p:nvPr/>
        </p:nvGrpSpPr>
        <p:grpSpPr>
          <a:xfrm>
            <a:off x="0" y="0"/>
            <a:ext cx="4323536" cy="10287000"/>
            <a:chOff x="0" y="0"/>
            <a:chExt cx="1138709" cy="2709333"/>
          </a:xfrm>
        </p:grpSpPr>
        <p:sp>
          <p:nvSpPr>
            <p:cNvPr id="198" name="Google Shape;198;p2"/>
            <p:cNvSpPr/>
            <p:nvPr/>
          </p:nvSpPr>
          <p:spPr>
            <a:xfrm>
              <a:off x="0"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A5CBE9"/>
            </a:solidFill>
            <a:ln>
              <a:noFill/>
            </a:ln>
          </p:spPr>
        </p:sp>
        <p:sp>
          <p:nvSpPr>
            <p:cNvPr id="199" name="Google Shape;199;p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2"/>
          <p:cNvSpPr/>
          <p:nvPr/>
        </p:nvSpPr>
        <p:spPr>
          <a:xfrm>
            <a:off x="-385625" y="2108489"/>
            <a:ext cx="6588125" cy="658809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1713" r="-4835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 name="Google Shape;201;p2"/>
          <p:cNvGrpSpPr/>
          <p:nvPr/>
        </p:nvGrpSpPr>
        <p:grpSpPr>
          <a:xfrm>
            <a:off x="17494177" y="9488445"/>
            <a:ext cx="3086104" cy="3086096"/>
            <a:chOff x="0" y="0"/>
            <a:chExt cx="812800" cy="812800"/>
          </a:xfrm>
        </p:grpSpPr>
        <p:sp>
          <p:nvSpPr>
            <p:cNvPr id="202" name="Google Shape;202;p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203" name="Google Shape;203;p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2"/>
          <p:cNvGrpSpPr/>
          <p:nvPr/>
        </p:nvGrpSpPr>
        <p:grpSpPr>
          <a:xfrm>
            <a:off x="17259300" y="9258300"/>
            <a:ext cx="1409261" cy="1409259"/>
            <a:chOff x="0" y="0"/>
            <a:chExt cx="812800" cy="812800"/>
          </a:xfrm>
        </p:grpSpPr>
        <p:sp>
          <p:nvSpPr>
            <p:cNvPr id="205" name="Google Shape;205;p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206" name="Google Shape;206;p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2"/>
          <p:cNvGrpSpPr/>
          <p:nvPr/>
        </p:nvGrpSpPr>
        <p:grpSpPr>
          <a:xfrm>
            <a:off x="15060598" y="11"/>
            <a:ext cx="3227297" cy="3085741"/>
            <a:chOff x="0" y="0"/>
            <a:chExt cx="849982" cy="812700"/>
          </a:xfrm>
        </p:grpSpPr>
        <p:sp>
          <p:nvSpPr>
            <p:cNvPr id="208" name="Google Shape;208;p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209" name="Google Shape;209;p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2"/>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208" name="Shape 1208"/>
        <p:cNvGrpSpPr/>
        <p:nvPr/>
      </p:nvGrpSpPr>
      <p:grpSpPr>
        <a:xfrm>
          <a:off x="0" y="0"/>
          <a:ext cx="0" cy="0"/>
          <a:chOff x="0" y="0"/>
          <a:chExt cx="0" cy="0"/>
        </a:xfrm>
      </p:grpSpPr>
      <p:sp>
        <p:nvSpPr>
          <p:cNvPr id="1209" name="Google Shape;1209;p46"/>
          <p:cNvSpPr txBox="1"/>
          <p:nvPr/>
        </p:nvSpPr>
        <p:spPr>
          <a:xfrm>
            <a:off x="303025" y="213286"/>
            <a:ext cx="16723204" cy="132959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3F3151"/>
                </a:solidFill>
                <a:latin typeface="Arial"/>
                <a:ea typeface="Arial"/>
                <a:cs typeface="Arial"/>
                <a:sym typeface="Arial"/>
              </a:rPr>
              <a:t>Service</a:t>
            </a:r>
            <a:r>
              <a:rPr b="0" i="0" lang="en-US" sz="7200" u="none" cap="none" strike="noStrike">
                <a:solidFill>
                  <a:srgbClr val="462D78"/>
                </a:solidFill>
                <a:latin typeface="Arial"/>
                <a:ea typeface="Arial"/>
                <a:cs typeface="Arial"/>
                <a:sym typeface="Arial"/>
              </a:rPr>
              <a:t> </a:t>
            </a:r>
            <a:r>
              <a:rPr b="0" i="0" lang="en-US" sz="7200" u="none" cap="none" strike="noStrike">
                <a:solidFill>
                  <a:srgbClr val="3F3151"/>
                </a:solidFill>
                <a:latin typeface="Arial"/>
                <a:ea typeface="Arial"/>
                <a:cs typeface="Arial"/>
                <a:sym typeface="Arial"/>
              </a:rPr>
              <a:t>Based</a:t>
            </a:r>
            <a:r>
              <a:rPr b="0" i="0" lang="en-US" sz="7200" u="none" cap="none" strike="noStrike">
                <a:solidFill>
                  <a:srgbClr val="462D78"/>
                </a:solidFill>
                <a:latin typeface="Arial"/>
                <a:ea typeface="Arial"/>
                <a:cs typeface="Arial"/>
                <a:sym typeface="Arial"/>
              </a:rPr>
              <a:t> Example– Phone </a:t>
            </a:r>
            <a:endParaRPr b="0" i="0" sz="1400" u="none" cap="none" strike="noStrike">
              <a:solidFill>
                <a:srgbClr val="000000"/>
              </a:solidFill>
              <a:latin typeface="Arial"/>
              <a:ea typeface="Arial"/>
              <a:cs typeface="Arial"/>
              <a:sym typeface="Arial"/>
            </a:endParaRPr>
          </a:p>
        </p:txBody>
      </p:sp>
      <p:grpSp>
        <p:nvGrpSpPr>
          <p:cNvPr id="1210" name="Google Shape;1210;p46"/>
          <p:cNvGrpSpPr/>
          <p:nvPr/>
        </p:nvGrpSpPr>
        <p:grpSpPr>
          <a:xfrm>
            <a:off x="15060598" y="11"/>
            <a:ext cx="3227297" cy="3085741"/>
            <a:chOff x="0" y="0"/>
            <a:chExt cx="849982" cy="812700"/>
          </a:xfrm>
        </p:grpSpPr>
        <p:sp>
          <p:nvSpPr>
            <p:cNvPr id="1211" name="Google Shape;1211;p46"/>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12" name="Google Shape;1212;p4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13" name="Google Shape;1213;p46"/>
          <p:cNvSpPr txBox="1"/>
          <p:nvPr/>
        </p:nvSpPr>
        <p:spPr>
          <a:xfrm>
            <a:off x="15060598" y="309704"/>
            <a:ext cx="3227400" cy="4431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a:t>
            </a:r>
            <a:endParaRPr b="0" i="0" sz="1400" u="none" cap="none" strike="noStrike">
              <a:solidFill>
                <a:srgbClr val="000000"/>
              </a:solidFill>
              <a:latin typeface="Arial"/>
              <a:ea typeface="Arial"/>
              <a:cs typeface="Arial"/>
              <a:sym typeface="Arial"/>
            </a:endParaRPr>
          </a:p>
        </p:txBody>
      </p:sp>
      <p:sp>
        <p:nvSpPr>
          <p:cNvPr id="1214" name="Google Shape;1214;p46"/>
          <p:cNvSpPr/>
          <p:nvPr/>
        </p:nvSpPr>
        <p:spPr>
          <a:xfrm>
            <a:off x="701717" y="1639299"/>
            <a:ext cx="16884566" cy="832227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rgbClr val="3F3151"/>
                </a:solidFill>
                <a:latin typeface="Arial"/>
                <a:ea typeface="Arial"/>
                <a:cs typeface="Arial"/>
                <a:sym typeface="Arial"/>
              </a:rPr>
              <a:t>A caseworker regularly works with three clients who live in unsheltered situations. During the service-based count period, the caseworker contacts them over the phone and asks them to participate in the Point-in-Time Count survey. </a:t>
            </a:r>
            <a:endParaRPr b="0" i="0" sz="1400" u="none" cap="none" strike="noStrike">
              <a:solidFill>
                <a:srgbClr val="000000"/>
              </a:solidFill>
              <a:latin typeface="Arial"/>
              <a:ea typeface="Arial"/>
              <a:cs typeface="Arial"/>
              <a:sym typeface="Arial"/>
            </a:endParaRPr>
          </a:p>
          <a:p>
            <a:pPr indent="-571500" lvl="0" marL="571500" marR="0" rtl="0" algn="l">
              <a:lnSpc>
                <a:spcPct val="90000"/>
              </a:lnSpc>
              <a:spcBef>
                <a:spcPts val="75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One client reports they were able to stay with friends or family on the night of count, so the caseworker does not complete the survey with them.</a:t>
            </a:r>
            <a:endParaRPr b="0" i="0" sz="1400" u="none" cap="none" strike="noStrike">
              <a:solidFill>
                <a:srgbClr val="000000"/>
              </a:solidFill>
              <a:latin typeface="Arial"/>
              <a:ea typeface="Arial"/>
              <a:cs typeface="Arial"/>
              <a:sym typeface="Arial"/>
            </a:endParaRPr>
          </a:p>
          <a:p>
            <a:pPr indent="-571500" lvl="0" marL="571500" marR="0" rtl="0" algn="l">
              <a:lnSpc>
                <a:spcPct val="90000"/>
              </a:lnSpc>
              <a:spcBef>
                <a:spcPts val="75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The second client reports they slept in a tent at a campground on the night of count, so the caseworker completes all sections of the survey as completely as possible.</a:t>
            </a:r>
            <a:endParaRPr b="0" i="0" sz="1400" u="none" cap="none" strike="noStrike">
              <a:solidFill>
                <a:srgbClr val="000000"/>
              </a:solidFill>
              <a:latin typeface="Arial"/>
              <a:ea typeface="Arial"/>
              <a:cs typeface="Arial"/>
              <a:sym typeface="Arial"/>
            </a:endParaRPr>
          </a:p>
          <a:p>
            <a:pPr indent="-571500" lvl="0" marL="571500" marR="0" rtl="0" algn="l">
              <a:lnSpc>
                <a:spcPct val="90000"/>
              </a:lnSpc>
              <a:spcBef>
                <a:spcPts val="750"/>
              </a:spcBef>
              <a:spcAft>
                <a:spcPts val="0"/>
              </a:spcAft>
              <a:buClr>
                <a:srgbClr val="000000"/>
              </a:buClr>
              <a:buSzPts val="4400"/>
              <a:buFont typeface="Arial"/>
              <a:buChar char="•"/>
            </a:pPr>
            <a:r>
              <a:rPr b="0" i="0" lang="en-US" sz="4400" u="none" cap="none" strike="noStrike">
                <a:solidFill>
                  <a:srgbClr val="3F3151"/>
                </a:solidFill>
                <a:latin typeface="Arial"/>
                <a:ea typeface="Arial"/>
                <a:cs typeface="Arial"/>
                <a:sym typeface="Arial"/>
              </a:rPr>
              <a:t>The caseworker was unable to contact the third client during the service-based count period, so that client’s information was not included in the PIT 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6C0"/>
        </a:solidFill>
      </p:bgPr>
    </p:bg>
    <p:spTree>
      <p:nvGrpSpPr>
        <p:cNvPr id="1218" name="Shape 1218"/>
        <p:cNvGrpSpPr/>
        <p:nvPr/>
      </p:nvGrpSpPr>
      <p:grpSpPr>
        <a:xfrm>
          <a:off x="0" y="0"/>
          <a:ext cx="0" cy="0"/>
          <a:chOff x="0" y="0"/>
          <a:chExt cx="0" cy="0"/>
        </a:xfrm>
      </p:grpSpPr>
      <p:grpSp>
        <p:nvGrpSpPr>
          <p:cNvPr id="1219" name="Google Shape;1219;g24fa01ec593_1_0"/>
          <p:cNvGrpSpPr/>
          <p:nvPr/>
        </p:nvGrpSpPr>
        <p:grpSpPr>
          <a:xfrm>
            <a:off x="1208423" y="6773279"/>
            <a:ext cx="3227297" cy="3085741"/>
            <a:chOff x="0" y="0"/>
            <a:chExt cx="849982" cy="812700"/>
          </a:xfrm>
        </p:grpSpPr>
        <p:sp>
          <p:nvSpPr>
            <p:cNvPr id="1220" name="Google Shape;1220;g24fa01ec593_1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21" name="Google Shape;1221;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22" name="Google Shape;1222;g24fa01ec593_1_0"/>
          <p:cNvGrpSpPr/>
          <p:nvPr/>
        </p:nvGrpSpPr>
        <p:grpSpPr>
          <a:xfrm>
            <a:off x="1208423" y="5106386"/>
            <a:ext cx="3227297" cy="3085741"/>
            <a:chOff x="0" y="0"/>
            <a:chExt cx="849982" cy="812700"/>
          </a:xfrm>
        </p:grpSpPr>
        <p:sp>
          <p:nvSpPr>
            <p:cNvPr id="1223" name="Google Shape;1223;g24fa01ec593_1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24" name="Google Shape;1224;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25" name="Google Shape;1225;g24fa01ec593_1_0"/>
          <p:cNvGrpSpPr/>
          <p:nvPr/>
        </p:nvGrpSpPr>
        <p:grpSpPr>
          <a:xfrm>
            <a:off x="1208423" y="3444236"/>
            <a:ext cx="3227297" cy="3085741"/>
            <a:chOff x="0" y="0"/>
            <a:chExt cx="849982" cy="812700"/>
          </a:xfrm>
        </p:grpSpPr>
        <p:sp>
          <p:nvSpPr>
            <p:cNvPr id="1226" name="Google Shape;1226;g24fa01ec593_1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27" name="Google Shape;1227;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28" name="Google Shape;1228;g24fa01ec593_1_0"/>
          <p:cNvGrpSpPr/>
          <p:nvPr/>
        </p:nvGrpSpPr>
        <p:grpSpPr>
          <a:xfrm>
            <a:off x="1208423" y="1763036"/>
            <a:ext cx="3227297" cy="3085741"/>
            <a:chOff x="0" y="0"/>
            <a:chExt cx="849982" cy="812700"/>
          </a:xfrm>
        </p:grpSpPr>
        <p:sp>
          <p:nvSpPr>
            <p:cNvPr id="1229" name="Google Shape;1229;g24fa01ec593_1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30" name="Google Shape;1230;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1" name="Google Shape;1231;g24fa01ec593_1_0"/>
          <p:cNvGrpSpPr/>
          <p:nvPr/>
        </p:nvGrpSpPr>
        <p:grpSpPr>
          <a:xfrm>
            <a:off x="-82477" y="-230145"/>
            <a:ext cx="3085741" cy="3085741"/>
            <a:chOff x="0" y="0"/>
            <a:chExt cx="812700" cy="812700"/>
          </a:xfrm>
        </p:grpSpPr>
        <p:sp>
          <p:nvSpPr>
            <p:cNvPr id="1232" name="Google Shape;1232;g24fa01ec593_1_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233" name="Google Shape;1233;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4" name="Google Shape;1234;g24fa01ec593_1_0"/>
          <p:cNvGrpSpPr/>
          <p:nvPr/>
        </p:nvGrpSpPr>
        <p:grpSpPr>
          <a:xfrm>
            <a:off x="530072" y="397176"/>
            <a:ext cx="1409059" cy="1409059"/>
            <a:chOff x="0" y="0"/>
            <a:chExt cx="812700" cy="812700"/>
          </a:xfrm>
        </p:grpSpPr>
        <p:sp>
          <p:nvSpPr>
            <p:cNvPr id="1235" name="Google Shape;1235;g24fa01ec593_1_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236" name="Google Shape;1236;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7" name="Google Shape;1237;g24fa01ec593_1_0"/>
          <p:cNvGrpSpPr/>
          <p:nvPr/>
        </p:nvGrpSpPr>
        <p:grpSpPr>
          <a:xfrm>
            <a:off x="17303677" y="1"/>
            <a:ext cx="3085741" cy="3085741"/>
            <a:chOff x="0" y="0"/>
            <a:chExt cx="812700" cy="812700"/>
          </a:xfrm>
        </p:grpSpPr>
        <p:sp>
          <p:nvSpPr>
            <p:cNvPr id="1238" name="Google Shape;1238;g24fa01ec593_1_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239" name="Google Shape;1239;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40" name="Google Shape;1240;g24fa01ec593_1_0"/>
          <p:cNvGrpSpPr/>
          <p:nvPr/>
        </p:nvGrpSpPr>
        <p:grpSpPr>
          <a:xfrm>
            <a:off x="17303675" y="608196"/>
            <a:ext cx="1409059" cy="1409059"/>
            <a:chOff x="0" y="0"/>
            <a:chExt cx="812700" cy="812700"/>
          </a:xfrm>
        </p:grpSpPr>
        <p:sp>
          <p:nvSpPr>
            <p:cNvPr id="1241" name="Google Shape;1241;g24fa01ec593_1_0"/>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242" name="Google Shape;1242;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43" name="Google Shape;1243;g24fa01ec593_1_0"/>
          <p:cNvSpPr txBox="1"/>
          <p:nvPr/>
        </p:nvSpPr>
        <p:spPr>
          <a:xfrm>
            <a:off x="6865004" y="2874903"/>
            <a:ext cx="10965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chemeClr val="lt1"/>
                </a:solidFill>
                <a:latin typeface="Arial"/>
                <a:ea typeface="Arial"/>
                <a:cs typeface="Arial"/>
                <a:sym typeface="Arial"/>
              </a:rPr>
              <a:t>What’s in the Survey?</a:t>
            </a:r>
            <a:endParaRPr b="1" i="0" sz="1400" u="none" cap="none" strike="noStrike">
              <a:solidFill>
                <a:schemeClr val="lt1"/>
              </a:solidFill>
              <a:latin typeface="Arial"/>
              <a:ea typeface="Arial"/>
              <a:cs typeface="Arial"/>
              <a:sym typeface="Arial"/>
            </a:endParaRPr>
          </a:p>
        </p:txBody>
      </p:sp>
      <p:sp>
        <p:nvSpPr>
          <p:cNvPr id="1244" name="Google Shape;1244;g24fa01ec593_1_0"/>
          <p:cNvSpPr txBox="1"/>
          <p:nvPr/>
        </p:nvSpPr>
        <p:spPr>
          <a:xfrm>
            <a:off x="12084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462D78"/>
                </a:solidFill>
                <a:latin typeface="Arial"/>
                <a:ea typeface="Arial"/>
                <a:cs typeface="Arial"/>
                <a:sym typeface="Arial"/>
              </a:rPr>
              <a:t>Survey </a:t>
            </a:r>
            <a:endParaRPr b="1" i="0" sz="1400" u="none" cap="none" strike="noStrike">
              <a:solidFill>
                <a:srgbClr val="000000"/>
              </a:solidFill>
              <a:latin typeface="Arial"/>
              <a:ea typeface="Arial"/>
              <a:cs typeface="Arial"/>
              <a:sym typeface="Arial"/>
            </a:endParaRPr>
          </a:p>
        </p:txBody>
      </p:sp>
      <p:sp>
        <p:nvSpPr>
          <p:cNvPr id="1245" name="Google Shape;1245;g24fa01ec593_1_0"/>
          <p:cNvSpPr txBox="1"/>
          <p:nvPr/>
        </p:nvSpPr>
        <p:spPr>
          <a:xfrm>
            <a:off x="1208423" y="540873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 </a:t>
            </a:r>
            <a:endParaRPr b="0" i="0" sz="1400" u="none" cap="none" strike="noStrike">
              <a:solidFill>
                <a:srgbClr val="000000"/>
              </a:solidFill>
              <a:latin typeface="Arial"/>
              <a:ea typeface="Arial"/>
              <a:cs typeface="Arial"/>
              <a:sym typeface="Arial"/>
            </a:endParaRPr>
          </a:p>
        </p:txBody>
      </p:sp>
      <p:sp>
        <p:nvSpPr>
          <p:cNvPr id="1246" name="Google Shape;1246;g24fa01ec593_1_0"/>
          <p:cNvSpPr txBox="1"/>
          <p:nvPr/>
        </p:nvSpPr>
        <p:spPr>
          <a:xfrm>
            <a:off x="1208423" y="3753929"/>
            <a:ext cx="3227400" cy="461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000"/>
              <a:buFont typeface="Arial"/>
              <a:buNone/>
            </a:pPr>
            <a:r>
              <a:rPr b="0" i="0" lang="en-US" sz="3000" u="none" cap="none" strike="noStrike">
                <a:solidFill>
                  <a:srgbClr val="462D78"/>
                </a:solidFill>
                <a:latin typeface="Arial"/>
                <a:ea typeface="Arial"/>
                <a:cs typeface="Arial"/>
                <a:sym typeface="Arial"/>
              </a:rPr>
              <a:t>Street Count</a:t>
            </a:r>
            <a:endParaRPr b="0" i="0" sz="3000" u="none" cap="none" strike="noStrike">
              <a:solidFill>
                <a:srgbClr val="000000"/>
              </a:solidFill>
              <a:latin typeface="Arial"/>
              <a:ea typeface="Arial"/>
              <a:cs typeface="Arial"/>
              <a:sym typeface="Arial"/>
            </a:endParaRPr>
          </a:p>
        </p:txBody>
      </p:sp>
      <p:sp>
        <p:nvSpPr>
          <p:cNvPr id="1247" name="Google Shape;1247;g24fa01ec593_1_0"/>
          <p:cNvSpPr txBox="1"/>
          <p:nvPr/>
        </p:nvSpPr>
        <p:spPr>
          <a:xfrm>
            <a:off x="1132223" y="20727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2400" u="none" cap="none" strike="noStrike">
              <a:solidFill>
                <a:srgbClr val="000000"/>
              </a:solidFill>
              <a:latin typeface="Arial"/>
              <a:ea typeface="Arial"/>
              <a:cs typeface="Arial"/>
              <a:sym typeface="Arial"/>
            </a:endParaRPr>
          </a:p>
        </p:txBody>
      </p:sp>
      <p:grpSp>
        <p:nvGrpSpPr>
          <p:cNvPr id="1248" name="Google Shape;1248;g24fa01ec593_1_0"/>
          <p:cNvGrpSpPr/>
          <p:nvPr/>
        </p:nvGrpSpPr>
        <p:grpSpPr>
          <a:xfrm>
            <a:off x="1227123" y="8440304"/>
            <a:ext cx="3227297" cy="3085741"/>
            <a:chOff x="0" y="0"/>
            <a:chExt cx="849982" cy="812700"/>
          </a:xfrm>
        </p:grpSpPr>
        <p:sp>
          <p:nvSpPr>
            <p:cNvPr id="1249" name="Google Shape;1249;g24fa01ec593_1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50" name="Google Shape;1250;g24fa01ec593_1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51" name="Google Shape;1251;g24fa01ec593_1_0"/>
          <p:cNvSpPr txBox="1"/>
          <p:nvPr/>
        </p:nvSpPr>
        <p:spPr>
          <a:xfrm>
            <a:off x="12270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
        <p:nvSpPr>
          <p:cNvPr id="1252" name="Google Shape;1252;g24fa01ec593_1_0"/>
          <p:cNvSpPr/>
          <p:nvPr/>
        </p:nvSpPr>
        <p:spPr>
          <a:xfrm>
            <a:off x="323117" y="7063564"/>
            <a:ext cx="809100" cy="461700"/>
          </a:xfrm>
          <a:prstGeom prst="rightArrow">
            <a:avLst>
              <a:gd fmla="val 50000" name="adj1"/>
              <a:gd fmla="val 50000" name="adj2"/>
            </a:avLst>
          </a:prstGeom>
          <a:solidFill>
            <a:srgbClr val="2D175F"/>
          </a:solidFill>
          <a:ln cap="flat" cmpd="sng" w="9525">
            <a:solidFill>
              <a:srgbClr val="2D17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3" name="Google Shape;1253;g24fa01ec593_1_0"/>
          <p:cNvPicPr preferRelativeResize="0"/>
          <p:nvPr/>
        </p:nvPicPr>
        <p:blipFill rotWithShape="1">
          <a:blip r:embed="rId3">
            <a:alphaModFix/>
          </a:blip>
          <a:srcRect b="0" l="0" r="0" t="0"/>
          <a:stretch/>
        </p:blipFill>
        <p:spPr>
          <a:xfrm>
            <a:off x="9159048" y="4359773"/>
            <a:ext cx="5499225" cy="5499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257" name="Shape 1257"/>
        <p:cNvGrpSpPr/>
        <p:nvPr/>
      </p:nvGrpSpPr>
      <p:grpSpPr>
        <a:xfrm>
          <a:off x="0" y="0"/>
          <a:ext cx="0" cy="0"/>
          <a:chOff x="0" y="0"/>
          <a:chExt cx="0" cy="0"/>
        </a:xfrm>
      </p:grpSpPr>
      <p:grpSp>
        <p:nvGrpSpPr>
          <p:cNvPr id="1258" name="Google Shape;1258;g24fa01ec593_1_38"/>
          <p:cNvGrpSpPr/>
          <p:nvPr/>
        </p:nvGrpSpPr>
        <p:grpSpPr>
          <a:xfrm>
            <a:off x="9850846" y="2182129"/>
            <a:ext cx="3085741" cy="3085741"/>
            <a:chOff x="0" y="0"/>
            <a:chExt cx="812700" cy="812700"/>
          </a:xfrm>
        </p:grpSpPr>
        <p:sp>
          <p:nvSpPr>
            <p:cNvPr id="1259" name="Google Shape;1259;g24fa01ec593_1_38"/>
            <p:cNvSpPr/>
            <p:nvPr/>
          </p:nvSpPr>
          <p:spPr>
            <a:xfrm>
              <a:off x="0" y="0"/>
              <a:ext cx="801011" cy="157596"/>
            </a:xfrm>
            <a:custGeom>
              <a:rect b="b" l="l" r="r" t="t"/>
              <a:pathLst>
                <a:path extrusionOk="0" h="157596" w="801011">
                  <a:moveTo>
                    <a:pt x="0" y="0"/>
                  </a:moveTo>
                  <a:lnTo>
                    <a:pt x="801011" y="0"/>
                  </a:lnTo>
                  <a:lnTo>
                    <a:pt x="801011" y="157596"/>
                  </a:lnTo>
                  <a:lnTo>
                    <a:pt x="0" y="157596"/>
                  </a:lnTo>
                  <a:close/>
                </a:path>
              </a:pathLst>
            </a:custGeom>
            <a:solidFill>
              <a:srgbClr val="462D78"/>
            </a:solidFill>
            <a:ln>
              <a:noFill/>
            </a:ln>
          </p:spPr>
        </p:sp>
        <p:sp>
          <p:nvSpPr>
            <p:cNvPr id="1260" name="Google Shape;1260;g24fa01ec593_1_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61" name="Google Shape;1261;g24fa01ec593_1_38"/>
          <p:cNvGrpSpPr/>
          <p:nvPr/>
        </p:nvGrpSpPr>
        <p:grpSpPr>
          <a:xfrm>
            <a:off x="9850846" y="6356885"/>
            <a:ext cx="3085741" cy="3085741"/>
            <a:chOff x="0" y="0"/>
            <a:chExt cx="812700" cy="812700"/>
          </a:xfrm>
        </p:grpSpPr>
        <p:sp>
          <p:nvSpPr>
            <p:cNvPr id="1262" name="Google Shape;1262;g24fa01ec593_1_38"/>
            <p:cNvSpPr/>
            <p:nvPr/>
          </p:nvSpPr>
          <p:spPr>
            <a:xfrm>
              <a:off x="0" y="0"/>
              <a:ext cx="801011" cy="157596"/>
            </a:xfrm>
            <a:custGeom>
              <a:rect b="b" l="l" r="r" t="t"/>
              <a:pathLst>
                <a:path extrusionOk="0" h="157596" w="801011">
                  <a:moveTo>
                    <a:pt x="0" y="0"/>
                  </a:moveTo>
                  <a:lnTo>
                    <a:pt x="801011" y="0"/>
                  </a:lnTo>
                  <a:lnTo>
                    <a:pt x="801011" y="157596"/>
                  </a:lnTo>
                  <a:lnTo>
                    <a:pt x="0" y="157596"/>
                  </a:lnTo>
                  <a:close/>
                </a:path>
              </a:pathLst>
            </a:custGeom>
            <a:solidFill>
              <a:srgbClr val="462D78"/>
            </a:solidFill>
            <a:ln>
              <a:noFill/>
            </a:ln>
          </p:spPr>
        </p:sp>
        <p:sp>
          <p:nvSpPr>
            <p:cNvPr id="1263" name="Google Shape;1263;g24fa01ec593_1_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64" name="Google Shape;1264;g24fa01ec593_1_38"/>
          <p:cNvGrpSpPr/>
          <p:nvPr/>
        </p:nvGrpSpPr>
        <p:grpSpPr>
          <a:xfrm>
            <a:off x="9662778" y="2182129"/>
            <a:ext cx="3085741" cy="3085741"/>
            <a:chOff x="0" y="0"/>
            <a:chExt cx="812700" cy="812700"/>
          </a:xfrm>
        </p:grpSpPr>
        <p:sp>
          <p:nvSpPr>
            <p:cNvPr id="1265" name="Google Shape;1265;g24fa01ec593_1_38"/>
            <p:cNvSpPr/>
            <p:nvPr/>
          </p:nvSpPr>
          <p:spPr>
            <a:xfrm>
              <a:off x="0" y="0"/>
              <a:ext cx="49532" cy="157596"/>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sp>
          <p:nvSpPr>
            <p:cNvPr id="1266" name="Google Shape;1266;g24fa01ec593_1_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67" name="Google Shape;1267;g24fa01ec593_1_38"/>
          <p:cNvGrpSpPr/>
          <p:nvPr/>
        </p:nvGrpSpPr>
        <p:grpSpPr>
          <a:xfrm>
            <a:off x="9662778" y="6355295"/>
            <a:ext cx="3085741" cy="3085741"/>
            <a:chOff x="0" y="0"/>
            <a:chExt cx="812700" cy="812700"/>
          </a:xfrm>
        </p:grpSpPr>
        <p:sp>
          <p:nvSpPr>
            <p:cNvPr id="1268" name="Google Shape;1268;g24fa01ec593_1_38"/>
            <p:cNvSpPr/>
            <p:nvPr/>
          </p:nvSpPr>
          <p:spPr>
            <a:xfrm>
              <a:off x="0" y="0"/>
              <a:ext cx="49532" cy="157596"/>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sp>
          <p:nvSpPr>
            <p:cNvPr id="1269" name="Google Shape;1269;g24fa01ec593_1_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70" name="Google Shape;1270;g24fa01ec593_1_38"/>
          <p:cNvSpPr/>
          <p:nvPr/>
        </p:nvSpPr>
        <p:spPr>
          <a:xfrm>
            <a:off x="0" y="0"/>
            <a:ext cx="8894888" cy="10287000"/>
          </a:xfrm>
          <a:custGeom>
            <a:rect b="b" l="l" r="r" t="t"/>
            <a:pathLst>
              <a:path extrusionOk="0" h="10287000" w="8894888">
                <a:moveTo>
                  <a:pt x="0" y="0"/>
                </a:moveTo>
                <a:lnTo>
                  <a:pt x="8894888" y="0"/>
                </a:lnTo>
                <a:lnTo>
                  <a:pt x="8894888" y="10287000"/>
                </a:lnTo>
                <a:lnTo>
                  <a:pt x="0" y="10287000"/>
                </a:lnTo>
                <a:lnTo>
                  <a:pt x="0" y="0"/>
                </a:lnTo>
                <a:close/>
              </a:path>
            </a:pathLst>
          </a:custGeom>
          <a:blipFill rotWithShape="1">
            <a:blip r:embed="rId3">
              <a:alphaModFix/>
            </a:blip>
            <a:stretch>
              <a:fillRect b="0" l="-56801" r="0" t="0"/>
            </a:stretch>
          </a:blipFill>
          <a:ln>
            <a:noFill/>
          </a:ln>
        </p:spPr>
      </p:sp>
      <p:sp>
        <p:nvSpPr>
          <p:cNvPr id="1271" name="Google Shape;1271;g24fa01ec593_1_38"/>
          <p:cNvSpPr txBox="1"/>
          <p:nvPr/>
        </p:nvSpPr>
        <p:spPr>
          <a:xfrm>
            <a:off x="9662778" y="806404"/>
            <a:ext cx="76791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Online vs Paper</a:t>
            </a:r>
            <a:endParaRPr b="0" i="0" sz="1400" u="none" cap="none" strike="noStrike">
              <a:solidFill>
                <a:srgbClr val="000000"/>
              </a:solidFill>
              <a:latin typeface="Arial"/>
              <a:ea typeface="Arial"/>
              <a:cs typeface="Arial"/>
              <a:sym typeface="Arial"/>
            </a:endParaRPr>
          </a:p>
        </p:txBody>
      </p:sp>
      <p:sp>
        <p:nvSpPr>
          <p:cNvPr id="1272" name="Google Shape;1272;g24fa01ec593_1_38"/>
          <p:cNvSpPr txBox="1"/>
          <p:nvPr/>
        </p:nvSpPr>
        <p:spPr>
          <a:xfrm>
            <a:off x="9662778" y="3088378"/>
            <a:ext cx="7368000" cy="2693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0" i="0" lang="en-US" sz="2500" u="none" cap="none" strike="noStrike">
                <a:solidFill>
                  <a:srgbClr val="462D78"/>
                </a:solidFill>
                <a:latin typeface="Arial"/>
                <a:ea typeface="Arial"/>
                <a:cs typeface="Arial"/>
                <a:sym typeface="Arial"/>
              </a:rPr>
              <a:t>Institute for Community Alliances (ICA) has an online portal for surveying clients. This is accessible with internet or mobile service, depending on location. It is preferred that the online portal is used. Any paper surveys must be input to this portal by the end of the Service Based period of the PITC. </a:t>
            </a:r>
            <a:endParaRPr b="0" i="0" sz="2500" u="none" cap="none" strike="noStrike">
              <a:solidFill>
                <a:srgbClr val="462D78"/>
              </a:solidFill>
              <a:latin typeface="Arial"/>
              <a:ea typeface="Arial"/>
              <a:cs typeface="Arial"/>
              <a:sym typeface="Arial"/>
            </a:endParaRPr>
          </a:p>
        </p:txBody>
      </p:sp>
      <p:sp>
        <p:nvSpPr>
          <p:cNvPr id="1273" name="Google Shape;1273;g24fa01ec593_1_38"/>
          <p:cNvSpPr txBox="1"/>
          <p:nvPr/>
        </p:nvSpPr>
        <p:spPr>
          <a:xfrm>
            <a:off x="9662778" y="7263133"/>
            <a:ext cx="7368000" cy="2693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0" i="0" lang="en-US" sz="2500" u="none" cap="none" strike="noStrike">
                <a:solidFill>
                  <a:srgbClr val="462D78"/>
                </a:solidFill>
                <a:latin typeface="Arial"/>
                <a:ea typeface="Arial"/>
                <a:cs typeface="Arial"/>
                <a:sym typeface="Arial"/>
              </a:rPr>
              <a:t>A paper version of the survey is available for rural areas where internet access may be not be possible. Ensure that you adhere to all expectations when using the paper copy to interview clients. Make sure the writing is legible, as these will be input to the online portal.    </a:t>
            </a:r>
            <a:endParaRPr b="0" i="0" sz="2500" u="none" cap="none" strike="noStrike">
              <a:solidFill>
                <a:srgbClr val="000000"/>
              </a:solidFill>
              <a:latin typeface="Arial"/>
              <a:ea typeface="Arial"/>
              <a:cs typeface="Arial"/>
              <a:sym typeface="Arial"/>
            </a:endParaRPr>
          </a:p>
        </p:txBody>
      </p:sp>
      <p:sp>
        <p:nvSpPr>
          <p:cNvPr id="1274" name="Google Shape;1274;g24fa01ec593_1_38"/>
          <p:cNvSpPr txBox="1"/>
          <p:nvPr/>
        </p:nvSpPr>
        <p:spPr>
          <a:xfrm>
            <a:off x="9850846" y="2300397"/>
            <a:ext cx="3041400" cy="4311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800" u="none" cap="none" strike="noStrike">
                <a:solidFill>
                  <a:srgbClr val="E5E6EE"/>
                </a:solidFill>
                <a:latin typeface="Arial"/>
                <a:ea typeface="Arial"/>
                <a:cs typeface="Arial"/>
                <a:sym typeface="Arial"/>
              </a:rPr>
              <a:t>Online Portal</a:t>
            </a:r>
            <a:endParaRPr b="0" i="0" sz="1800" u="none" cap="none" strike="noStrike">
              <a:solidFill>
                <a:srgbClr val="000000"/>
              </a:solidFill>
              <a:latin typeface="Arial"/>
              <a:ea typeface="Arial"/>
              <a:cs typeface="Arial"/>
              <a:sym typeface="Arial"/>
            </a:endParaRPr>
          </a:p>
        </p:txBody>
      </p:sp>
      <p:sp>
        <p:nvSpPr>
          <p:cNvPr id="1275" name="Google Shape;1275;g24fa01ec593_1_38"/>
          <p:cNvSpPr txBox="1"/>
          <p:nvPr/>
        </p:nvSpPr>
        <p:spPr>
          <a:xfrm>
            <a:off x="9850846" y="6475152"/>
            <a:ext cx="3041400" cy="4311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800" u="none" cap="none" strike="noStrike">
                <a:solidFill>
                  <a:srgbClr val="E5E6EE"/>
                </a:solidFill>
                <a:latin typeface="Arial"/>
                <a:ea typeface="Arial"/>
                <a:cs typeface="Arial"/>
                <a:sym typeface="Arial"/>
              </a:rPr>
              <a:t>Paper Form</a:t>
            </a:r>
            <a:endParaRPr b="0" i="0" sz="2800" u="none" cap="none" strike="noStrike">
              <a:solidFill>
                <a:srgbClr val="000000"/>
              </a:solidFill>
              <a:latin typeface="Arial"/>
              <a:ea typeface="Arial"/>
              <a:cs typeface="Arial"/>
              <a:sym typeface="Arial"/>
            </a:endParaRPr>
          </a:p>
        </p:txBody>
      </p:sp>
      <p:grpSp>
        <p:nvGrpSpPr>
          <p:cNvPr id="1276" name="Google Shape;1276;g24fa01ec593_1_38"/>
          <p:cNvGrpSpPr/>
          <p:nvPr/>
        </p:nvGrpSpPr>
        <p:grpSpPr>
          <a:xfrm>
            <a:off x="15060598" y="11"/>
            <a:ext cx="3227297" cy="3085741"/>
            <a:chOff x="0" y="0"/>
            <a:chExt cx="849982" cy="812700"/>
          </a:xfrm>
        </p:grpSpPr>
        <p:sp>
          <p:nvSpPr>
            <p:cNvPr id="1277" name="Google Shape;1277;g24fa01ec593_1_3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278" name="Google Shape;1278;g24fa01ec593_1_3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79" name="Google Shape;1279;g24fa01ec593_1_3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283" name="Shape 1283"/>
        <p:cNvGrpSpPr/>
        <p:nvPr/>
      </p:nvGrpSpPr>
      <p:grpSpPr>
        <a:xfrm>
          <a:off x="0" y="0"/>
          <a:ext cx="0" cy="0"/>
          <a:chOff x="0" y="0"/>
          <a:chExt cx="0" cy="0"/>
        </a:xfrm>
      </p:grpSpPr>
      <p:pic>
        <p:nvPicPr>
          <p:cNvPr id="1284" name="Google Shape;1284;g24fa01ec593_2_1"/>
          <p:cNvPicPr preferRelativeResize="0"/>
          <p:nvPr/>
        </p:nvPicPr>
        <p:blipFill rotWithShape="1">
          <a:blip r:embed="rId3">
            <a:alphaModFix/>
          </a:blip>
          <a:srcRect b="0" l="0" r="0" t="0"/>
          <a:stretch/>
        </p:blipFill>
        <p:spPr>
          <a:xfrm>
            <a:off x="7428600" y="3176920"/>
            <a:ext cx="3430801" cy="3430801"/>
          </a:xfrm>
          <a:prstGeom prst="rect">
            <a:avLst/>
          </a:prstGeom>
          <a:noFill/>
          <a:ln>
            <a:noFill/>
          </a:ln>
        </p:spPr>
      </p:pic>
      <p:sp>
        <p:nvSpPr>
          <p:cNvPr id="1285" name="Google Shape;1285;g24fa01ec593_2_1"/>
          <p:cNvSpPr/>
          <p:nvPr/>
        </p:nvSpPr>
        <p:spPr>
          <a:xfrm>
            <a:off x="55384" y="2050750"/>
            <a:ext cx="7842899" cy="1001353"/>
          </a:xfrm>
          <a:custGeom>
            <a:rect b="b" l="l" r="r" t="t"/>
            <a:pathLst>
              <a:path extrusionOk="0" h="434898" w="2224936">
                <a:moveTo>
                  <a:pt x="0" y="0"/>
                </a:moveTo>
                <a:lnTo>
                  <a:pt x="2224936" y="0"/>
                </a:lnTo>
                <a:lnTo>
                  <a:pt x="2224936" y="434898"/>
                </a:lnTo>
                <a:lnTo>
                  <a:pt x="0" y="434898"/>
                </a:lnTo>
                <a:close/>
              </a:path>
            </a:pathLst>
          </a:custGeom>
          <a:solidFill>
            <a:srgbClr val="462D78"/>
          </a:solidFill>
          <a:ln>
            <a:noFill/>
          </a:ln>
        </p:spPr>
      </p:sp>
      <p:grpSp>
        <p:nvGrpSpPr>
          <p:cNvPr id="1286" name="Google Shape;1286;g24fa01ec593_2_1"/>
          <p:cNvGrpSpPr/>
          <p:nvPr/>
        </p:nvGrpSpPr>
        <p:grpSpPr>
          <a:xfrm>
            <a:off x="5006556" y="221694"/>
            <a:ext cx="1122501" cy="1122501"/>
            <a:chOff x="0" y="0"/>
            <a:chExt cx="812700" cy="812700"/>
          </a:xfrm>
        </p:grpSpPr>
        <p:sp>
          <p:nvSpPr>
            <p:cNvPr id="1287" name="Google Shape;1287;g24fa01ec593_2_1"/>
            <p:cNvSpPr/>
            <p:nvPr/>
          </p:nvSpPr>
          <p:spPr>
            <a:xfrm>
              <a:off x="0" y="0"/>
              <a:ext cx="261981" cy="267208"/>
            </a:xfrm>
            <a:custGeom>
              <a:rect b="b" l="l" r="r" t="t"/>
              <a:pathLst>
                <a:path extrusionOk="0" h="267208" w="261981">
                  <a:moveTo>
                    <a:pt x="0" y="0"/>
                  </a:moveTo>
                  <a:lnTo>
                    <a:pt x="261981" y="0"/>
                  </a:lnTo>
                  <a:lnTo>
                    <a:pt x="261981" y="267208"/>
                  </a:lnTo>
                  <a:lnTo>
                    <a:pt x="0" y="267208"/>
                  </a:lnTo>
                  <a:close/>
                </a:path>
              </a:pathLst>
            </a:custGeom>
            <a:solidFill>
              <a:srgbClr val="462D78"/>
            </a:solidFill>
            <a:ln>
              <a:noFill/>
            </a:ln>
          </p:spPr>
        </p:sp>
        <p:sp>
          <p:nvSpPr>
            <p:cNvPr id="1288" name="Google Shape;1288;g24fa01ec593_2_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89" name="Google Shape;1289;g24fa01ec593_2_1"/>
          <p:cNvGrpSpPr/>
          <p:nvPr/>
        </p:nvGrpSpPr>
        <p:grpSpPr>
          <a:xfrm>
            <a:off x="11913556" y="1002270"/>
            <a:ext cx="1122501" cy="1122501"/>
            <a:chOff x="0" y="0"/>
            <a:chExt cx="812700" cy="812700"/>
          </a:xfrm>
        </p:grpSpPr>
        <p:sp>
          <p:nvSpPr>
            <p:cNvPr id="1290" name="Google Shape;1290;g24fa01ec593_2_1"/>
            <p:cNvSpPr/>
            <p:nvPr/>
          </p:nvSpPr>
          <p:spPr>
            <a:xfrm>
              <a:off x="0" y="0"/>
              <a:ext cx="261981" cy="267208"/>
            </a:xfrm>
            <a:custGeom>
              <a:rect b="b" l="l" r="r" t="t"/>
              <a:pathLst>
                <a:path extrusionOk="0" h="267208" w="261981">
                  <a:moveTo>
                    <a:pt x="0" y="0"/>
                  </a:moveTo>
                  <a:lnTo>
                    <a:pt x="261981" y="0"/>
                  </a:lnTo>
                  <a:lnTo>
                    <a:pt x="261981" y="267208"/>
                  </a:lnTo>
                  <a:lnTo>
                    <a:pt x="0" y="267208"/>
                  </a:lnTo>
                  <a:close/>
                </a:path>
              </a:pathLst>
            </a:custGeom>
            <a:solidFill>
              <a:srgbClr val="462D78"/>
            </a:solidFill>
            <a:ln>
              <a:noFill/>
            </a:ln>
          </p:spPr>
        </p:sp>
        <p:sp>
          <p:nvSpPr>
            <p:cNvPr id="1291" name="Google Shape;1291;g24fa01ec593_2_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92" name="Google Shape;1292;g24fa01ec593_2_1"/>
          <p:cNvSpPr txBox="1"/>
          <p:nvPr/>
        </p:nvSpPr>
        <p:spPr>
          <a:xfrm>
            <a:off x="3936175" y="228850"/>
            <a:ext cx="100200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The Surveys </a:t>
            </a:r>
            <a:endParaRPr b="0" i="0" sz="1400" u="none" cap="none" strike="noStrike">
              <a:solidFill>
                <a:srgbClr val="000000"/>
              </a:solidFill>
              <a:latin typeface="Arial"/>
              <a:ea typeface="Arial"/>
              <a:cs typeface="Arial"/>
              <a:sym typeface="Arial"/>
            </a:endParaRPr>
          </a:p>
        </p:txBody>
      </p:sp>
      <p:sp>
        <p:nvSpPr>
          <p:cNvPr id="1293" name="Google Shape;1293;g24fa01ec593_2_1"/>
          <p:cNvSpPr txBox="1"/>
          <p:nvPr/>
        </p:nvSpPr>
        <p:spPr>
          <a:xfrm>
            <a:off x="525785" y="3335372"/>
            <a:ext cx="6902100" cy="15696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3000" u="none" cap="none" strike="noStrike">
                <a:solidFill>
                  <a:srgbClr val="462D78"/>
                </a:solidFill>
                <a:latin typeface="Arial"/>
                <a:ea typeface="Arial"/>
                <a:cs typeface="Arial"/>
                <a:sym typeface="Arial"/>
              </a:rPr>
              <a:t>For all people or households who are </a:t>
            </a:r>
            <a:r>
              <a:rPr b="1" i="0" lang="en-US" sz="3000" u="none" cap="none" strike="noStrike">
                <a:solidFill>
                  <a:srgbClr val="462D78"/>
                </a:solidFill>
                <a:latin typeface="Arial"/>
                <a:ea typeface="Arial"/>
                <a:cs typeface="Arial"/>
                <a:sym typeface="Arial"/>
              </a:rPr>
              <a:t>willing and able to answer your survey questions.</a:t>
            </a:r>
            <a:endParaRPr b="1" i="0" sz="3000" u="none" cap="none" strike="noStrike">
              <a:solidFill>
                <a:srgbClr val="462D78"/>
              </a:solidFill>
              <a:latin typeface="Arial"/>
              <a:ea typeface="Arial"/>
              <a:cs typeface="Arial"/>
              <a:sym typeface="Arial"/>
            </a:endParaRPr>
          </a:p>
        </p:txBody>
      </p:sp>
      <p:sp>
        <p:nvSpPr>
          <p:cNvPr id="1294" name="Google Shape;1294;g24fa01ec593_2_1"/>
          <p:cNvSpPr txBox="1"/>
          <p:nvPr/>
        </p:nvSpPr>
        <p:spPr>
          <a:xfrm>
            <a:off x="-731400" y="2220519"/>
            <a:ext cx="9578100" cy="6618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4300" u="none" cap="none" strike="noStrike">
                <a:solidFill>
                  <a:srgbClr val="E5E6EE"/>
                </a:solidFill>
                <a:latin typeface="Arial"/>
                <a:ea typeface="Arial"/>
                <a:cs typeface="Arial"/>
                <a:sym typeface="Arial"/>
              </a:rPr>
              <a:t>General Survey </a:t>
            </a:r>
            <a:endParaRPr b="1" i="0" sz="3300" u="none" cap="none" strike="noStrike">
              <a:solidFill>
                <a:srgbClr val="000000"/>
              </a:solidFill>
              <a:latin typeface="Arial"/>
              <a:ea typeface="Arial"/>
              <a:cs typeface="Arial"/>
              <a:sym typeface="Arial"/>
            </a:endParaRPr>
          </a:p>
        </p:txBody>
      </p:sp>
      <p:sp>
        <p:nvSpPr>
          <p:cNvPr id="1295" name="Google Shape;1295;g24fa01ec593_2_1"/>
          <p:cNvSpPr/>
          <p:nvPr/>
        </p:nvSpPr>
        <p:spPr>
          <a:xfrm>
            <a:off x="4443500" y="5363813"/>
            <a:ext cx="840900" cy="1108200"/>
          </a:xfrm>
          <a:prstGeom prst="downArrow">
            <a:avLst>
              <a:gd fmla="val 50000" name="adj1"/>
              <a:gd fmla="val 50000" name="adj2"/>
            </a:avLst>
          </a:prstGeom>
          <a:solidFill>
            <a:schemeClr val="l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96" name="Google Shape;1296;g24fa01ec593_2_1"/>
          <p:cNvSpPr/>
          <p:nvPr/>
        </p:nvSpPr>
        <p:spPr>
          <a:xfrm>
            <a:off x="399461" y="6453740"/>
            <a:ext cx="7503597" cy="1671096"/>
          </a:xfrm>
          <a:custGeom>
            <a:rect b="b" l="l" r="r" t="t"/>
            <a:pathLst>
              <a:path extrusionOk="0" h="434898" w="2224936">
                <a:moveTo>
                  <a:pt x="0" y="0"/>
                </a:moveTo>
                <a:lnTo>
                  <a:pt x="2224936" y="0"/>
                </a:lnTo>
                <a:lnTo>
                  <a:pt x="2224936" y="434898"/>
                </a:lnTo>
                <a:lnTo>
                  <a:pt x="0" y="434898"/>
                </a:lnTo>
                <a:close/>
              </a:path>
            </a:pathLst>
          </a:custGeom>
          <a:solidFill>
            <a:srgbClr val="462D78"/>
          </a:solidFill>
          <a:ln>
            <a:noFill/>
          </a:ln>
        </p:spPr>
      </p:sp>
      <p:sp>
        <p:nvSpPr>
          <p:cNvPr id="1297" name="Google Shape;1297;g24fa01ec593_2_1"/>
          <p:cNvSpPr txBox="1"/>
          <p:nvPr/>
        </p:nvSpPr>
        <p:spPr>
          <a:xfrm>
            <a:off x="493061" y="6560775"/>
            <a:ext cx="7316400" cy="1539000"/>
          </a:xfrm>
          <a:prstGeom prst="rect">
            <a:avLst/>
          </a:prstGeom>
          <a:noFill/>
          <a:ln>
            <a:noFill/>
          </a:ln>
        </p:spPr>
        <p:txBody>
          <a:bodyPr anchorCtr="0" anchor="t" bIns="91425" lIns="91425" spcFirstLastPara="1" rIns="91425" wrap="square" tIns="91425">
            <a:spAutoFit/>
          </a:bodyPr>
          <a:lstStyle/>
          <a:p>
            <a:pPr indent="0" lvl="0" marL="0" marR="0" rtl="0" algn="ctr">
              <a:lnSpc>
                <a:spcPct val="119958"/>
              </a:lnSpc>
              <a:spcBef>
                <a:spcPts val="0"/>
              </a:spcBef>
              <a:spcAft>
                <a:spcPts val="0"/>
              </a:spcAft>
              <a:buClr>
                <a:srgbClr val="000000"/>
              </a:buClr>
              <a:buSzPts val="4000"/>
              <a:buFont typeface="Arial"/>
              <a:buNone/>
            </a:pPr>
            <a:r>
              <a:rPr b="0" i="0" lang="en-US" sz="4000" u="none" cap="none" strike="noStrike">
                <a:solidFill>
                  <a:srgbClr val="E5E6EE"/>
                </a:solidFill>
                <a:latin typeface="Arial"/>
                <a:ea typeface="Arial"/>
                <a:cs typeface="Arial"/>
                <a:sym typeface="Arial"/>
              </a:rPr>
              <a:t>Additional Household Members Survey</a:t>
            </a:r>
            <a:endParaRPr b="0" i="0" sz="3000" u="none" cap="none" strike="noStrike">
              <a:solidFill>
                <a:schemeClr val="dk1"/>
              </a:solidFill>
              <a:latin typeface="Arial"/>
              <a:ea typeface="Arial"/>
              <a:cs typeface="Arial"/>
              <a:sym typeface="Arial"/>
            </a:endParaRPr>
          </a:p>
        </p:txBody>
      </p:sp>
      <p:sp>
        <p:nvSpPr>
          <p:cNvPr id="1298" name="Google Shape;1298;g24fa01ec593_2_1"/>
          <p:cNvSpPr txBox="1"/>
          <p:nvPr/>
        </p:nvSpPr>
        <p:spPr>
          <a:xfrm>
            <a:off x="697701" y="8280396"/>
            <a:ext cx="6902100" cy="15696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chemeClr val="dk1"/>
              </a:buClr>
              <a:buSzPts val="1100"/>
              <a:buFont typeface="Arial"/>
              <a:buNone/>
            </a:pPr>
            <a:r>
              <a:rPr b="0" i="0" lang="en-US" sz="3000" u="none" cap="none" strike="noStrike">
                <a:solidFill>
                  <a:srgbClr val="462D78"/>
                </a:solidFill>
                <a:latin typeface="Arial"/>
                <a:ea typeface="Arial"/>
                <a:cs typeface="Arial"/>
                <a:sym typeface="Arial"/>
              </a:rPr>
              <a:t>Complete this form for each member of the Head of Household’s family. </a:t>
            </a:r>
            <a:endParaRPr b="0" i="0" sz="3000" u="none" cap="none" strike="noStrike">
              <a:solidFill>
                <a:srgbClr val="462D78"/>
              </a:solidFill>
              <a:latin typeface="Arial"/>
              <a:ea typeface="Arial"/>
              <a:cs typeface="Arial"/>
              <a:sym typeface="Arial"/>
            </a:endParaRPr>
          </a:p>
          <a:p>
            <a:pPr indent="0" lvl="0" marL="0" marR="0" rtl="0" algn="ctr">
              <a:lnSpc>
                <a:spcPct val="119958"/>
              </a:lnSpc>
              <a:spcBef>
                <a:spcPts val="0"/>
              </a:spcBef>
              <a:spcAft>
                <a:spcPts val="0"/>
              </a:spcAft>
              <a:buClr>
                <a:schemeClr val="dk1"/>
              </a:buClr>
              <a:buSzPts val="1100"/>
              <a:buFont typeface="Arial"/>
              <a:buNone/>
            </a:pPr>
            <a:r>
              <a:rPr b="0" i="0" lang="en-US" sz="3000" u="none" cap="none" strike="noStrike">
                <a:solidFill>
                  <a:srgbClr val="462D78"/>
                </a:solidFill>
                <a:latin typeface="Arial"/>
                <a:ea typeface="Arial"/>
                <a:cs typeface="Arial"/>
                <a:sym typeface="Arial"/>
              </a:rPr>
              <a:t>*Note different in paper version</a:t>
            </a:r>
            <a:endParaRPr b="0" i="0" sz="3000" u="none" cap="none" strike="noStrike">
              <a:solidFill>
                <a:srgbClr val="462D78"/>
              </a:solidFill>
              <a:latin typeface="Arial"/>
              <a:ea typeface="Arial"/>
              <a:cs typeface="Arial"/>
              <a:sym typeface="Arial"/>
            </a:endParaRPr>
          </a:p>
        </p:txBody>
      </p:sp>
      <p:sp>
        <p:nvSpPr>
          <p:cNvPr id="1299" name="Google Shape;1299;g24fa01ec593_2_1"/>
          <p:cNvSpPr/>
          <p:nvPr/>
        </p:nvSpPr>
        <p:spPr>
          <a:xfrm>
            <a:off x="11692750" y="3067373"/>
            <a:ext cx="6313256" cy="1025272"/>
          </a:xfrm>
          <a:custGeom>
            <a:rect b="b" l="l" r="r" t="t"/>
            <a:pathLst>
              <a:path extrusionOk="0" h="434898" w="2224936">
                <a:moveTo>
                  <a:pt x="0" y="0"/>
                </a:moveTo>
                <a:lnTo>
                  <a:pt x="2224936" y="0"/>
                </a:lnTo>
                <a:lnTo>
                  <a:pt x="2224936" y="434898"/>
                </a:lnTo>
                <a:lnTo>
                  <a:pt x="0" y="434898"/>
                </a:lnTo>
                <a:close/>
              </a:path>
            </a:pathLst>
          </a:custGeom>
          <a:solidFill>
            <a:srgbClr val="462D78"/>
          </a:solidFill>
          <a:ln>
            <a:noFill/>
          </a:ln>
        </p:spPr>
      </p:sp>
      <p:sp>
        <p:nvSpPr>
          <p:cNvPr id="1300" name="Google Shape;1300;g24fa01ec593_2_1"/>
          <p:cNvSpPr txBox="1"/>
          <p:nvPr/>
        </p:nvSpPr>
        <p:spPr>
          <a:xfrm>
            <a:off x="11692750" y="3176927"/>
            <a:ext cx="61626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19958"/>
              </a:lnSpc>
              <a:spcBef>
                <a:spcPts val="0"/>
              </a:spcBef>
              <a:spcAft>
                <a:spcPts val="0"/>
              </a:spcAft>
              <a:buClr>
                <a:srgbClr val="000000"/>
              </a:buClr>
              <a:buSzPts val="3400"/>
              <a:buFont typeface="Arial"/>
              <a:buNone/>
            </a:pPr>
            <a:r>
              <a:rPr b="0" i="0" lang="en-US" sz="3400" u="none" cap="none" strike="noStrike">
                <a:solidFill>
                  <a:srgbClr val="E5E6EE"/>
                </a:solidFill>
                <a:latin typeface="Arial"/>
                <a:ea typeface="Arial"/>
                <a:cs typeface="Arial"/>
                <a:sym typeface="Arial"/>
              </a:rPr>
              <a:t>Youth Addendum Survey </a:t>
            </a:r>
            <a:endParaRPr b="0" i="0" sz="2400" u="none" cap="none" strike="noStrike">
              <a:solidFill>
                <a:schemeClr val="dk1"/>
              </a:solidFill>
              <a:latin typeface="Arial"/>
              <a:ea typeface="Arial"/>
              <a:cs typeface="Arial"/>
              <a:sym typeface="Arial"/>
            </a:endParaRPr>
          </a:p>
        </p:txBody>
      </p:sp>
      <p:sp>
        <p:nvSpPr>
          <p:cNvPr id="1301" name="Google Shape;1301;g24fa01ec593_2_1"/>
          <p:cNvSpPr txBox="1"/>
          <p:nvPr/>
        </p:nvSpPr>
        <p:spPr>
          <a:xfrm>
            <a:off x="11867258" y="4334727"/>
            <a:ext cx="5813400" cy="32313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19958"/>
              </a:lnSpc>
              <a:spcBef>
                <a:spcPts val="0"/>
              </a:spcBef>
              <a:spcAft>
                <a:spcPts val="0"/>
              </a:spcAft>
              <a:buClr>
                <a:schemeClr val="dk1"/>
              </a:buClr>
              <a:buSzPts val="1100"/>
              <a:buFont typeface="Arial"/>
              <a:buNone/>
            </a:pPr>
            <a:r>
              <a:rPr b="0" i="0" lang="en-US" sz="3000" u="none" cap="none" strike="noStrike">
                <a:solidFill>
                  <a:srgbClr val="462D78"/>
                </a:solidFill>
                <a:latin typeface="Arial"/>
                <a:ea typeface="Arial"/>
                <a:cs typeface="Arial"/>
                <a:sym typeface="Arial"/>
              </a:rPr>
              <a:t>For use in addition to the general survey form for individual people under 25, or for households headed by someone under 25, who are willing and able to answer your survey questions.</a:t>
            </a:r>
            <a:endParaRPr b="0" i="0" sz="3000" u="none" cap="none" strike="noStrike">
              <a:solidFill>
                <a:srgbClr val="462D78"/>
              </a:solidFill>
              <a:latin typeface="Arial"/>
              <a:ea typeface="Arial"/>
              <a:cs typeface="Arial"/>
              <a:sym typeface="Arial"/>
            </a:endParaRPr>
          </a:p>
        </p:txBody>
      </p:sp>
      <p:grpSp>
        <p:nvGrpSpPr>
          <p:cNvPr id="1302" name="Google Shape;1302;g24fa01ec593_2_1"/>
          <p:cNvGrpSpPr/>
          <p:nvPr/>
        </p:nvGrpSpPr>
        <p:grpSpPr>
          <a:xfrm>
            <a:off x="15060598" y="11"/>
            <a:ext cx="3227297" cy="3085741"/>
            <a:chOff x="0" y="0"/>
            <a:chExt cx="849982" cy="812700"/>
          </a:xfrm>
        </p:grpSpPr>
        <p:sp>
          <p:nvSpPr>
            <p:cNvPr id="1303" name="Google Shape;1303;g24fa01ec593_2_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04" name="Google Shape;1304;g24fa01ec593_2_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05" name="Google Shape;1305;g24fa01ec593_2_1"/>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09" name="Shape 1309"/>
        <p:cNvGrpSpPr/>
        <p:nvPr/>
      </p:nvGrpSpPr>
      <p:grpSpPr>
        <a:xfrm>
          <a:off x="0" y="0"/>
          <a:ext cx="0" cy="0"/>
          <a:chOff x="0" y="0"/>
          <a:chExt cx="0" cy="0"/>
        </a:xfrm>
      </p:grpSpPr>
      <p:grpSp>
        <p:nvGrpSpPr>
          <p:cNvPr id="1310" name="Google Shape;1310;p11"/>
          <p:cNvGrpSpPr/>
          <p:nvPr/>
        </p:nvGrpSpPr>
        <p:grpSpPr>
          <a:xfrm>
            <a:off x="1206109" y="1028700"/>
            <a:ext cx="8115300" cy="8229600"/>
            <a:chOff x="0" y="0"/>
            <a:chExt cx="2406491" cy="2440385"/>
          </a:xfrm>
        </p:grpSpPr>
        <p:sp>
          <p:nvSpPr>
            <p:cNvPr id="1311" name="Google Shape;1311;p11"/>
            <p:cNvSpPr/>
            <p:nvPr/>
          </p:nvSpPr>
          <p:spPr>
            <a:xfrm>
              <a:off x="0" y="0"/>
              <a:ext cx="2406491" cy="2440385"/>
            </a:xfrm>
            <a:custGeom>
              <a:rect b="b" l="l" r="r" t="t"/>
              <a:pathLst>
                <a:path extrusionOk="0" h="2440385" w="2406491">
                  <a:moveTo>
                    <a:pt x="0" y="0"/>
                  </a:moveTo>
                  <a:lnTo>
                    <a:pt x="2406491" y="0"/>
                  </a:lnTo>
                  <a:lnTo>
                    <a:pt x="2406491" y="2440385"/>
                  </a:lnTo>
                  <a:lnTo>
                    <a:pt x="0" y="2440385"/>
                  </a:lnTo>
                  <a:close/>
                </a:path>
              </a:pathLst>
            </a:custGeom>
            <a:solidFill>
              <a:srgbClr val="A5CBE9"/>
            </a:solidFill>
            <a:ln>
              <a:noFill/>
            </a:ln>
          </p:spPr>
        </p:sp>
        <p:sp>
          <p:nvSpPr>
            <p:cNvPr id="1312" name="Google Shape;1312;p11"/>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13" name="Google Shape;1313;p11"/>
          <p:cNvSpPr txBox="1"/>
          <p:nvPr/>
        </p:nvSpPr>
        <p:spPr>
          <a:xfrm>
            <a:off x="10360995" y="1019175"/>
            <a:ext cx="68982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General Survey </a:t>
            </a:r>
            <a:endParaRPr b="0" i="0" sz="1400" u="none" cap="none" strike="noStrike">
              <a:solidFill>
                <a:srgbClr val="000000"/>
              </a:solidFill>
              <a:latin typeface="Arial"/>
              <a:ea typeface="Arial"/>
              <a:cs typeface="Arial"/>
              <a:sym typeface="Arial"/>
            </a:endParaRPr>
          </a:p>
        </p:txBody>
      </p:sp>
      <p:sp>
        <p:nvSpPr>
          <p:cNvPr id="1314" name="Google Shape;1314;p11"/>
          <p:cNvSpPr txBox="1"/>
          <p:nvPr/>
        </p:nvSpPr>
        <p:spPr>
          <a:xfrm>
            <a:off x="10361004" y="3069725"/>
            <a:ext cx="6898200" cy="21237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Always start with this form (we’ll talk about special considerations for folks who don’t want to or can’t complete the survey with you for some reason)</a:t>
            </a:r>
            <a:endParaRPr b="0" i="0" sz="3000" u="none" cap="none" strike="noStrike">
              <a:solidFill>
                <a:srgbClr val="000000"/>
              </a:solidFill>
              <a:latin typeface="Arial"/>
              <a:ea typeface="Arial"/>
              <a:cs typeface="Arial"/>
              <a:sym typeface="Arial"/>
            </a:endParaRPr>
          </a:p>
        </p:txBody>
      </p:sp>
      <p:sp>
        <p:nvSpPr>
          <p:cNvPr id="1315" name="Google Shape;1315;p11"/>
          <p:cNvSpPr txBox="1"/>
          <p:nvPr/>
        </p:nvSpPr>
        <p:spPr>
          <a:xfrm>
            <a:off x="10361004" y="5976537"/>
            <a:ext cx="6898200" cy="26775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chemeClr val="dk1"/>
              </a:buClr>
              <a:buSzPts val="1100"/>
              <a:buFont typeface="Arial"/>
              <a:buNone/>
            </a:pPr>
            <a:r>
              <a:rPr b="0" i="0" lang="en-US" sz="3000" u="none" cap="none" strike="noStrike">
                <a:solidFill>
                  <a:srgbClr val="E5E6EE"/>
                </a:solidFill>
                <a:latin typeface="Arial"/>
                <a:ea typeface="Arial"/>
                <a:cs typeface="Arial"/>
                <a:sym typeface="Arial"/>
              </a:rPr>
              <a:t>Complete one general survey form per household</a:t>
            </a:r>
            <a:endParaRPr b="0" i="0" sz="30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chemeClr val="dk1"/>
              </a:buClr>
              <a:buSzPts val="1100"/>
              <a:buFont typeface="Arial"/>
              <a:buNone/>
            </a:pPr>
            <a:r>
              <a:t/>
            </a:r>
            <a:endParaRPr b="0" i="0" sz="30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rPr b="0" i="0" lang="en-US" sz="3000" u="sng" cap="none" strike="noStrike">
                <a:solidFill>
                  <a:schemeClr val="hlink"/>
                </a:solidFill>
                <a:latin typeface="Arial"/>
                <a:ea typeface="Arial"/>
                <a:cs typeface="Arial"/>
                <a:sym typeface="Arial"/>
                <a:hlinkClick r:id="rId3"/>
              </a:rPr>
              <a:t>Online Survey Link </a:t>
            </a:r>
            <a:endParaRPr b="0" i="0" sz="30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Paper Survey Link </a:t>
            </a:r>
            <a:endParaRPr b="0" i="0" sz="3000" u="none" cap="none" strike="noStrike">
              <a:solidFill>
                <a:srgbClr val="E5E6EE"/>
              </a:solidFill>
              <a:latin typeface="Arial"/>
              <a:ea typeface="Arial"/>
              <a:cs typeface="Arial"/>
              <a:sym typeface="Arial"/>
            </a:endParaRPr>
          </a:p>
        </p:txBody>
      </p:sp>
      <p:pic>
        <p:nvPicPr>
          <p:cNvPr id="1316" name="Google Shape;1316;p11"/>
          <p:cNvPicPr preferRelativeResize="0"/>
          <p:nvPr/>
        </p:nvPicPr>
        <p:blipFill rotWithShape="1">
          <a:blip r:embed="rId4">
            <a:alphaModFix/>
          </a:blip>
          <a:srcRect b="0" l="0" r="0" t="0"/>
          <a:stretch/>
        </p:blipFill>
        <p:spPr>
          <a:xfrm>
            <a:off x="2137038" y="2017225"/>
            <a:ext cx="6429375" cy="6429375"/>
          </a:xfrm>
          <a:prstGeom prst="rect">
            <a:avLst/>
          </a:prstGeom>
          <a:noFill/>
          <a:ln>
            <a:noFill/>
          </a:ln>
        </p:spPr>
      </p:pic>
      <p:grpSp>
        <p:nvGrpSpPr>
          <p:cNvPr id="1317" name="Google Shape;1317;p11"/>
          <p:cNvGrpSpPr/>
          <p:nvPr/>
        </p:nvGrpSpPr>
        <p:grpSpPr>
          <a:xfrm>
            <a:off x="15060598" y="11"/>
            <a:ext cx="3227297" cy="3085741"/>
            <a:chOff x="0" y="0"/>
            <a:chExt cx="849982" cy="812700"/>
          </a:xfrm>
        </p:grpSpPr>
        <p:sp>
          <p:nvSpPr>
            <p:cNvPr id="1318" name="Google Shape;1318;p11"/>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19" name="Google Shape;1319;p11"/>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0" name="Google Shape;1320;p11"/>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24" name="Shape 1324"/>
        <p:cNvGrpSpPr/>
        <p:nvPr/>
      </p:nvGrpSpPr>
      <p:grpSpPr>
        <a:xfrm>
          <a:off x="0" y="0"/>
          <a:ext cx="0" cy="0"/>
          <a:chOff x="0" y="0"/>
          <a:chExt cx="0" cy="0"/>
        </a:xfrm>
      </p:grpSpPr>
      <p:sp>
        <p:nvSpPr>
          <p:cNvPr id="1325" name="Google Shape;1325;g294b6e0cc7d_0_0"/>
          <p:cNvSpPr txBox="1"/>
          <p:nvPr/>
        </p:nvSpPr>
        <p:spPr>
          <a:xfrm>
            <a:off x="3619820" y="215175"/>
            <a:ext cx="68982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General Survey </a:t>
            </a:r>
            <a:endParaRPr b="0" i="0" sz="1400" u="none" cap="none" strike="noStrike">
              <a:solidFill>
                <a:srgbClr val="000000"/>
              </a:solidFill>
              <a:latin typeface="Arial"/>
              <a:ea typeface="Arial"/>
              <a:cs typeface="Arial"/>
              <a:sym typeface="Arial"/>
            </a:endParaRPr>
          </a:p>
        </p:txBody>
      </p:sp>
      <p:grpSp>
        <p:nvGrpSpPr>
          <p:cNvPr id="1326" name="Google Shape;1326;g294b6e0cc7d_0_0"/>
          <p:cNvGrpSpPr/>
          <p:nvPr/>
        </p:nvGrpSpPr>
        <p:grpSpPr>
          <a:xfrm>
            <a:off x="15060598" y="11"/>
            <a:ext cx="3227297" cy="3085741"/>
            <a:chOff x="0" y="0"/>
            <a:chExt cx="849982" cy="812700"/>
          </a:xfrm>
        </p:grpSpPr>
        <p:sp>
          <p:nvSpPr>
            <p:cNvPr id="1327" name="Google Shape;1327;g294b6e0cc7d_0_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28" name="Google Shape;1328;g294b6e0cc7d_0_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9" name="Google Shape;1329;g294b6e0cc7d_0_0"/>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pic>
        <p:nvPicPr>
          <p:cNvPr id="1330" name="Google Shape;1330;g294b6e0cc7d_0_0"/>
          <p:cNvPicPr preferRelativeResize="0"/>
          <p:nvPr/>
        </p:nvPicPr>
        <p:blipFill rotWithShape="1">
          <a:blip r:embed="rId3">
            <a:alphaModFix/>
          </a:blip>
          <a:srcRect b="0" l="0" r="0" t="0"/>
          <a:stretch/>
        </p:blipFill>
        <p:spPr>
          <a:xfrm>
            <a:off x="2172700" y="1405850"/>
            <a:ext cx="11662350" cy="8733975"/>
          </a:xfrm>
          <a:prstGeom prst="rect">
            <a:avLst/>
          </a:prstGeom>
          <a:noFill/>
          <a:ln>
            <a:noFill/>
          </a:ln>
        </p:spPr>
      </p:pic>
      <p:sp>
        <p:nvSpPr>
          <p:cNvPr id="1331" name="Google Shape;1331;g294b6e0cc7d_0_0"/>
          <p:cNvSpPr txBox="1"/>
          <p:nvPr/>
        </p:nvSpPr>
        <p:spPr>
          <a:xfrm>
            <a:off x="14434800" y="1978100"/>
            <a:ext cx="3422100" cy="21237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This is the 2023 paper version of the Point in Time Count Survey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35" name="Shape 1335"/>
        <p:cNvGrpSpPr/>
        <p:nvPr/>
      </p:nvGrpSpPr>
      <p:grpSpPr>
        <a:xfrm>
          <a:off x="0" y="0"/>
          <a:ext cx="0" cy="0"/>
          <a:chOff x="0" y="0"/>
          <a:chExt cx="0" cy="0"/>
        </a:xfrm>
      </p:grpSpPr>
      <p:pic>
        <p:nvPicPr>
          <p:cNvPr id="1336" name="Google Shape;1336;g24fa01ec593_2_69"/>
          <p:cNvPicPr preferRelativeResize="0"/>
          <p:nvPr/>
        </p:nvPicPr>
        <p:blipFill rotWithShape="1">
          <a:blip r:embed="rId3">
            <a:alphaModFix/>
          </a:blip>
          <a:srcRect b="0" l="0" r="0" t="0"/>
          <a:stretch/>
        </p:blipFill>
        <p:spPr>
          <a:xfrm>
            <a:off x="925757" y="575923"/>
            <a:ext cx="9029050" cy="9566651"/>
          </a:xfrm>
          <a:prstGeom prst="rect">
            <a:avLst/>
          </a:prstGeom>
          <a:noFill/>
          <a:ln>
            <a:noFill/>
          </a:ln>
        </p:spPr>
      </p:pic>
      <p:sp>
        <p:nvSpPr>
          <p:cNvPr id="1337" name="Google Shape;1337;g24fa01ec593_2_69"/>
          <p:cNvSpPr txBox="1"/>
          <p:nvPr/>
        </p:nvSpPr>
        <p:spPr>
          <a:xfrm>
            <a:off x="10360995" y="1019175"/>
            <a:ext cx="6898200" cy="189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5600" u="none" cap="none" strike="noStrike">
                <a:solidFill>
                  <a:srgbClr val="E5E6EE"/>
                </a:solidFill>
                <a:latin typeface="Arial"/>
                <a:ea typeface="Arial"/>
                <a:cs typeface="Arial"/>
                <a:sym typeface="Arial"/>
              </a:rPr>
              <a:t>Additional Household Member Survey</a:t>
            </a:r>
            <a:endParaRPr b="0" i="0" sz="100" u="none" cap="none" strike="noStrike">
              <a:solidFill>
                <a:srgbClr val="000000"/>
              </a:solidFill>
              <a:latin typeface="Arial"/>
              <a:ea typeface="Arial"/>
              <a:cs typeface="Arial"/>
              <a:sym typeface="Arial"/>
            </a:endParaRPr>
          </a:p>
        </p:txBody>
      </p:sp>
      <p:sp>
        <p:nvSpPr>
          <p:cNvPr id="1338" name="Google Shape;1338;g24fa01ec593_2_69"/>
          <p:cNvSpPr txBox="1"/>
          <p:nvPr/>
        </p:nvSpPr>
        <p:spPr>
          <a:xfrm>
            <a:off x="10514904" y="4080850"/>
            <a:ext cx="6898200" cy="10158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Complete this form for each member of the Head of Household’s family. </a:t>
            </a:r>
            <a:endParaRPr b="0" i="0" sz="3000" u="none" cap="none" strike="noStrike">
              <a:solidFill>
                <a:srgbClr val="000000"/>
              </a:solidFill>
              <a:latin typeface="Arial"/>
              <a:ea typeface="Arial"/>
              <a:cs typeface="Arial"/>
              <a:sym typeface="Arial"/>
            </a:endParaRPr>
          </a:p>
        </p:txBody>
      </p:sp>
      <p:sp>
        <p:nvSpPr>
          <p:cNvPr id="1339" name="Google Shape;1339;g24fa01ec593_2_69"/>
          <p:cNvSpPr txBox="1"/>
          <p:nvPr/>
        </p:nvSpPr>
        <p:spPr>
          <a:xfrm>
            <a:off x="10514904" y="6064462"/>
            <a:ext cx="6898200" cy="21237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*Note- these are only the first few question of the Additional Household member form. Form is similar to original survey.</a:t>
            </a:r>
            <a:endParaRPr b="0" i="0" sz="3000" u="none" cap="none" strike="noStrike">
              <a:solidFill>
                <a:srgbClr val="E5E6EE"/>
              </a:solidFill>
              <a:latin typeface="Arial"/>
              <a:ea typeface="Arial"/>
              <a:cs typeface="Arial"/>
              <a:sym typeface="Arial"/>
            </a:endParaRPr>
          </a:p>
        </p:txBody>
      </p:sp>
      <p:sp>
        <p:nvSpPr>
          <p:cNvPr id="1340" name="Google Shape;1340;g24fa01ec593_2_69"/>
          <p:cNvSpPr txBox="1"/>
          <p:nvPr/>
        </p:nvSpPr>
        <p:spPr>
          <a:xfrm>
            <a:off x="7671301" y="1019175"/>
            <a:ext cx="2180400" cy="4155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2D175F"/>
                </a:solidFill>
                <a:latin typeface="Arial"/>
                <a:ea typeface="Arial"/>
                <a:cs typeface="Arial"/>
                <a:sym typeface="Arial"/>
              </a:rPr>
              <a:t>Online Survey</a:t>
            </a:r>
            <a:endParaRPr b="0" i="0" sz="2700" u="none" cap="none" strike="noStrike">
              <a:solidFill>
                <a:srgbClr val="2D175F"/>
              </a:solidFill>
              <a:latin typeface="Arial"/>
              <a:ea typeface="Arial"/>
              <a:cs typeface="Arial"/>
              <a:sym typeface="Arial"/>
            </a:endParaRPr>
          </a:p>
        </p:txBody>
      </p:sp>
      <p:grpSp>
        <p:nvGrpSpPr>
          <p:cNvPr id="1341" name="Google Shape;1341;g24fa01ec593_2_69"/>
          <p:cNvGrpSpPr/>
          <p:nvPr/>
        </p:nvGrpSpPr>
        <p:grpSpPr>
          <a:xfrm>
            <a:off x="15060598" y="11"/>
            <a:ext cx="3227297" cy="3085741"/>
            <a:chOff x="0" y="0"/>
            <a:chExt cx="849982" cy="812700"/>
          </a:xfrm>
        </p:grpSpPr>
        <p:sp>
          <p:nvSpPr>
            <p:cNvPr id="1342" name="Google Shape;1342;g24fa01ec593_2_69"/>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43" name="Google Shape;1343;g24fa01ec593_2_69"/>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44" name="Google Shape;1344;g24fa01ec593_2_69"/>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48" name="Shape 1348"/>
        <p:cNvGrpSpPr/>
        <p:nvPr/>
      </p:nvGrpSpPr>
      <p:grpSpPr>
        <a:xfrm>
          <a:off x="0" y="0"/>
          <a:ext cx="0" cy="0"/>
          <a:chOff x="0" y="0"/>
          <a:chExt cx="0" cy="0"/>
        </a:xfrm>
      </p:grpSpPr>
      <p:pic>
        <p:nvPicPr>
          <p:cNvPr id="1349" name="Google Shape;1349;g24fa01ec593_2_82"/>
          <p:cNvPicPr preferRelativeResize="0"/>
          <p:nvPr/>
        </p:nvPicPr>
        <p:blipFill rotWithShape="1">
          <a:blip r:embed="rId3">
            <a:alphaModFix/>
          </a:blip>
          <a:srcRect b="0" l="0" r="0" t="0"/>
          <a:stretch/>
        </p:blipFill>
        <p:spPr>
          <a:xfrm>
            <a:off x="273603" y="123675"/>
            <a:ext cx="7564300" cy="7940350"/>
          </a:xfrm>
          <a:prstGeom prst="rect">
            <a:avLst/>
          </a:prstGeom>
          <a:noFill/>
          <a:ln>
            <a:noFill/>
          </a:ln>
        </p:spPr>
      </p:pic>
      <p:sp>
        <p:nvSpPr>
          <p:cNvPr id="1350" name="Google Shape;1350;g24fa01ec593_2_82"/>
          <p:cNvSpPr txBox="1"/>
          <p:nvPr/>
        </p:nvSpPr>
        <p:spPr>
          <a:xfrm>
            <a:off x="10360995" y="1019175"/>
            <a:ext cx="6898200" cy="189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5600" u="none" cap="none" strike="noStrike">
                <a:solidFill>
                  <a:srgbClr val="E5E6EE"/>
                </a:solidFill>
                <a:latin typeface="Arial"/>
                <a:ea typeface="Arial"/>
                <a:cs typeface="Arial"/>
                <a:sym typeface="Arial"/>
              </a:rPr>
              <a:t>Youth Addendum Survey </a:t>
            </a:r>
            <a:endParaRPr b="0" i="0" sz="100" u="none" cap="none" strike="noStrike">
              <a:solidFill>
                <a:srgbClr val="000000"/>
              </a:solidFill>
              <a:latin typeface="Arial"/>
              <a:ea typeface="Arial"/>
              <a:cs typeface="Arial"/>
              <a:sym typeface="Arial"/>
            </a:endParaRPr>
          </a:p>
        </p:txBody>
      </p:sp>
      <p:sp>
        <p:nvSpPr>
          <p:cNvPr id="1351" name="Google Shape;1351;g24fa01ec593_2_82"/>
          <p:cNvSpPr txBox="1"/>
          <p:nvPr/>
        </p:nvSpPr>
        <p:spPr>
          <a:xfrm>
            <a:off x="10361004" y="3005400"/>
            <a:ext cx="6898200" cy="26775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Use with anyone under 25 who is not accompanied by anyone who is over 25. Start with the general survey form, then turn to this one AFTER you’ve asked the general survey form questions.</a:t>
            </a:r>
            <a:endParaRPr b="0" i="0" sz="3000" u="none" cap="none" strike="noStrike">
              <a:solidFill>
                <a:srgbClr val="000000"/>
              </a:solidFill>
              <a:latin typeface="Arial"/>
              <a:ea typeface="Arial"/>
              <a:cs typeface="Arial"/>
              <a:sym typeface="Arial"/>
            </a:endParaRPr>
          </a:p>
        </p:txBody>
      </p:sp>
      <p:pic>
        <p:nvPicPr>
          <p:cNvPr id="1352" name="Google Shape;1352;g24fa01ec593_2_82"/>
          <p:cNvPicPr preferRelativeResize="0"/>
          <p:nvPr/>
        </p:nvPicPr>
        <p:blipFill rotWithShape="1">
          <a:blip r:embed="rId4">
            <a:alphaModFix/>
          </a:blip>
          <a:srcRect b="0" l="0" r="0" t="0"/>
          <a:stretch/>
        </p:blipFill>
        <p:spPr>
          <a:xfrm>
            <a:off x="1747061" y="5794818"/>
            <a:ext cx="8613951" cy="4228457"/>
          </a:xfrm>
          <a:prstGeom prst="rect">
            <a:avLst/>
          </a:prstGeom>
          <a:noFill/>
          <a:ln>
            <a:noFill/>
          </a:ln>
        </p:spPr>
      </p:pic>
      <p:pic>
        <p:nvPicPr>
          <p:cNvPr id="1353" name="Google Shape;1353;g24fa01ec593_2_82"/>
          <p:cNvPicPr preferRelativeResize="0"/>
          <p:nvPr/>
        </p:nvPicPr>
        <p:blipFill rotWithShape="1">
          <a:blip r:embed="rId5">
            <a:alphaModFix/>
          </a:blip>
          <a:srcRect b="0" l="0" r="0" t="0"/>
          <a:stretch/>
        </p:blipFill>
        <p:spPr>
          <a:xfrm>
            <a:off x="12461083" y="6372645"/>
            <a:ext cx="3430801" cy="3430801"/>
          </a:xfrm>
          <a:prstGeom prst="rect">
            <a:avLst/>
          </a:prstGeom>
          <a:noFill/>
          <a:ln>
            <a:noFill/>
          </a:ln>
        </p:spPr>
      </p:pic>
      <p:sp>
        <p:nvSpPr>
          <p:cNvPr id="1354" name="Google Shape;1354;g24fa01ec593_2_82"/>
          <p:cNvSpPr txBox="1"/>
          <p:nvPr/>
        </p:nvSpPr>
        <p:spPr>
          <a:xfrm>
            <a:off x="5429251" y="359625"/>
            <a:ext cx="2180400" cy="4155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2D175F"/>
                </a:solidFill>
                <a:latin typeface="Arial"/>
                <a:ea typeface="Arial"/>
                <a:cs typeface="Arial"/>
                <a:sym typeface="Arial"/>
              </a:rPr>
              <a:t>Online Survey</a:t>
            </a:r>
            <a:endParaRPr b="0" i="0" sz="2700" u="none" cap="none" strike="noStrike">
              <a:solidFill>
                <a:srgbClr val="2D175F"/>
              </a:solidFill>
              <a:latin typeface="Arial"/>
              <a:ea typeface="Arial"/>
              <a:cs typeface="Arial"/>
              <a:sym typeface="Arial"/>
            </a:endParaRPr>
          </a:p>
        </p:txBody>
      </p:sp>
      <p:sp>
        <p:nvSpPr>
          <p:cNvPr id="1355" name="Google Shape;1355;g24fa01ec593_2_82"/>
          <p:cNvSpPr txBox="1"/>
          <p:nvPr/>
        </p:nvSpPr>
        <p:spPr>
          <a:xfrm>
            <a:off x="7609651" y="6117125"/>
            <a:ext cx="2180400" cy="4155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2D175F"/>
                </a:solidFill>
                <a:latin typeface="Arial"/>
                <a:ea typeface="Arial"/>
                <a:cs typeface="Arial"/>
                <a:sym typeface="Arial"/>
              </a:rPr>
              <a:t>Paper Version</a:t>
            </a:r>
            <a:endParaRPr b="0" i="0" sz="2700" u="none" cap="none" strike="noStrike">
              <a:solidFill>
                <a:srgbClr val="2D175F"/>
              </a:solidFill>
              <a:latin typeface="Arial"/>
              <a:ea typeface="Arial"/>
              <a:cs typeface="Arial"/>
              <a:sym typeface="Arial"/>
            </a:endParaRPr>
          </a:p>
        </p:txBody>
      </p:sp>
      <p:grpSp>
        <p:nvGrpSpPr>
          <p:cNvPr id="1356" name="Google Shape;1356;g24fa01ec593_2_82"/>
          <p:cNvGrpSpPr/>
          <p:nvPr/>
        </p:nvGrpSpPr>
        <p:grpSpPr>
          <a:xfrm>
            <a:off x="15060598" y="11"/>
            <a:ext cx="3227297" cy="3085741"/>
            <a:chOff x="0" y="0"/>
            <a:chExt cx="849982" cy="812700"/>
          </a:xfrm>
        </p:grpSpPr>
        <p:sp>
          <p:nvSpPr>
            <p:cNvPr id="1357" name="Google Shape;1357;g24fa01ec593_2_8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58" name="Google Shape;1358;g24fa01ec593_2_8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59" name="Google Shape;1359;g24fa01ec593_2_82"/>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63" name="Shape 1363"/>
        <p:cNvGrpSpPr/>
        <p:nvPr/>
      </p:nvGrpSpPr>
      <p:grpSpPr>
        <a:xfrm>
          <a:off x="0" y="0"/>
          <a:ext cx="0" cy="0"/>
          <a:chOff x="0" y="0"/>
          <a:chExt cx="0" cy="0"/>
        </a:xfrm>
      </p:grpSpPr>
      <p:grpSp>
        <p:nvGrpSpPr>
          <p:cNvPr id="1364" name="Google Shape;1364;g24fa01ec593_2_98"/>
          <p:cNvGrpSpPr/>
          <p:nvPr/>
        </p:nvGrpSpPr>
        <p:grpSpPr>
          <a:xfrm>
            <a:off x="1206109" y="1028700"/>
            <a:ext cx="8115410" cy="8229710"/>
            <a:chOff x="0" y="0"/>
            <a:chExt cx="2406491" cy="2440385"/>
          </a:xfrm>
        </p:grpSpPr>
        <p:sp>
          <p:nvSpPr>
            <p:cNvPr id="1365" name="Google Shape;1365;g24fa01ec593_2_98"/>
            <p:cNvSpPr/>
            <p:nvPr/>
          </p:nvSpPr>
          <p:spPr>
            <a:xfrm>
              <a:off x="0" y="0"/>
              <a:ext cx="2406491" cy="2440385"/>
            </a:xfrm>
            <a:custGeom>
              <a:rect b="b" l="l" r="r" t="t"/>
              <a:pathLst>
                <a:path extrusionOk="0" h="2440385" w="2406491">
                  <a:moveTo>
                    <a:pt x="0" y="0"/>
                  </a:moveTo>
                  <a:lnTo>
                    <a:pt x="2406491" y="0"/>
                  </a:lnTo>
                  <a:lnTo>
                    <a:pt x="2406491" y="2440385"/>
                  </a:lnTo>
                  <a:lnTo>
                    <a:pt x="0" y="2440385"/>
                  </a:lnTo>
                  <a:close/>
                </a:path>
              </a:pathLst>
            </a:custGeom>
            <a:solidFill>
              <a:srgbClr val="A5CBE9"/>
            </a:solidFill>
            <a:ln>
              <a:noFill/>
            </a:ln>
          </p:spPr>
        </p:sp>
        <p:sp>
          <p:nvSpPr>
            <p:cNvPr id="1366" name="Google Shape;1366;g24fa01ec593_2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67" name="Google Shape;1367;g24fa01ec593_2_98"/>
          <p:cNvSpPr txBox="1"/>
          <p:nvPr/>
        </p:nvSpPr>
        <p:spPr>
          <a:xfrm>
            <a:off x="10360995" y="1019175"/>
            <a:ext cx="6898200" cy="1015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6600" u="none" cap="none" strike="noStrike">
                <a:solidFill>
                  <a:srgbClr val="E5E6EE"/>
                </a:solidFill>
                <a:latin typeface="Arial"/>
                <a:ea typeface="Arial"/>
                <a:cs typeface="Arial"/>
                <a:sym typeface="Arial"/>
              </a:rPr>
              <a:t>Survey Reminders</a:t>
            </a:r>
            <a:endParaRPr b="0" i="0" sz="800" u="none" cap="none" strike="noStrike">
              <a:solidFill>
                <a:srgbClr val="000000"/>
              </a:solidFill>
              <a:latin typeface="Arial"/>
              <a:ea typeface="Arial"/>
              <a:cs typeface="Arial"/>
              <a:sym typeface="Arial"/>
            </a:endParaRPr>
          </a:p>
        </p:txBody>
      </p:sp>
      <p:sp>
        <p:nvSpPr>
          <p:cNvPr id="1368" name="Google Shape;1368;g24fa01ec593_2_98"/>
          <p:cNvSpPr txBox="1"/>
          <p:nvPr/>
        </p:nvSpPr>
        <p:spPr>
          <a:xfrm>
            <a:off x="10361004" y="3069725"/>
            <a:ext cx="6898200" cy="26775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Some survey questions are difficult to ask and answer, volunteers should ask all questions instead of skipping. Only skip questions when the survey participant declines to answer.</a:t>
            </a:r>
            <a:endParaRPr b="0" i="0" sz="3000" u="none" cap="none" strike="noStrike">
              <a:solidFill>
                <a:srgbClr val="000000"/>
              </a:solidFill>
              <a:latin typeface="Arial"/>
              <a:ea typeface="Arial"/>
              <a:cs typeface="Arial"/>
              <a:sym typeface="Arial"/>
            </a:endParaRPr>
          </a:p>
        </p:txBody>
      </p:sp>
      <p:sp>
        <p:nvSpPr>
          <p:cNvPr id="1369" name="Google Shape;1369;g24fa01ec593_2_98"/>
          <p:cNvSpPr txBox="1"/>
          <p:nvPr/>
        </p:nvSpPr>
        <p:spPr>
          <a:xfrm>
            <a:off x="10361004" y="6322912"/>
            <a:ext cx="6898200" cy="2123700"/>
          </a:xfrm>
          <a:prstGeom prst="rect">
            <a:avLst/>
          </a:prstGeom>
          <a:noFill/>
          <a:ln cap="flat" cmpd="sng" w="2857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3000" u="none" cap="none" strike="noStrike">
                <a:solidFill>
                  <a:srgbClr val="E5E6EE"/>
                </a:solidFill>
                <a:latin typeface="Arial"/>
                <a:ea typeface="Arial"/>
                <a:cs typeface="Arial"/>
                <a:sym typeface="Arial"/>
              </a:rPr>
              <a:t>All questions should be read to participants. Volunteers should help answer any questions the participant has about the survey. </a:t>
            </a:r>
            <a:endParaRPr b="0" i="0" sz="3000" u="none" cap="none" strike="noStrike">
              <a:solidFill>
                <a:srgbClr val="E5E6EE"/>
              </a:solidFill>
              <a:latin typeface="Arial"/>
              <a:ea typeface="Arial"/>
              <a:cs typeface="Arial"/>
              <a:sym typeface="Arial"/>
            </a:endParaRPr>
          </a:p>
        </p:txBody>
      </p:sp>
      <p:pic>
        <p:nvPicPr>
          <p:cNvPr id="1370" name="Google Shape;1370;g24fa01ec593_2_98"/>
          <p:cNvPicPr preferRelativeResize="0"/>
          <p:nvPr/>
        </p:nvPicPr>
        <p:blipFill rotWithShape="1">
          <a:blip r:embed="rId3">
            <a:alphaModFix/>
          </a:blip>
          <a:srcRect b="0" l="0" r="0" t="0"/>
          <a:stretch/>
        </p:blipFill>
        <p:spPr>
          <a:xfrm>
            <a:off x="1545838" y="1557499"/>
            <a:ext cx="7172150" cy="7172125"/>
          </a:xfrm>
          <a:prstGeom prst="rect">
            <a:avLst/>
          </a:prstGeom>
          <a:noFill/>
          <a:ln>
            <a:noFill/>
          </a:ln>
        </p:spPr>
      </p:pic>
      <p:grpSp>
        <p:nvGrpSpPr>
          <p:cNvPr id="1371" name="Google Shape;1371;g24fa01ec593_2_98"/>
          <p:cNvGrpSpPr/>
          <p:nvPr/>
        </p:nvGrpSpPr>
        <p:grpSpPr>
          <a:xfrm>
            <a:off x="15060598" y="11"/>
            <a:ext cx="3227297" cy="3085741"/>
            <a:chOff x="0" y="0"/>
            <a:chExt cx="849982" cy="812700"/>
          </a:xfrm>
        </p:grpSpPr>
        <p:sp>
          <p:nvSpPr>
            <p:cNvPr id="1372" name="Google Shape;1372;g24fa01ec593_2_9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73" name="Google Shape;1373;g24fa01ec593_2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74" name="Google Shape;1374;g24fa01ec593_2_9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378" name="Shape 1378"/>
        <p:cNvGrpSpPr/>
        <p:nvPr/>
      </p:nvGrpSpPr>
      <p:grpSpPr>
        <a:xfrm>
          <a:off x="0" y="0"/>
          <a:ext cx="0" cy="0"/>
          <a:chOff x="0" y="0"/>
          <a:chExt cx="0" cy="0"/>
        </a:xfrm>
      </p:grpSpPr>
      <p:grpSp>
        <p:nvGrpSpPr>
          <p:cNvPr id="1379" name="Google Shape;1379;g24fa01ec593_2_155"/>
          <p:cNvGrpSpPr/>
          <p:nvPr/>
        </p:nvGrpSpPr>
        <p:grpSpPr>
          <a:xfrm>
            <a:off x="1206109" y="1028700"/>
            <a:ext cx="8115410" cy="8229710"/>
            <a:chOff x="0" y="0"/>
            <a:chExt cx="2406491" cy="2440385"/>
          </a:xfrm>
        </p:grpSpPr>
        <p:sp>
          <p:nvSpPr>
            <p:cNvPr id="1380" name="Google Shape;1380;g24fa01ec593_2_155"/>
            <p:cNvSpPr/>
            <p:nvPr/>
          </p:nvSpPr>
          <p:spPr>
            <a:xfrm>
              <a:off x="0" y="0"/>
              <a:ext cx="2406491" cy="2440385"/>
            </a:xfrm>
            <a:custGeom>
              <a:rect b="b" l="l" r="r" t="t"/>
              <a:pathLst>
                <a:path extrusionOk="0" h="2440385" w="2406491">
                  <a:moveTo>
                    <a:pt x="0" y="0"/>
                  </a:moveTo>
                  <a:lnTo>
                    <a:pt x="2406491" y="0"/>
                  </a:lnTo>
                  <a:lnTo>
                    <a:pt x="2406491" y="2440385"/>
                  </a:lnTo>
                  <a:lnTo>
                    <a:pt x="0" y="2440385"/>
                  </a:lnTo>
                  <a:close/>
                </a:path>
              </a:pathLst>
            </a:custGeom>
            <a:solidFill>
              <a:srgbClr val="A5CBE9"/>
            </a:solidFill>
            <a:ln>
              <a:noFill/>
            </a:ln>
          </p:spPr>
        </p:sp>
        <p:sp>
          <p:nvSpPr>
            <p:cNvPr id="1381" name="Google Shape;1381;g24fa01ec593_2_15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82" name="Google Shape;1382;g24fa01ec593_2_155"/>
          <p:cNvSpPr txBox="1"/>
          <p:nvPr/>
        </p:nvSpPr>
        <p:spPr>
          <a:xfrm>
            <a:off x="10360995" y="1019175"/>
            <a:ext cx="6898200" cy="223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6600" u="none" cap="none" strike="noStrike">
                <a:solidFill>
                  <a:srgbClr val="E5E6EE"/>
                </a:solidFill>
                <a:latin typeface="Arial"/>
                <a:ea typeface="Arial"/>
                <a:cs typeface="Arial"/>
                <a:sym typeface="Arial"/>
              </a:rPr>
              <a:t>Survey Changes for 2024</a:t>
            </a:r>
            <a:endParaRPr b="0" i="0" sz="800" u="none" cap="none" strike="noStrike">
              <a:solidFill>
                <a:srgbClr val="000000"/>
              </a:solidFill>
              <a:latin typeface="Arial"/>
              <a:ea typeface="Arial"/>
              <a:cs typeface="Arial"/>
              <a:sym typeface="Arial"/>
            </a:endParaRPr>
          </a:p>
        </p:txBody>
      </p:sp>
      <p:sp>
        <p:nvSpPr>
          <p:cNvPr id="1383" name="Google Shape;1383;g24fa01ec593_2_155"/>
          <p:cNvSpPr txBox="1"/>
          <p:nvPr/>
        </p:nvSpPr>
        <p:spPr>
          <a:xfrm>
            <a:off x="10361004" y="3594350"/>
            <a:ext cx="6898200" cy="4339200"/>
          </a:xfrm>
          <a:prstGeom prst="rect">
            <a:avLst/>
          </a:prstGeom>
          <a:noFill/>
          <a:ln cap="flat" cmpd="sng" w="28575">
            <a:solidFill>
              <a:srgbClr val="FFFFFF"/>
            </a:solidFill>
            <a:prstDash val="solid"/>
            <a:round/>
            <a:headEnd len="sm" w="sm" type="none"/>
            <a:tailEnd len="sm" w="sm" type="none"/>
          </a:ln>
        </p:spPr>
        <p:txBody>
          <a:bodyPr anchorCtr="0" anchor="t" bIns="0" lIns="0" spcFirstLastPara="1" rIns="0" wrap="square" tIns="0">
            <a:spAutoFit/>
          </a:bodyPr>
          <a:lstStyle/>
          <a:p>
            <a:pPr indent="-419100" lvl="0" marL="457200" marR="0" rtl="0" algn="l">
              <a:lnSpc>
                <a:spcPct val="119958"/>
              </a:lnSpc>
              <a:spcBef>
                <a:spcPts val="0"/>
              </a:spcBef>
              <a:spcAft>
                <a:spcPts val="0"/>
              </a:spcAft>
              <a:buClr>
                <a:srgbClr val="FFFFFF"/>
              </a:buClr>
              <a:buSzPts val="3000"/>
              <a:buFont typeface="Arial"/>
              <a:buChar char="●"/>
            </a:pPr>
            <a:r>
              <a:rPr b="0" i="0" lang="en-US" sz="3000" u="none" cap="none" strike="noStrike">
                <a:solidFill>
                  <a:srgbClr val="FFFFFF"/>
                </a:solidFill>
                <a:latin typeface="Arial"/>
                <a:ea typeface="Arial"/>
                <a:cs typeface="Arial"/>
                <a:sym typeface="Arial"/>
              </a:rPr>
              <a:t>Updates to align to data standards, including: </a:t>
            </a:r>
            <a:endParaRPr b="0" i="0" sz="3000" u="none" cap="none" strike="noStrike">
              <a:solidFill>
                <a:srgbClr val="FFFFFF"/>
              </a:solidFill>
              <a:latin typeface="Arial"/>
              <a:ea typeface="Arial"/>
              <a:cs typeface="Arial"/>
              <a:sym typeface="Arial"/>
            </a:endParaRPr>
          </a:p>
          <a:p>
            <a:pPr indent="-419100" lvl="1" marL="914400" marR="0" rtl="0" algn="l">
              <a:lnSpc>
                <a:spcPct val="119958"/>
              </a:lnSpc>
              <a:spcBef>
                <a:spcPts val="0"/>
              </a:spcBef>
              <a:spcAft>
                <a:spcPts val="0"/>
              </a:spcAft>
              <a:buClr>
                <a:srgbClr val="FFFFFF"/>
              </a:buClr>
              <a:buSzPts val="3000"/>
              <a:buFont typeface="Arial"/>
              <a:buChar char="○"/>
            </a:pPr>
            <a:r>
              <a:rPr b="0" i="0" lang="en-US" sz="3000" u="none" cap="none" strike="noStrike">
                <a:solidFill>
                  <a:srgbClr val="FFFFFF"/>
                </a:solidFill>
                <a:latin typeface="Arial"/>
                <a:ea typeface="Arial"/>
                <a:cs typeface="Arial"/>
                <a:sym typeface="Arial"/>
              </a:rPr>
              <a:t>Gender</a:t>
            </a:r>
            <a:endParaRPr b="0" i="0" sz="3000" u="none" cap="none" strike="noStrike">
              <a:solidFill>
                <a:srgbClr val="FFFFFF"/>
              </a:solidFill>
              <a:latin typeface="Arial"/>
              <a:ea typeface="Arial"/>
              <a:cs typeface="Arial"/>
              <a:sym typeface="Arial"/>
            </a:endParaRPr>
          </a:p>
          <a:p>
            <a:pPr indent="-419100" lvl="1" marL="914400" marR="0" rtl="0" algn="l">
              <a:lnSpc>
                <a:spcPct val="119958"/>
              </a:lnSpc>
              <a:spcBef>
                <a:spcPts val="0"/>
              </a:spcBef>
              <a:spcAft>
                <a:spcPts val="0"/>
              </a:spcAft>
              <a:buClr>
                <a:srgbClr val="FFFFFF"/>
              </a:buClr>
              <a:buSzPts val="3000"/>
              <a:buFont typeface="Arial"/>
              <a:buChar char="○"/>
            </a:pPr>
            <a:r>
              <a:rPr b="0" i="0" lang="en-US" sz="3000" u="none" cap="none" strike="noStrike">
                <a:solidFill>
                  <a:srgbClr val="FFFFFF"/>
                </a:solidFill>
                <a:latin typeface="Arial"/>
                <a:ea typeface="Arial"/>
                <a:cs typeface="Arial"/>
                <a:sym typeface="Arial"/>
              </a:rPr>
              <a:t>Combining Race/Ethnicity</a:t>
            </a:r>
            <a:endParaRPr b="0" i="0" sz="3000" u="none" cap="none" strike="noStrike">
              <a:solidFill>
                <a:srgbClr val="FFFFFF"/>
              </a:solidFill>
              <a:latin typeface="Arial"/>
              <a:ea typeface="Arial"/>
              <a:cs typeface="Arial"/>
              <a:sym typeface="Arial"/>
            </a:endParaRPr>
          </a:p>
          <a:p>
            <a:pPr indent="-419100" lvl="1" marL="914400" marR="0" rtl="0" algn="l">
              <a:lnSpc>
                <a:spcPct val="119958"/>
              </a:lnSpc>
              <a:spcBef>
                <a:spcPts val="0"/>
              </a:spcBef>
              <a:spcAft>
                <a:spcPts val="0"/>
              </a:spcAft>
              <a:buClr>
                <a:srgbClr val="FFFFFF"/>
              </a:buClr>
              <a:buSzPts val="3000"/>
              <a:buFont typeface="Arial"/>
              <a:buChar char="○"/>
            </a:pPr>
            <a:r>
              <a:rPr b="0" i="0" lang="en-US" sz="3000" u="none" cap="none" strike="noStrike">
                <a:solidFill>
                  <a:srgbClr val="FFFFFF"/>
                </a:solidFill>
                <a:latin typeface="Arial"/>
                <a:ea typeface="Arial"/>
                <a:cs typeface="Arial"/>
                <a:sym typeface="Arial"/>
              </a:rPr>
              <a:t>“Client Refused” changed to Client Prefers Not to Answer</a:t>
            </a:r>
            <a:endParaRPr b="0" i="0" sz="3000" u="none" cap="none" strike="noStrike">
              <a:solidFill>
                <a:srgbClr val="FFFFFF"/>
              </a:solidFill>
              <a:latin typeface="Arial"/>
              <a:ea typeface="Arial"/>
              <a:cs typeface="Arial"/>
              <a:sym typeface="Arial"/>
            </a:endParaRPr>
          </a:p>
          <a:p>
            <a:pPr indent="-419100" lvl="1" marL="914400" marR="0" rtl="0" algn="l">
              <a:lnSpc>
                <a:spcPct val="119958"/>
              </a:lnSpc>
              <a:spcBef>
                <a:spcPts val="0"/>
              </a:spcBef>
              <a:spcAft>
                <a:spcPts val="0"/>
              </a:spcAft>
              <a:buClr>
                <a:srgbClr val="FFFFFF"/>
              </a:buClr>
              <a:buSzPts val="3000"/>
              <a:buFont typeface="Arial"/>
              <a:buChar char="○"/>
            </a:pPr>
            <a:r>
              <a:rPr b="0" i="0" lang="en-US" sz="3000" u="none" cap="none" strike="noStrike">
                <a:solidFill>
                  <a:srgbClr val="FFFFFF"/>
                </a:solidFill>
                <a:latin typeface="Arial"/>
                <a:ea typeface="Arial"/>
                <a:cs typeface="Arial"/>
                <a:sym typeface="Arial"/>
              </a:rPr>
              <a:t>Added question to ascertain parenting youth households-</a:t>
            </a:r>
            <a:endParaRPr b="0" i="0" sz="3000" u="none" cap="none" strike="noStrike">
              <a:solidFill>
                <a:srgbClr val="FFFFFF"/>
              </a:solidFill>
              <a:latin typeface="Arial"/>
              <a:ea typeface="Arial"/>
              <a:cs typeface="Arial"/>
              <a:sym typeface="Arial"/>
            </a:endParaRPr>
          </a:p>
        </p:txBody>
      </p:sp>
      <p:pic>
        <p:nvPicPr>
          <p:cNvPr id="1384" name="Google Shape;1384;g24fa01ec593_2_155"/>
          <p:cNvPicPr preferRelativeResize="0"/>
          <p:nvPr/>
        </p:nvPicPr>
        <p:blipFill rotWithShape="1">
          <a:blip r:embed="rId3">
            <a:alphaModFix/>
          </a:blip>
          <a:srcRect b="0" l="0" r="0" t="0"/>
          <a:stretch/>
        </p:blipFill>
        <p:spPr>
          <a:xfrm>
            <a:off x="1545838" y="1557499"/>
            <a:ext cx="7172150" cy="7172125"/>
          </a:xfrm>
          <a:prstGeom prst="rect">
            <a:avLst/>
          </a:prstGeom>
          <a:noFill/>
          <a:ln>
            <a:noFill/>
          </a:ln>
        </p:spPr>
      </p:pic>
      <p:grpSp>
        <p:nvGrpSpPr>
          <p:cNvPr id="1385" name="Google Shape;1385;g24fa01ec593_2_155"/>
          <p:cNvGrpSpPr/>
          <p:nvPr/>
        </p:nvGrpSpPr>
        <p:grpSpPr>
          <a:xfrm>
            <a:off x="15060598" y="11"/>
            <a:ext cx="3227297" cy="3085741"/>
            <a:chOff x="0" y="0"/>
            <a:chExt cx="849982" cy="812700"/>
          </a:xfrm>
        </p:grpSpPr>
        <p:sp>
          <p:nvSpPr>
            <p:cNvPr id="1386" name="Google Shape;1386;g24fa01ec593_2_15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387" name="Google Shape;1387;g24fa01ec593_2_15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88" name="Google Shape;1388;g24fa01ec593_2_155"/>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pic>
        <p:nvPicPr>
          <p:cNvPr id="1389" name="Google Shape;1389;g24fa01ec593_2_155"/>
          <p:cNvPicPr preferRelativeResize="0"/>
          <p:nvPr/>
        </p:nvPicPr>
        <p:blipFill rotWithShape="1">
          <a:blip r:embed="rId4">
            <a:alphaModFix/>
          </a:blip>
          <a:srcRect b="0" l="0" r="0" t="0"/>
          <a:stretch/>
        </p:blipFill>
        <p:spPr>
          <a:xfrm>
            <a:off x="10361001" y="8273725"/>
            <a:ext cx="6898201" cy="11955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214" name="Shape 214"/>
        <p:cNvGrpSpPr/>
        <p:nvPr/>
      </p:nvGrpSpPr>
      <p:grpSpPr>
        <a:xfrm>
          <a:off x="0" y="0"/>
          <a:ext cx="0" cy="0"/>
          <a:chOff x="0" y="0"/>
          <a:chExt cx="0" cy="0"/>
        </a:xfrm>
      </p:grpSpPr>
      <p:sp>
        <p:nvSpPr>
          <p:cNvPr id="215" name="Google Shape;215;g287c3e86c82_0_98"/>
          <p:cNvSpPr txBox="1"/>
          <p:nvPr/>
        </p:nvSpPr>
        <p:spPr>
          <a:xfrm>
            <a:off x="5953223" y="136177"/>
            <a:ext cx="82221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E5E6EE"/>
                </a:solidFill>
                <a:latin typeface="Arial"/>
                <a:ea typeface="Arial"/>
                <a:cs typeface="Arial"/>
                <a:sym typeface="Arial"/>
              </a:rPr>
              <a:t>Purpose: </a:t>
            </a:r>
            <a:endParaRPr b="0" i="0" sz="1400" u="none" cap="none" strike="noStrike">
              <a:solidFill>
                <a:srgbClr val="000000"/>
              </a:solidFill>
              <a:latin typeface="Arial"/>
              <a:ea typeface="Arial"/>
              <a:cs typeface="Arial"/>
              <a:sym typeface="Arial"/>
            </a:endParaRPr>
          </a:p>
        </p:txBody>
      </p:sp>
      <p:sp>
        <p:nvSpPr>
          <p:cNvPr id="216" name="Google Shape;216;g287c3e86c82_0_98"/>
          <p:cNvSpPr txBox="1"/>
          <p:nvPr/>
        </p:nvSpPr>
        <p:spPr>
          <a:xfrm>
            <a:off x="6586675" y="1415775"/>
            <a:ext cx="11256900" cy="8592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000"/>
              </a:spcBef>
              <a:spcAft>
                <a:spcPts val="1000"/>
              </a:spcAft>
              <a:buClr>
                <a:srgbClr val="000000"/>
              </a:buClr>
              <a:buSzPts val="3500"/>
              <a:buFont typeface="Arial"/>
              <a:buNone/>
            </a:pPr>
            <a:r>
              <a:rPr b="0" i="0" lang="en-US" sz="3500" u="none" cap="none" strike="noStrike">
                <a:solidFill>
                  <a:srgbClr val="E5E6EE"/>
                </a:solidFill>
                <a:latin typeface="Calibri"/>
                <a:ea typeface="Calibri"/>
                <a:cs typeface="Calibri"/>
                <a:sym typeface="Calibri"/>
              </a:rPr>
              <a:t>“We want to understand the total number of homeless people and some demographic information about them. Because all information is collected on a night, it doesn’t tell us everything about  who experiences homelessness in our region, but it does give us a picture of our community, and offers a means of comparing info form this night year after year. Some of the data we collect is required by the U.S. Department of Housing and Urban Development, or HUD, and some of it is information that we as a community want to know to help us understand how well we’re serving people. The required information is ultimately reported to HUD by every community nationwide, so the surveys we ask you to complete with  are linked directly to the data we have to report.”</a:t>
            </a:r>
            <a:endParaRPr b="0" i="0" sz="3500" u="none" cap="none" strike="noStrike">
              <a:solidFill>
                <a:srgbClr val="E5E6EE"/>
              </a:solidFill>
              <a:latin typeface="Calibri"/>
              <a:ea typeface="Calibri"/>
              <a:cs typeface="Calibri"/>
              <a:sym typeface="Calibri"/>
            </a:endParaRPr>
          </a:p>
        </p:txBody>
      </p:sp>
      <p:grpSp>
        <p:nvGrpSpPr>
          <p:cNvPr id="217" name="Google Shape;217;g287c3e86c82_0_98"/>
          <p:cNvGrpSpPr/>
          <p:nvPr/>
        </p:nvGrpSpPr>
        <p:grpSpPr>
          <a:xfrm>
            <a:off x="0" y="0"/>
            <a:ext cx="4323564" cy="10287066"/>
            <a:chOff x="0" y="0"/>
            <a:chExt cx="1138709" cy="2709333"/>
          </a:xfrm>
        </p:grpSpPr>
        <p:sp>
          <p:nvSpPr>
            <p:cNvPr id="218" name="Google Shape;218;g287c3e86c82_0_98"/>
            <p:cNvSpPr/>
            <p:nvPr/>
          </p:nvSpPr>
          <p:spPr>
            <a:xfrm>
              <a:off x="0" y="0"/>
              <a:ext cx="1138709" cy="2709333"/>
            </a:xfrm>
            <a:custGeom>
              <a:rect b="b" l="l" r="r" t="t"/>
              <a:pathLst>
                <a:path extrusionOk="0" h="2709333" w="1138709">
                  <a:moveTo>
                    <a:pt x="0" y="0"/>
                  </a:moveTo>
                  <a:lnTo>
                    <a:pt x="1138709" y="0"/>
                  </a:lnTo>
                  <a:lnTo>
                    <a:pt x="1138709" y="2709333"/>
                  </a:lnTo>
                  <a:lnTo>
                    <a:pt x="0" y="2709333"/>
                  </a:lnTo>
                  <a:close/>
                </a:path>
              </a:pathLst>
            </a:custGeom>
            <a:solidFill>
              <a:srgbClr val="A5CBE9"/>
            </a:solidFill>
            <a:ln>
              <a:noFill/>
            </a:ln>
          </p:spPr>
        </p:sp>
        <p:sp>
          <p:nvSpPr>
            <p:cNvPr id="219" name="Google Shape;219;g287c3e86c82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0" name="Google Shape;220;g287c3e86c82_0_98"/>
          <p:cNvSpPr/>
          <p:nvPr/>
        </p:nvSpPr>
        <p:spPr>
          <a:xfrm>
            <a:off x="-385625" y="2108489"/>
            <a:ext cx="6588125" cy="658809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1712" r="-4835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 name="Google Shape;221;g287c3e86c82_0_98"/>
          <p:cNvGrpSpPr/>
          <p:nvPr/>
        </p:nvGrpSpPr>
        <p:grpSpPr>
          <a:xfrm>
            <a:off x="17494177" y="9488445"/>
            <a:ext cx="3085741" cy="3085741"/>
            <a:chOff x="0" y="0"/>
            <a:chExt cx="812700" cy="812700"/>
          </a:xfrm>
        </p:grpSpPr>
        <p:sp>
          <p:nvSpPr>
            <p:cNvPr id="222" name="Google Shape;222;g287c3e86c82_0_9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A5CBE9"/>
            </a:solidFill>
            <a:ln>
              <a:noFill/>
            </a:ln>
          </p:spPr>
        </p:sp>
        <p:sp>
          <p:nvSpPr>
            <p:cNvPr id="223" name="Google Shape;223;g287c3e86c82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g287c3e86c82_0_98"/>
          <p:cNvGrpSpPr/>
          <p:nvPr/>
        </p:nvGrpSpPr>
        <p:grpSpPr>
          <a:xfrm>
            <a:off x="17259300" y="9258300"/>
            <a:ext cx="1409059" cy="1409059"/>
            <a:chOff x="0" y="0"/>
            <a:chExt cx="812700" cy="812700"/>
          </a:xfrm>
        </p:grpSpPr>
        <p:sp>
          <p:nvSpPr>
            <p:cNvPr id="225" name="Google Shape;225;g287c3e86c82_0_98"/>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2B76C0"/>
            </a:solidFill>
            <a:ln>
              <a:noFill/>
            </a:ln>
          </p:spPr>
        </p:sp>
        <p:sp>
          <p:nvSpPr>
            <p:cNvPr id="226" name="Google Shape;226;g287c3e86c82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g287c3e86c82_0_98"/>
          <p:cNvGrpSpPr/>
          <p:nvPr/>
        </p:nvGrpSpPr>
        <p:grpSpPr>
          <a:xfrm>
            <a:off x="15060598" y="11"/>
            <a:ext cx="3227297" cy="3085741"/>
            <a:chOff x="0" y="0"/>
            <a:chExt cx="849982" cy="812700"/>
          </a:xfrm>
        </p:grpSpPr>
        <p:sp>
          <p:nvSpPr>
            <p:cNvPr id="228" name="Google Shape;228;g287c3e86c82_0_9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229" name="Google Shape;229;g287c3e86c82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0" name="Google Shape;230;g287c3e86c82_0_9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393" name="Shape 1393"/>
        <p:cNvGrpSpPr/>
        <p:nvPr/>
      </p:nvGrpSpPr>
      <p:grpSpPr>
        <a:xfrm>
          <a:off x="0" y="0"/>
          <a:ext cx="0" cy="0"/>
          <a:chOff x="0" y="0"/>
          <a:chExt cx="0" cy="0"/>
        </a:xfrm>
      </p:grpSpPr>
      <p:sp>
        <p:nvSpPr>
          <p:cNvPr id="1394" name="Google Shape;1394;p10"/>
          <p:cNvSpPr txBox="1"/>
          <p:nvPr/>
        </p:nvSpPr>
        <p:spPr>
          <a:xfrm>
            <a:off x="3317850" y="290500"/>
            <a:ext cx="116523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sng" cap="none" strike="noStrike">
                <a:solidFill>
                  <a:schemeClr val="hlink"/>
                </a:solidFill>
                <a:latin typeface="Arial"/>
                <a:ea typeface="Arial"/>
                <a:cs typeface="Arial"/>
                <a:sym typeface="Arial"/>
                <a:hlinkClick r:id="rId3"/>
              </a:rPr>
              <a:t>Domestic Violence Process </a:t>
            </a:r>
            <a:endParaRPr b="0" i="0" sz="1400" u="none" cap="none" strike="noStrike">
              <a:solidFill>
                <a:srgbClr val="000000"/>
              </a:solidFill>
              <a:latin typeface="Arial"/>
              <a:ea typeface="Arial"/>
              <a:cs typeface="Arial"/>
              <a:sym typeface="Arial"/>
            </a:endParaRPr>
          </a:p>
        </p:txBody>
      </p:sp>
      <p:sp>
        <p:nvSpPr>
          <p:cNvPr id="1395" name="Google Shape;1395;p10"/>
          <p:cNvSpPr txBox="1"/>
          <p:nvPr/>
        </p:nvSpPr>
        <p:spPr>
          <a:xfrm>
            <a:off x="1032250" y="3419813"/>
            <a:ext cx="59976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3000" u="none" cap="none" strike="noStrike">
                <a:solidFill>
                  <a:srgbClr val="462D78"/>
                </a:solidFill>
                <a:latin typeface="Arial"/>
                <a:ea typeface="Arial"/>
                <a:cs typeface="Arial"/>
                <a:sym typeface="Arial"/>
              </a:rPr>
              <a:t>DV Script and Resource Sheet:</a:t>
            </a:r>
            <a:endParaRPr b="1" i="0" sz="2300" u="none" cap="none" strike="noStrike">
              <a:solidFill>
                <a:srgbClr val="000000"/>
              </a:solidFill>
              <a:latin typeface="Arial"/>
              <a:ea typeface="Arial"/>
              <a:cs typeface="Arial"/>
              <a:sym typeface="Arial"/>
            </a:endParaRPr>
          </a:p>
        </p:txBody>
      </p:sp>
      <p:pic>
        <p:nvPicPr>
          <p:cNvPr id="1396" name="Google Shape;1396;p10"/>
          <p:cNvPicPr preferRelativeResize="0"/>
          <p:nvPr/>
        </p:nvPicPr>
        <p:blipFill rotWithShape="1">
          <a:blip r:embed="rId4">
            <a:alphaModFix/>
          </a:blip>
          <a:srcRect b="0" l="0" r="14463" t="0"/>
          <a:stretch/>
        </p:blipFill>
        <p:spPr>
          <a:xfrm>
            <a:off x="1368763" y="1493193"/>
            <a:ext cx="16012799" cy="1799986"/>
          </a:xfrm>
          <a:prstGeom prst="rect">
            <a:avLst/>
          </a:prstGeom>
          <a:noFill/>
          <a:ln>
            <a:noFill/>
          </a:ln>
        </p:spPr>
      </p:pic>
      <p:pic>
        <p:nvPicPr>
          <p:cNvPr id="1397" name="Google Shape;1397;p10"/>
          <p:cNvPicPr preferRelativeResize="0"/>
          <p:nvPr/>
        </p:nvPicPr>
        <p:blipFill rotWithShape="1">
          <a:blip r:embed="rId5">
            <a:alphaModFix/>
          </a:blip>
          <a:srcRect b="0" l="0" r="0" t="0"/>
          <a:stretch/>
        </p:blipFill>
        <p:spPr>
          <a:xfrm>
            <a:off x="3533825" y="4008150"/>
            <a:ext cx="11652300" cy="6165168"/>
          </a:xfrm>
          <a:prstGeom prst="rect">
            <a:avLst/>
          </a:prstGeom>
          <a:noFill/>
          <a:ln>
            <a:noFill/>
          </a:ln>
        </p:spPr>
      </p:pic>
      <p:grpSp>
        <p:nvGrpSpPr>
          <p:cNvPr id="1398" name="Google Shape;1398;p10"/>
          <p:cNvGrpSpPr/>
          <p:nvPr/>
        </p:nvGrpSpPr>
        <p:grpSpPr>
          <a:xfrm>
            <a:off x="15060598" y="11"/>
            <a:ext cx="3227297" cy="3085741"/>
            <a:chOff x="0" y="0"/>
            <a:chExt cx="849982" cy="812700"/>
          </a:xfrm>
        </p:grpSpPr>
        <p:sp>
          <p:nvSpPr>
            <p:cNvPr id="1399" name="Google Shape;1399;p1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00" name="Google Shape;1400;p1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1" name="Google Shape;1401;p10"/>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405" name="Shape 1405"/>
        <p:cNvGrpSpPr/>
        <p:nvPr/>
      </p:nvGrpSpPr>
      <p:grpSpPr>
        <a:xfrm>
          <a:off x="0" y="0"/>
          <a:ext cx="0" cy="0"/>
          <a:chOff x="0" y="0"/>
          <a:chExt cx="0" cy="0"/>
        </a:xfrm>
      </p:grpSpPr>
      <p:grpSp>
        <p:nvGrpSpPr>
          <p:cNvPr id="1406" name="Google Shape;1406;g294b6e0cc7d_0_17"/>
          <p:cNvGrpSpPr/>
          <p:nvPr/>
        </p:nvGrpSpPr>
        <p:grpSpPr>
          <a:xfrm rot="5400000">
            <a:off x="8896870" y="17996557"/>
            <a:ext cx="552785" cy="552785"/>
            <a:chOff x="0" y="0"/>
            <a:chExt cx="812800" cy="812800"/>
          </a:xfrm>
        </p:grpSpPr>
        <p:sp>
          <p:nvSpPr>
            <p:cNvPr id="1407" name="Google Shape;1407;g294b6e0cc7d_0_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g294b6e0cc7d_0_1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9" name="Google Shape;1409;g294b6e0cc7d_0_17"/>
          <p:cNvSpPr txBox="1"/>
          <p:nvPr/>
        </p:nvSpPr>
        <p:spPr>
          <a:xfrm>
            <a:off x="908575" y="183225"/>
            <a:ext cx="82899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3000" u="none" cap="none" strike="noStrike">
                <a:solidFill>
                  <a:srgbClr val="462D78"/>
                </a:solidFill>
                <a:latin typeface="Arial"/>
                <a:ea typeface="Arial"/>
                <a:cs typeface="Arial"/>
                <a:sym typeface="Arial"/>
              </a:rPr>
              <a:t>DV Script and Resource Sheet Continued:</a:t>
            </a:r>
            <a:endParaRPr b="1" i="0" sz="2300" u="none" cap="none" strike="noStrike">
              <a:solidFill>
                <a:srgbClr val="000000"/>
              </a:solidFill>
              <a:latin typeface="Arial"/>
              <a:ea typeface="Arial"/>
              <a:cs typeface="Arial"/>
              <a:sym typeface="Arial"/>
            </a:endParaRPr>
          </a:p>
        </p:txBody>
      </p:sp>
      <p:pic>
        <p:nvPicPr>
          <p:cNvPr id="1410" name="Google Shape;1410;g294b6e0cc7d_0_17"/>
          <p:cNvPicPr preferRelativeResize="0"/>
          <p:nvPr/>
        </p:nvPicPr>
        <p:blipFill rotWithShape="1">
          <a:blip r:embed="rId3">
            <a:alphaModFix/>
          </a:blip>
          <a:srcRect b="0" l="0" r="0" t="0"/>
          <a:stretch/>
        </p:blipFill>
        <p:spPr>
          <a:xfrm>
            <a:off x="3270900" y="1186750"/>
            <a:ext cx="12537691" cy="9071926"/>
          </a:xfrm>
          <a:prstGeom prst="rect">
            <a:avLst/>
          </a:prstGeom>
          <a:noFill/>
          <a:ln cap="flat" cmpd="sng" w="9525">
            <a:solidFill>
              <a:srgbClr val="BFBFBF"/>
            </a:solidFill>
            <a:prstDash val="solid"/>
            <a:round/>
            <a:headEnd len="sm" w="sm" type="none"/>
            <a:tailEnd len="sm" w="sm" type="none"/>
          </a:ln>
        </p:spPr>
      </p:pic>
      <p:sp>
        <p:nvSpPr>
          <p:cNvPr id="1411" name="Google Shape;1411;g294b6e0cc7d_0_17"/>
          <p:cNvSpPr txBox="1"/>
          <p:nvPr/>
        </p:nvSpPr>
        <p:spPr>
          <a:xfrm>
            <a:off x="1535125" y="725050"/>
            <a:ext cx="147549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0" i="0" lang="en-US" sz="3000" u="none" cap="none" strike="noStrike">
                <a:solidFill>
                  <a:srgbClr val="462D78"/>
                </a:solidFill>
                <a:latin typeface="Arial"/>
                <a:ea typeface="Arial"/>
                <a:cs typeface="Arial"/>
                <a:sym typeface="Arial"/>
              </a:rPr>
              <a:t>Complete the sheet to pass out to individuals who may need local resources</a:t>
            </a:r>
            <a:endParaRPr b="0" i="0" sz="2300" u="none" cap="none" strike="noStrike">
              <a:solidFill>
                <a:srgbClr val="000000"/>
              </a:solidFill>
              <a:latin typeface="Arial"/>
              <a:ea typeface="Arial"/>
              <a:cs typeface="Arial"/>
              <a:sym typeface="Arial"/>
            </a:endParaRPr>
          </a:p>
        </p:txBody>
      </p:sp>
      <p:grpSp>
        <p:nvGrpSpPr>
          <p:cNvPr id="1412" name="Google Shape;1412;g294b6e0cc7d_0_17"/>
          <p:cNvGrpSpPr/>
          <p:nvPr/>
        </p:nvGrpSpPr>
        <p:grpSpPr>
          <a:xfrm>
            <a:off x="15060598" y="11"/>
            <a:ext cx="3227297" cy="3085741"/>
            <a:chOff x="0" y="0"/>
            <a:chExt cx="849982" cy="812700"/>
          </a:xfrm>
        </p:grpSpPr>
        <p:sp>
          <p:nvSpPr>
            <p:cNvPr id="1413" name="Google Shape;1413;g294b6e0cc7d_0_1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14" name="Google Shape;1414;g294b6e0cc7d_0_1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15" name="Google Shape;1415;g294b6e0cc7d_0_1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76C0"/>
        </a:solidFill>
      </p:bgPr>
    </p:bg>
    <p:spTree>
      <p:nvGrpSpPr>
        <p:cNvPr id="1419" name="Shape 1419"/>
        <p:cNvGrpSpPr/>
        <p:nvPr/>
      </p:nvGrpSpPr>
      <p:grpSpPr>
        <a:xfrm>
          <a:off x="0" y="0"/>
          <a:ext cx="0" cy="0"/>
          <a:chOff x="0" y="0"/>
          <a:chExt cx="0" cy="0"/>
        </a:xfrm>
      </p:grpSpPr>
      <p:grpSp>
        <p:nvGrpSpPr>
          <p:cNvPr id="1420" name="Google Shape;1420;g294b6e0cc7d_0_42"/>
          <p:cNvGrpSpPr/>
          <p:nvPr/>
        </p:nvGrpSpPr>
        <p:grpSpPr>
          <a:xfrm>
            <a:off x="1208423" y="6773279"/>
            <a:ext cx="3227297" cy="3085741"/>
            <a:chOff x="0" y="0"/>
            <a:chExt cx="849982" cy="812700"/>
          </a:xfrm>
        </p:grpSpPr>
        <p:sp>
          <p:nvSpPr>
            <p:cNvPr id="1421" name="Google Shape;1421;g294b6e0cc7d_0_4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22" name="Google Shape;1422;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23" name="Google Shape;1423;g294b6e0cc7d_0_42"/>
          <p:cNvGrpSpPr/>
          <p:nvPr/>
        </p:nvGrpSpPr>
        <p:grpSpPr>
          <a:xfrm>
            <a:off x="1208423" y="5106386"/>
            <a:ext cx="3227297" cy="3085741"/>
            <a:chOff x="0" y="0"/>
            <a:chExt cx="849982" cy="812700"/>
          </a:xfrm>
        </p:grpSpPr>
        <p:sp>
          <p:nvSpPr>
            <p:cNvPr id="1424" name="Google Shape;1424;g294b6e0cc7d_0_4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25" name="Google Shape;1425;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26" name="Google Shape;1426;g294b6e0cc7d_0_42"/>
          <p:cNvGrpSpPr/>
          <p:nvPr/>
        </p:nvGrpSpPr>
        <p:grpSpPr>
          <a:xfrm>
            <a:off x="1208423" y="3444236"/>
            <a:ext cx="3227297" cy="3085741"/>
            <a:chOff x="0" y="0"/>
            <a:chExt cx="849982" cy="812700"/>
          </a:xfrm>
        </p:grpSpPr>
        <p:sp>
          <p:nvSpPr>
            <p:cNvPr id="1427" name="Google Shape;1427;g294b6e0cc7d_0_4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28" name="Google Shape;1428;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29" name="Google Shape;1429;g294b6e0cc7d_0_42"/>
          <p:cNvGrpSpPr/>
          <p:nvPr/>
        </p:nvGrpSpPr>
        <p:grpSpPr>
          <a:xfrm>
            <a:off x="1208423" y="1763036"/>
            <a:ext cx="3227297" cy="3085741"/>
            <a:chOff x="0" y="0"/>
            <a:chExt cx="849982" cy="812700"/>
          </a:xfrm>
        </p:grpSpPr>
        <p:sp>
          <p:nvSpPr>
            <p:cNvPr id="1430" name="Google Shape;1430;g294b6e0cc7d_0_4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31" name="Google Shape;1431;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32" name="Google Shape;1432;g294b6e0cc7d_0_42"/>
          <p:cNvGrpSpPr/>
          <p:nvPr/>
        </p:nvGrpSpPr>
        <p:grpSpPr>
          <a:xfrm>
            <a:off x="-82477" y="-230145"/>
            <a:ext cx="3085741" cy="3085741"/>
            <a:chOff x="0" y="0"/>
            <a:chExt cx="812700" cy="812700"/>
          </a:xfrm>
        </p:grpSpPr>
        <p:sp>
          <p:nvSpPr>
            <p:cNvPr id="1433" name="Google Shape;1433;g294b6e0cc7d_0_4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434" name="Google Shape;1434;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35" name="Google Shape;1435;g294b6e0cc7d_0_42"/>
          <p:cNvGrpSpPr/>
          <p:nvPr/>
        </p:nvGrpSpPr>
        <p:grpSpPr>
          <a:xfrm>
            <a:off x="530072" y="397176"/>
            <a:ext cx="1409059" cy="1409059"/>
            <a:chOff x="0" y="0"/>
            <a:chExt cx="812700" cy="812700"/>
          </a:xfrm>
        </p:grpSpPr>
        <p:sp>
          <p:nvSpPr>
            <p:cNvPr id="1436" name="Google Shape;1436;g294b6e0cc7d_0_4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437" name="Google Shape;1437;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38" name="Google Shape;1438;g294b6e0cc7d_0_42"/>
          <p:cNvGrpSpPr/>
          <p:nvPr/>
        </p:nvGrpSpPr>
        <p:grpSpPr>
          <a:xfrm>
            <a:off x="17303677" y="1"/>
            <a:ext cx="3085741" cy="3085741"/>
            <a:chOff x="0" y="0"/>
            <a:chExt cx="812700" cy="812700"/>
          </a:xfrm>
        </p:grpSpPr>
        <p:sp>
          <p:nvSpPr>
            <p:cNvPr id="1439" name="Google Shape;1439;g294b6e0cc7d_0_4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E5E6EE"/>
            </a:solidFill>
            <a:ln>
              <a:noFill/>
            </a:ln>
          </p:spPr>
        </p:sp>
        <p:sp>
          <p:nvSpPr>
            <p:cNvPr id="1440" name="Google Shape;1440;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41" name="Google Shape;1441;g294b6e0cc7d_0_42"/>
          <p:cNvGrpSpPr/>
          <p:nvPr/>
        </p:nvGrpSpPr>
        <p:grpSpPr>
          <a:xfrm>
            <a:off x="17303675" y="608196"/>
            <a:ext cx="1409059" cy="1409059"/>
            <a:chOff x="0" y="0"/>
            <a:chExt cx="812700" cy="812700"/>
          </a:xfrm>
        </p:grpSpPr>
        <p:sp>
          <p:nvSpPr>
            <p:cNvPr id="1442" name="Google Shape;1442;g294b6e0cc7d_0_42"/>
            <p:cNvSpPr/>
            <p:nvPr/>
          </p:nvSpPr>
          <p:spPr>
            <a:xfrm>
              <a:off x="0" y="0"/>
              <a:ext cx="270933" cy="265476"/>
            </a:xfrm>
            <a:custGeom>
              <a:rect b="b" l="l" r="r" t="t"/>
              <a:pathLst>
                <a:path extrusionOk="0" h="265476" w="270933">
                  <a:moveTo>
                    <a:pt x="0" y="0"/>
                  </a:moveTo>
                  <a:lnTo>
                    <a:pt x="270933" y="0"/>
                  </a:lnTo>
                  <a:lnTo>
                    <a:pt x="270933" y="265476"/>
                  </a:lnTo>
                  <a:lnTo>
                    <a:pt x="0" y="265476"/>
                  </a:lnTo>
                  <a:close/>
                </a:path>
              </a:pathLst>
            </a:custGeom>
            <a:solidFill>
              <a:srgbClr val="462D78"/>
            </a:solidFill>
            <a:ln>
              <a:noFill/>
            </a:ln>
          </p:spPr>
        </p:sp>
        <p:sp>
          <p:nvSpPr>
            <p:cNvPr id="1443" name="Google Shape;1443;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44" name="Google Shape;1444;g294b6e0cc7d_0_42"/>
          <p:cNvSpPr txBox="1"/>
          <p:nvPr/>
        </p:nvSpPr>
        <p:spPr>
          <a:xfrm>
            <a:off x="6865004" y="2874903"/>
            <a:ext cx="109656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1" i="0" lang="en-US" sz="7200" u="none" cap="none" strike="noStrike">
                <a:solidFill>
                  <a:schemeClr val="lt1"/>
                </a:solidFill>
                <a:latin typeface="Arial"/>
                <a:ea typeface="Arial"/>
                <a:cs typeface="Arial"/>
                <a:sym typeface="Arial"/>
              </a:rPr>
              <a:t>Resources</a:t>
            </a:r>
            <a:endParaRPr b="1" i="0" sz="1400" u="none" cap="none" strike="noStrike">
              <a:solidFill>
                <a:schemeClr val="lt1"/>
              </a:solidFill>
              <a:latin typeface="Arial"/>
              <a:ea typeface="Arial"/>
              <a:cs typeface="Arial"/>
              <a:sym typeface="Arial"/>
            </a:endParaRPr>
          </a:p>
        </p:txBody>
      </p:sp>
      <p:sp>
        <p:nvSpPr>
          <p:cNvPr id="1445" name="Google Shape;1445;g294b6e0cc7d_0_42"/>
          <p:cNvSpPr txBox="1"/>
          <p:nvPr/>
        </p:nvSpPr>
        <p:spPr>
          <a:xfrm>
            <a:off x="1208423" y="706357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Survey </a:t>
            </a:r>
            <a:endParaRPr b="0" i="0" sz="1400" u="none" cap="none" strike="noStrike">
              <a:solidFill>
                <a:srgbClr val="000000"/>
              </a:solidFill>
              <a:latin typeface="Arial"/>
              <a:ea typeface="Arial"/>
              <a:cs typeface="Arial"/>
              <a:sym typeface="Arial"/>
            </a:endParaRPr>
          </a:p>
        </p:txBody>
      </p:sp>
      <p:sp>
        <p:nvSpPr>
          <p:cNvPr id="1446" name="Google Shape;1446;g294b6e0cc7d_0_42"/>
          <p:cNvSpPr txBox="1"/>
          <p:nvPr/>
        </p:nvSpPr>
        <p:spPr>
          <a:xfrm>
            <a:off x="1208423" y="540873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Service Based Count </a:t>
            </a:r>
            <a:endParaRPr b="0" i="0" sz="1400" u="none" cap="none" strike="noStrike">
              <a:solidFill>
                <a:srgbClr val="000000"/>
              </a:solidFill>
              <a:latin typeface="Arial"/>
              <a:ea typeface="Arial"/>
              <a:cs typeface="Arial"/>
              <a:sym typeface="Arial"/>
            </a:endParaRPr>
          </a:p>
        </p:txBody>
      </p:sp>
      <p:sp>
        <p:nvSpPr>
          <p:cNvPr id="1447" name="Google Shape;1447;g294b6e0cc7d_0_42"/>
          <p:cNvSpPr txBox="1"/>
          <p:nvPr/>
        </p:nvSpPr>
        <p:spPr>
          <a:xfrm>
            <a:off x="1208423" y="3753929"/>
            <a:ext cx="3227400" cy="461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3000"/>
              <a:buFont typeface="Arial"/>
              <a:buNone/>
            </a:pPr>
            <a:r>
              <a:rPr b="0" i="0" lang="en-US" sz="3000" u="none" cap="none" strike="noStrike">
                <a:solidFill>
                  <a:srgbClr val="462D78"/>
                </a:solidFill>
                <a:latin typeface="Arial"/>
                <a:ea typeface="Arial"/>
                <a:cs typeface="Arial"/>
                <a:sym typeface="Arial"/>
              </a:rPr>
              <a:t>Street Count</a:t>
            </a:r>
            <a:endParaRPr b="0" i="0" sz="3000" u="none" cap="none" strike="noStrike">
              <a:solidFill>
                <a:srgbClr val="000000"/>
              </a:solidFill>
              <a:latin typeface="Arial"/>
              <a:ea typeface="Arial"/>
              <a:cs typeface="Arial"/>
              <a:sym typeface="Arial"/>
            </a:endParaRPr>
          </a:p>
        </p:txBody>
      </p:sp>
      <p:sp>
        <p:nvSpPr>
          <p:cNvPr id="1448" name="Google Shape;1448;g294b6e0cc7d_0_42"/>
          <p:cNvSpPr txBox="1"/>
          <p:nvPr/>
        </p:nvSpPr>
        <p:spPr>
          <a:xfrm>
            <a:off x="1132223" y="2072729"/>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2400" u="none" cap="none" strike="noStrike">
              <a:solidFill>
                <a:srgbClr val="000000"/>
              </a:solidFill>
              <a:latin typeface="Arial"/>
              <a:ea typeface="Arial"/>
              <a:cs typeface="Arial"/>
              <a:sym typeface="Arial"/>
            </a:endParaRPr>
          </a:p>
        </p:txBody>
      </p:sp>
      <p:grpSp>
        <p:nvGrpSpPr>
          <p:cNvPr id="1449" name="Google Shape;1449;g294b6e0cc7d_0_42"/>
          <p:cNvGrpSpPr/>
          <p:nvPr/>
        </p:nvGrpSpPr>
        <p:grpSpPr>
          <a:xfrm>
            <a:off x="1227123" y="8440304"/>
            <a:ext cx="3227297" cy="3085741"/>
            <a:chOff x="0" y="0"/>
            <a:chExt cx="849982" cy="812700"/>
          </a:xfrm>
        </p:grpSpPr>
        <p:sp>
          <p:nvSpPr>
            <p:cNvPr id="1450" name="Google Shape;1450;g294b6e0cc7d_0_4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51" name="Google Shape;1451;g294b6e0cc7d_0_4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52" name="Google Shape;1452;g294b6e0cc7d_0_42"/>
          <p:cNvSpPr txBox="1"/>
          <p:nvPr/>
        </p:nvSpPr>
        <p:spPr>
          <a:xfrm>
            <a:off x="1227073" y="87184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462D78"/>
                </a:solidFill>
                <a:latin typeface="Arial"/>
                <a:ea typeface="Arial"/>
                <a:cs typeface="Arial"/>
                <a:sym typeface="Arial"/>
              </a:rPr>
              <a:t>Resources</a:t>
            </a:r>
            <a:endParaRPr b="1" i="0" sz="1400" u="none" cap="none" strike="noStrike">
              <a:solidFill>
                <a:srgbClr val="000000"/>
              </a:solidFill>
              <a:latin typeface="Arial"/>
              <a:ea typeface="Arial"/>
              <a:cs typeface="Arial"/>
              <a:sym typeface="Arial"/>
            </a:endParaRPr>
          </a:p>
        </p:txBody>
      </p:sp>
      <p:sp>
        <p:nvSpPr>
          <p:cNvPr id="1453" name="Google Shape;1453;g294b6e0cc7d_0_42"/>
          <p:cNvSpPr txBox="1"/>
          <p:nvPr/>
        </p:nvSpPr>
        <p:spPr>
          <a:xfrm>
            <a:off x="9068975" y="4377800"/>
            <a:ext cx="6202800" cy="45429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What to Bring?</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Example schedule </a:t>
            </a:r>
            <a:endParaRPr b="1" i="0" sz="4900" u="none" cap="none" strike="noStrike">
              <a:solidFill>
                <a:srgbClr val="C9DAF8"/>
              </a:solidFill>
              <a:latin typeface="Calibri"/>
              <a:ea typeface="Calibri"/>
              <a:cs typeface="Calibri"/>
              <a:sym typeface="Calibri"/>
            </a:endParaRPr>
          </a:p>
          <a:p>
            <a:pPr indent="0" lvl="0" marL="0" marR="0" rtl="0" algn="r">
              <a:lnSpc>
                <a:spcPct val="90000"/>
              </a:lnSpc>
              <a:spcBef>
                <a:spcPts val="1000"/>
              </a:spcBef>
              <a:spcAft>
                <a:spcPts val="0"/>
              </a:spcAft>
              <a:buClr>
                <a:srgbClr val="000000"/>
              </a:buClr>
              <a:buSzPts val="4900"/>
              <a:buFont typeface="Arial"/>
              <a:buNone/>
            </a:pPr>
            <a:r>
              <a:rPr b="1" i="0" lang="en-US" sz="4900" u="none" cap="none" strike="noStrike">
                <a:solidFill>
                  <a:srgbClr val="C9DAF8"/>
                </a:solidFill>
                <a:latin typeface="Calibri"/>
                <a:ea typeface="Calibri"/>
                <a:cs typeface="Calibri"/>
                <a:sym typeface="Calibri"/>
              </a:rPr>
              <a:t>Q&amp;A</a:t>
            </a:r>
            <a:endParaRPr b="1" i="0" sz="4900" u="none" cap="none" strike="noStrike">
              <a:solidFill>
                <a:srgbClr val="C9DAF8"/>
              </a:solidFill>
              <a:latin typeface="Calibri"/>
              <a:ea typeface="Calibri"/>
              <a:cs typeface="Calibri"/>
              <a:sym typeface="Calibri"/>
            </a:endParaRPr>
          </a:p>
        </p:txBody>
      </p:sp>
      <p:sp>
        <p:nvSpPr>
          <p:cNvPr id="1454" name="Google Shape;1454;g294b6e0cc7d_0_42"/>
          <p:cNvSpPr/>
          <p:nvPr/>
        </p:nvSpPr>
        <p:spPr>
          <a:xfrm>
            <a:off x="399317" y="8718389"/>
            <a:ext cx="809100" cy="461700"/>
          </a:xfrm>
          <a:prstGeom prst="rightArrow">
            <a:avLst>
              <a:gd fmla="val 50000" name="adj1"/>
              <a:gd fmla="val 50000" name="adj2"/>
            </a:avLst>
          </a:prstGeom>
          <a:solidFill>
            <a:srgbClr val="2D175F"/>
          </a:solidFill>
          <a:ln cap="flat" cmpd="sng" w="9525">
            <a:solidFill>
              <a:srgbClr val="2D175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458" name="Shape 1458"/>
        <p:cNvGrpSpPr/>
        <p:nvPr/>
      </p:nvGrpSpPr>
      <p:grpSpPr>
        <a:xfrm>
          <a:off x="0" y="0"/>
          <a:ext cx="0" cy="0"/>
          <a:chOff x="0" y="0"/>
          <a:chExt cx="0" cy="0"/>
        </a:xfrm>
      </p:grpSpPr>
      <p:cxnSp>
        <p:nvCxnSpPr>
          <p:cNvPr id="1459" name="Google Shape;1459;g24fa01ec593_2_127"/>
          <p:cNvCxnSpPr/>
          <p:nvPr/>
        </p:nvCxnSpPr>
        <p:spPr>
          <a:xfrm>
            <a:off x="1276100" y="6406488"/>
            <a:ext cx="16230600" cy="0"/>
          </a:xfrm>
          <a:prstGeom prst="straightConnector1">
            <a:avLst/>
          </a:prstGeom>
          <a:noFill/>
          <a:ln cap="flat" cmpd="sng" w="28575">
            <a:solidFill>
              <a:srgbClr val="2B76C0"/>
            </a:solidFill>
            <a:prstDash val="solid"/>
            <a:round/>
            <a:headEnd len="sm" w="sm" type="none"/>
            <a:tailEnd len="sm" w="sm" type="none"/>
          </a:ln>
        </p:spPr>
      </p:cxnSp>
      <p:grpSp>
        <p:nvGrpSpPr>
          <p:cNvPr id="1460" name="Google Shape;1460;g24fa01ec593_2_127"/>
          <p:cNvGrpSpPr/>
          <p:nvPr/>
        </p:nvGrpSpPr>
        <p:grpSpPr>
          <a:xfrm>
            <a:off x="2292559" y="6130095"/>
            <a:ext cx="552785" cy="552785"/>
            <a:chOff x="0" y="0"/>
            <a:chExt cx="812800" cy="812800"/>
          </a:xfrm>
        </p:grpSpPr>
        <p:sp>
          <p:nvSpPr>
            <p:cNvPr id="1461" name="Google Shape;1461;g24fa01ec593_2_1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g24fa01ec593_2_1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63" name="Google Shape;1463;g24fa01ec593_2_127"/>
          <p:cNvGrpSpPr/>
          <p:nvPr/>
        </p:nvGrpSpPr>
        <p:grpSpPr>
          <a:xfrm>
            <a:off x="5855076" y="6130095"/>
            <a:ext cx="552785" cy="552785"/>
            <a:chOff x="0" y="0"/>
            <a:chExt cx="812800" cy="812800"/>
          </a:xfrm>
        </p:grpSpPr>
        <p:sp>
          <p:nvSpPr>
            <p:cNvPr id="1464" name="Google Shape;1464;g24fa01ec593_2_1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g24fa01ec593_2_1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66" name="Google Shape;1466;g24fa01ec593_2_127"/>
          <p:cNvGrpSpPr/>
          <p:nvPr/>
        </p:nvGrpSpPr>
        <p:grpSpPr>
          <a:xfrm>
            <a:off x="9168214" y="6130095"/>
            <a:ext cx="552785" cy="552785"/>
            <a:chOff x="0" y="0"/>
            <a:chExt cx="812800" cy="812800"/>
          </a:xfrm>
        </p:grpSpPr>
        <p:sp>
          <p:nvSpPr>
            <p:cNvPr id="1467" name="Google Shape;1467;g24fa01ec593_2_1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g24fa01ec593_2_1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69" name="Google Shape;1469;g24fa01ec593_2_127"/>
          <p:cNvGrpSpPr/>
          <p:nvPr/>
        </p:nvGrpSpPr>
        <p:grpSpPr>
          <a:xfrm>
            <a:off x="12375683" y="6130095"/>
            <a:ext cx="552785" cy="552785"/>
            <a:chOff x="0" y="0"/>
            <a:chExt cx="812800" cy="812800"/>
          </a:xfrm>
        </p:grpSpPr>
        <p:sp>
          <p:nvSpPr>
            <p:cNvPr id="1470" name="Google Shape;1470;g24fa01ec593_2_1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g24fa01ec593_2_1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2" name="Google Shape;1472;g24fa01ec593_2_127"/>
          <p:cNvGrpSpPr/>
          <p:nvPr/>
        </p:nvGrpSpPr>
        <p:grpSpPr>
          <a:xfrm>
            <a:off x="15884994" y="6130095"/>
            <a:ext cx="552785" cy="552785"/>
            <a:chOff x="0" y="0"/>
            <a:chExt cx="812800" cy="812800"/>
          </a:xfrm>
        </p:grpSpPr>
        <p:sp>
          <p:nvSpPr>
            <p:cNvPr id="1473" name="Google Shape;1473;g24fa01ec593_2_1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g24fa01ec593_2_12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75" name="Google Shape;1475;g24fa01ec593_2_127"/>
          <p:cNvSpPr txBox="1"/>
          <p:nvPr/>
        </p:nvSpPr>
        <p:spPr>
          <a:xfrm>
            <a:off x="1028700" y="400700"/>
            <a:ext cx="9469800" cy="223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6600" u="none" cap="none" strike="noStrike">
                <a:solidFill>
                  <a:srgbClr val="953734"/>
                </a:solidFill>
                <a:latin typeface="Arial"/>
                <a:ea typeface="Arial"/>
                <a:cs typeface="Arial"/>
                <a:sym typeface="Arial"/>
              </a:rPr>
              <a:t>Schedule for the Night of the Count </a:t>
            </a:r>
            <a:endParaRPr b="0" i="0" sz="1500" u="none" cap="none" strike="noStrike">
              <a:solidFill>
                <a:srgbClr val="953734"/>
              </a:solidFill>
              <a:latin typeface="Arial"/>
              <a:ea typeface="Arial"/>
              <a:cs typeface="Arial"/>
              <a:sym typeface="Arial"/>
            </a:endParaRPr>
          </a:p>
        </p:txBody>
      </p:sp>
      <p:sp>
        <p:nvSpPr>
          <p:cNvPr id="1476" name="Google Shape;1476;g24fa01ec593_2_127"/>
          <p:cNvSpPr txBox="1"/>
          <p:nvPr/>
        </p:nvSpPr>
        <p:spPr>
          <a:xfrm>
            <a:off x="1020900" y="3931666"/>
            <a:ext cx="7102200" cy="323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dk1"/>
              </a:buClr>
              <a:buSzPts val="1100"/>
              <a:buFont typeface="Arial"/>
              <a:buNone/>
            </a:pPr>
            <a:r>
              <a:rPr b="0" i="0" lang="en-US" sz="2100" u="none" cap="none" strike="noStrike">
                <a:solidFill>
                  <a:srgbClr val="953734"/>
                </a:solidFill>
                <a:latin typeface="Arial"/>
                <a:ea typeface="Arial"/>
                <a:cs typeface="Arial"/>
                <a:sym typeface="Arial"/>
              </a:rPr>
              <a:t>[SAMPLE SCHEDULE OF EVENTS on MM/DD/20XX]</a:t>
            </a:r>
            <a:endParaRPr b="0" i="0" sz="2100" u="none" cap="none" strike="noStrike">
              <a:solidFill>
                <a:srgbClr val="953734"/>
              </a:solidFill>
              <a:latin typeface="Arial"/>
              <a:ea typeface="Arial"/>
              <a:cs typeface="Arial"/>
              <a:sym typeface="Arial"/>
            </a:endParaRPr>
          </a:p>
        </p:txBody>
      </p:sp>
      <p:sp>
        <p:nvSpPr>
          <p:cNvPr id="1477" name="Google Shape;1477;g24fa01ec593_2_127"/>
          <p:cNvSpPr txBox="1"/>
          <p:nvPr/>
        </p:nvSpPr>
        <p:spPr>
          <a:xfrm>
            <a:off x="909974" y="7091548"/>
            <a:ext cx="3318000" cy="812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Arrive at [Meeting Location}</a:t>
            </a:r>
            <a:endParaRPr b="0" i="0" sz="1400" u="none" cap="none" strike="noStrike">
              <a:solidFill>
                <a:srgbClr val="953734"/>
              </a:solidFill>
              <a:latin typeface="Arial"/>
              <a:ea typeface="Arial"/>
              <a:cs typeface="Arial"/>
              <a:sym typeface="Arial"/>
            </a:endParaRPr>
          </a:p>
        </p:txBody>
      </p:sp>
      <p:sp>
        <p:nvSpPr>
          <p:cNvPr id="1478" name="Google Shape;1478;g24fa01ec593_2_127"/>
          <p:cNvSpPr txBox="1"/>
          <p:nvPr/>
        </p:nvSpPr>
        <p:spPr>
          <a:xfrm>
            <a:off x="4582329" y="7053504"/>
            <a:ext cx="3098400" cy="8127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Welcome and overview of the night</a:t>
            </a:r>
            <a:endParaRPr b="0" i="0" sz="1400" u="none" cap="none" strike="noStrike">
              <a:solidFill>
                <a:srgbClr val="953734"/>
              </a:solidFill>
              <a:latin typeface="Arial"/>
              <a:ea typeface="Arial"/>
              <a:cs typeface="Arial"/>
              <a:sym typeface="Arial"/>
            </a:endParaRPr>
          </a:p>
        </p:txBody>
      </p:sp>
      <p:sp>
        <p:nvSpPr>
          <p:cNvPr id="1479" name="Google Shape;1479;g24fa01ec593_2_127"/>
          <p:cNvSpPr txBox="1"/>
          <p:nvPr/>
        </p:nvSpPr>
        <p:spPr>
          <a:xfrm>
            <a:off x="8144847" y="7053504"/>
            <a:ext cx="2599500" cy="25851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Meet with team.</a:t>
            </a:r>
            <a:endParaRPr b="0" i="0" sz="2400" u="none" cap="none" strike="noStrike">
              <a:solidFill>
                <a:srgbClr val="953734"/>
              </a:solidFill>
              <a:latin typeface="Arial"/>
              <a:ea typeface="Arial"/>
              <a:cs typeface="Arial"/>
              <a:sym typeface="Arial"/>
            </a:endParaRPr>
          </a:p>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Exchange numbers.</a:t>
            </a:r>
            <a:endParaRPr b="0" i="0" sz="2400" u="none" cap="none" strike="noStrike">
              <a:solidFill>
                <a:srgbClr val="953734"/>
              </a:solidFill>
              <a:latin typeface="Arial"/>
              <a:ea typeface="Arial"/>
              <a:cs typeface="Arial"/>
              <a:sym typeface="Arial"/>
            </a:endParaRPr>
          </a:p>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Set a plan. </a:t>
            </a:r>
            <a:endParaRPr b="0" i="0" sz="2400" u="none" cap="none" strike="noStrike">
              <a:solidFill>
                <a:srgbClr val="953734"/>
              </a:solidFill>
              <a:latin typeface="Arial"/>
              <a:ea typeface="Arial"/>
              <a:cs typeface="Arial"/>
              <a:sym typeface="Arial"/>
            </a:endParaRPr>
          </a:p>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Get to know each other. </a:t>
            </a:r>
            <a:endParaRPr b="0" i="0" sz="2400" u="none" cap="none" strike="noStrike">
              <a:solidFill>
                <a:srgbClr val="953734"/>
              </a:solidFill>
              <a:latin typeface="Arial"/>
              <a:ea typeface="Arial"/>
              <a:cs typeface="Arial"/>
              <a:sym typeface="Arial"/>
            </a:endParaRPr>
          </a:p>
        </p:txBody>
      </p:sp>
      <p:sp>
        <p:nvSpPr>
          <p:cNvPr id="1480" name="Google Shape;1480;g24fa01ec593_2_127"/>
          <p:cNvSpPr txBox="1"/>
          <p:nvPr/>
        </p:nvSpPr>
        <p:spPr>
          <a:xfrm>
            <a:off x="11160610" y="7053504"/>
            <a:ext cx="29829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PIT COUNT</a:t>
            </a:r>
            <a:endParaRPr b="0" i="0" sz="1400" u="none" cap="none" strike="noStrike">
              <a:solidFill>
                <a:srgbClr val="953734"/>
              </a:solidFill>
              <a:latin typeface="Arial"/>
              <a:ea typeface="Arial"/>
              <a:cs typeface="Arial"/>
              <a:sym typeface="Arial"/>
            </a:endParaRPr>
          </a:p>
        </p:txBody>
      </p:sp>
      <p:sp>
        <p:nvSpPr>
          <p:cNvPr id="1481" name="Google Shape;1481;g24fa01ec593_2_127"/>
          <p:cNvSpPr txBox="1"/>
          <p:nvPr/>
        </p:nvSpPr>
        <p:spPr>
          <a:xfrm>
            <a:off x="14495966" y="7053504"/>
            <a:ext cx="3330900" cy="16989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Meet with your team lead at designated spot to return PITC survey forms</a:t>
            </a:r>
            <a:endParaRPr b="0" i="0" sz="1400" u="none" cap="none" strike="noStrike">
              <a:solidFill>
                <a:srgbClr val="953734"/>
              </a:solidFill>
              <a:latin typeface="Arial"/>
              <a:ea typeface="Arial"/>
              <a:cs typeface="Arial"/>
              <a:sym typeface="Arial"/>
            </a:endParaRPr>
          </a:p>
        </p:txBody>
      </p:sp>
      <p:sp>
        <p:nvSpPr>
          <p:cNvPr id="1482" name="Google Shape;1482;g24fa01ec593_2_127"/>
          <p:cNvSpPr/>
          <p:nvPr/>
        </p:nvSpPr>
        <p:spPr>
          <a:xfrm>
            <a:off x="11052117" y="965095"/>
            <a:ext cx="6454588" cy="4114800"/>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sp>
        <p:nvSpPr>
          <p:cNvPr id="1483" name="Google Shape;1483;g24fa01ec593_2_127"/>
          <p:cNvSpPr txBox="1"/>
          <p:nvPr/>
        </p:nvSpPr>
        <p:spPr>
          <a:xfrm>
            <a:off x="1666575" y="5336525"/>
            <a:ext cx="1804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chemeClr val="dk1"/>
              </a:buClr>
              <a:buSzPts val="1100"/>
              <a:buFont typeface="Arial"/>
              <a:buNone/>
            </a:pPr>
            <a:r>
              <a:rPr b="1" i="0" lang="en-US" sz="2500" u="none" cap="none" strike="noStrike">
                <a:solidFill>
                  <a:srgbClr val="953734"/>
                </a:solidFill>
                <a:latin typeface="Arial"/>
                <a:ea typeface="Arial"/>
                <a:cs typeface="Arial"/>
                <a:sym typeface="Arial"/>
              </a:rPr>
              <a:t>8:30-9 pm</a:t>
            </a:r>
            <a:endParaRPr b="1" i="0" sz="2500" u="none" cap="none" strike="noStrike">
              <a:solidFill>
                <a:srgbClr val="953734"/>
              </a:solidFill>
              <a:latin typeface="Arial"/>
              <a:ea typeface="Arial"/>
              <a:cs typeface="Arial"/>
              <a:sym typeface="Arial"/>
            </a:endParaRPr>
          </a:p>
        </p:txBody>
      </p:sp>
      <p:sp>
        <p:nvSpPr>
          <p:cNvPr id="1484" name="Google Shape;1484;g24fa01ec593_2_127"/>
          <p:cNvSpPr txBox="1"/>
          <p:nvPr/>
        </p:nvSpPr>
        <p:spPr>
          <a:xfrm>
            <a:off x="5229125" y="5550750"/>
            <a:ext cx="1804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chemeClr val="dk1"/>
              </a:buClr>
              <a:buSzPts val="1100"/>
              <a:buFont typeface="Arial"/>
              <a:buNone/>
            </a:pPr>
            <a:r>
              <a:rPr b="1" i="0" lang="en-US" sz="2500" u="none" cap="none" strike="noStrike">
                <a:solidFill>
                  <a:srgbClr val="953734"/>
                </a:solidFill>
                <a:latin typeface="Arial"/>
                <a:ea typeface="Arial"/>
                <a:cs typeface="Arial"/>
                <a:sym typeface="Arial"/>
              </a:rPr>
              <a:t>9-9:30 pm</a:t>
            </a:r>
            <a:endParaRPr b="1" i="0" sz="2500" u="none" cap="none" strike="noStrike">
              <a:solidFill>
                <a:srgbClr val="953734"/>
              </a:solidFill>
              <a:latin typeface="Arial"/>
              <a:ea typeface="Arial"/>
              <a:cs typeface="Arial"/>
              <a:sym typeface="Arial"/>
            </a:endParaRPr>
          </a:p>
        </p:txBody>
      </p:sp>
      <p:sp>
        <p:nvSpPr>
          <p:cNvPr id="1485" name="Google Shape;1485;g24fa01ec593_2_127"/>
          <p:cNvSpPr txBox="1"/>
          <p:nvPr/>
        </p:nvSpPr>
        <p:spPr>
          <a:xfrm>
            <a:off x="8542213" y="5550750"/>
            <a:ext cx="1804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chemeClr val="dk1"/>
              </a:buClr>
              <a:buSzPts val="1100"/>
              <a:buFont typeface="Arial"/>
              <a:buNone/>
            </a:pPr>
            <a:r>
              <a:rPr b="1" i="0" lang="en-US" sz="2500" u="none" cap="none" strike="noStrike">
                <a:solidFill>
                  <a:srgbClr val="953734"/>
                </a:solidFill>
                <a:latin typeface="Arial"/>
                <a:ea typeface="Arial"/>
                <a:cs typeface="Arial"/>
                <a:sym typeface="Arial"/>
              </a:rPr>
              <a:t>9:30-10 pm</a:t>
            </a:r>
            <a:endParaRPr b="1" i="0" sz="2500" u="none" cap="none" strike="noStrike">
              <a:solidFill>
                <a:srgbClr val="953734"/>
              </a:solidFill>
              <a:latin typeface="Arial"/>
              <a:ea typeface="Arial"/>
              <a:cs typeface="Arial"/>
              <a:sym typeface="Arial"/>
            </a:endParaRPr>
          </a:p>
        </p:txBody>
      </p:sp>
      <p:sp>
        <p:nvSpPr>
          <p:cNvPr id="1486" name="Google Shape;1486;g24fa01ec593_2_127"/>
          <p:cNvSpPr txBox="1"/>
          <p:nvPr/>
        </p:nvSpPr>
        <p:spPr>
          <a:xfrm>
            <a:off x="11749650" y="5550750"/>
            <a:ext cx="1804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chemeClr val="dk1"/>
              </a:buClr>
              <a:buSzPts val="1100"/>
              <a:buFont typeface="Arial"/>
              <a:buNone/>
            </a:pPr>
            <a:r>
              <a:rPr b="1" i="0" lang="en-US" sz="2500" u="none" cap="none" strike="noStrike">
                <a:solidFill>
                  <a:srgbClr val="953734"/>
                </a:solidFill>
                <a:latin typeface="Arial"/>
                <a:ea typeface="Arial"/>
                <a:cs typeface="Arial"/>
                <a:sym typeface="Arial"/>
              </a:rPr>
              <a:t>10 pm-2 am</a:t>
            </a:r>
            <a:endParaRPr b="1" i="0" sz="2500" u="none" cap="none" strike="noStrike">
              <a:solidFill>
                <a:srgbClr val="953734"/>
              </a:solidFill>
              <a:latin typeface="Arial"/>
              <a:ea typeface="Arial"/>
              <a:cs typeface="Arial"/>
              <a:sym typeface="Arial"/>
            </a:endParaRPr>
          </a:p>
        </p:txBody>
      </p:sp>
      <p:sp>
        <p:nvSpPr>
          <p:cNvPr id="1487" name="Google Shape;1487;g24fa01ec593_2_127"/>
          <p:cNvSpPr txBox="1"/>
          <p:nvPr/>
        </p:nvSpPr>
        <p:spPr>
          <a:xfrm>
            <a:off x="15259025" y="5550750"/>
            <a:ext cx="1804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chemeClr val="dk1"/>
              </a:buClr>
              <a:buSzPts val="1100"/>
              <a:buFont typeface="Arial"/>
              <a:buNone/>
            </a:pPr>
            <a:r>
              <a:rPr b="1" i="0" lang="en-US" sz="2500" u="none" cap="none" strike="noStrike">
                <a:solidFill>
                  <a:srgbClr val="953734"/>
                </a:solidFill>
                <a:latin typeface="Arial"/>
                <a:ea typeface="Arial"/>
                <a:cs typeface="Arial"/>
                <a:sym typeface="Arial"/>
              </a:rPr>
              <a:t>2 am</a:t>
            </a:r>
            <a:endParaRPr b="1" i="0" sz="2500" u="none" cap="none" strike="noStrike">
              <a:solidFill>
                <a:srgbClr val="953734"/>
              </a:solidFill>
              <a:latin typeface="Arial"/>
              <a:ea typeface="Arial"/>
              <a:cs typeface="Arial"/>
              <a:sym typeface="Arial"/>
            </a:endParaRPr>
          </a:p>
        </p:txBody>
      </p:sp>
      <p:grpSp>
        <p:nvGrpSpPr>
          <p:cNvPr id="1488" name="Google Shape;1488;g24fa01ec593_2_127"/>
          <p:cNvGrpSpPr/>
          <p:nvPr/>
        </p:nvGrpSpPr>
        <p:grpSpPr>
          <a:xfrm>
            <a:off x="15060598" y="11"/>
            <a:ext cx="3227297" cy="3085741"/>
            <a:chOff x="0" y="0"/>
            <a:chExt cx="849982" cy="812700"/>
          </a:xfrm>
        </p:grpSpPr>
        <p:sp>
          <p:nvSpPr>
            <p:cNvPr id="1489" name="Google Shape;1489;g24fa01ec593_2_12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490" name="Google Shape;1490;g24fa01ec593_2_12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91" name="Google Shape;1491;g24fa01ec593_2_127"/>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492" name="Google Shape;1492;g24fa01ec593_2_127"/>
          <p:cNvPicPr preferRelativeResize="0"/>
          <p:nvPr/>
        </p:nvPicPr>
        <p:blipFill>
          <a:blip r:embed="rId4">
            <a:alphaModFix/>
          </a:blip>
          <a:stretch>
            <a:fillRect/>
          </a:stretch>
        </p:blipFill>
        <p:spPr>
          <a:xfrm>
            <a:off x="7892476" y="1759275"/>
            <a:ext cx="2105175" cy="2642325"/>
          </a:xfrm>
          <a:prstGeom prst="rect">
            <a:avLst/>
          </a:prstGeom>
          <a:noFill/>
          <a:ln>
            <a:noFill/>
          </a:ln>
        </p:spPr>
      </p:pic>
      <p:sp>
        <p:nvSpPr>
          <p:cNvPr id="1493" name="Google Shape;1493;g24fa01ec593_2_127"/>
          <p:cNvSpPr txBox="1"/>
          <p:nvPr/>
        </p:nvSpPr>
        <p:spPr>
          <a:xfrm>
            <a:off x="7033913" y="438470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Ask your county coordinator!</a:t>
            </a:r>
            <a:endParaRPr sz="20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497" name="Shape 1497"/>
        <p:cNvGrpSpPr/>
        <p:nvPr/>
      </p:nvGrpSpPr>
      <p:grpSpPr>
        <a:xfrm>
          <a:off x="0" y="0"/>
          <a:ext cx="0" cy="0"/>
          <a:chOff x="0" y="0"/>
          <a:chExt cx="0" cy="0"/>
        </a:xfrm>
      </p:grpSpPr>
      <p:grpSp>
        <p:nvGrpSpPr>
          <p:cNvPr id="1498" name="Google Shape;1498;g24fa01ec593_2_50"/>
          <p:cNvGrpSpPr/>
          <p:nvPr/>
        </p:nvGrpSpPr>
        <p:grpSpPr>
          <a:xfrm>
            <a:off x="1041150" y="1946049"/>
            <a:ext cx="8115410" cy="6081439"/>
            <a:chOff x="0" y="0"/>
            <a:chExt cx="2406491" cy="2440385"/>
          </a:xfrm>
        </p:grpSpPr>
        <p:sp>
          <p:nvSpPr>
            <p:cNvPr id="1499" name="Google Shape;1499;g24fa01ec593_2_50"/>
            <p:cNvSpPr/>
            <p:nvPr/>
          </p:nvSpPr>
          <p:spPr>
            <a:xfrm>
              <a:off x="0" y="0"/>
              <a:ext cx="2406491" cy="2440385"/>
            </a:xfrm>
            <a:custGeom>
              <a:rect b="b" l="l" r="r" t="t"/>
              <a:pathLst>
                <a:path extrusionOk="0" h="2440385" w="2406491">
                  <a:moveTo>
                    <a:pt x="0" y="0"/>
                  </a:moveTo>
                  <a:lnTo>
                    <a:pt x="2406491" y="0"/>
                  </a:lnTo>
                  <a:lnTo>
                    <a:pt x="2406491" y="2440385"/>
                  </a:lnTo>
                  <a:lnTo>
                    <a:pt x="0" y="2440385"/>
                  </a:lnTo>
                  <a:close/>
                </a:path>
              </a:pathLst>
            </a:custGeom>
            <a:solidFill>
              <a:srgbClr val="A5CBE9"/>
            </a:solidFill>
            <a:ln>
              <a:noFill/>
            </a:ln>
          </p:spPr>
        </p:sp>
        <p:sp>
          <p:nvSpPr>
            <p:cNvPr id="1500" name="Google Shape;1500;g24fa01ec593_2_5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01" name="Google Shape;1501;g24fa01ec593_2_50"/>
          <p:cNvSpPr txBox="1"/>
          <p:nvPr/>
        </p:nvSpPr>
        <p:spPr>
          <a:xfrm>
            <a:off x="10381620" y="1067675"/>
            <a:ext cx="68982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953734"/>
                </a:solidFill>
                <a:latin typeface="Arial"/>
                <a:ea typeface="Arial"/>
                <a:cs typeface="Arial"/>
                <a:sym typeface="Arial"/>
              </a:rPr>
              <a:t>Key Contacts</a:t>
            </a:r>
            <a:endParaRPr b="0" i="0" sz="1400" u="none" cap="none" strike="noStrike">
              <a:solidFill>
                <a:srgbClr val="953734"/>
              </a:solidFill>
              <a:latin typeface="Arial"/>
              <a:ea typeface="Arial"/>
              <a:cs typeface="Arial"/>
              <a:sym typeface="Arial"/>
            </a:endParaRPr>
          </a:p>
        </p:txBody>
      </p:sp>
      <p:sp>
        <p:nvSpPr>
          <p:cNvPr id="1502" name="Google Shape;1502;g24fa01ec593_2_50"/>
          <p:cNvSpPr txBox="1"/>
          <p:nvPr/>
        </p:nvSpPr>
        <p:spPr>
          <a:xfrm>
            <a:off x="12012425" y="2564550"/>
            <a:ext cx="5741100" cy="1911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953734"/>
                </a:solidFill>
                <a:latin typeface="Arial"/>
                <a:ea typeface="Arial"/>
                <a:cs typeface="Arial"/>
                <a:sym typeface="Arial"/>
              </a:rPr>
              <a:t>Team Members: Exchange cell phone numbers with others on your team in case you get lost or split into pairs and need to contact each other</a:t>
            </a:r>
            <a:endParaRPr b="0" i="0" sz="2700" u="none" cap="none" strike="noStrike">
              <a:solidFill>
                <a:srgbClr val="953734"/>
              </a:solidFill>
              <a:latin typeface="Arial"/>
              <a:ea typeface="Arial"/>
              <a:cs typeface="Arial"/>
              <a:sym typeface="Arial"/>
            </a:endParaRPr>
          </a:p>
        </p:txBody>
      </p:sp>
      <p:sp>
        <p:nvSpPr>
          <p:cNvPr id="1503" name="Google Shape;1503;g24fa01ec593_2_50"/>
          <p:cNvSpPr txBox="1"/>
          <p:nvPr/>
        </p:nvSpPr>
        <p:spPr>
          <a:xfrm>
            <a:off x="9883384" y="2947352"/>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01</a:t>
            </a:r>
            <a:endParaRPr b="0" i="0" sz="1700" u="none" cap="none" strike="noStrike">
              <a:solidFill>
                <a:srgbClr val="000000"/>
              </a:solidFill>
              <a:latin typeface="Arial"/>
              <a:ea typeface="Arial"/>
              <a:cs typeface="Arial"/>
              <a:sym typeface="Arial"/>
            </a:endParaRPr>
          </a:p>
        </p:txBody>
      </p:sp>
      <p:sp>
        <p:nvSpPr>
          <p:cNvPr id="1504" name="Google Shape;1504;g24fa01ec593_2_50"/>
          <p:cNvSpPr txBox="1"/>
          <p:nvPr/>
        </p:nvSpPr>
        <p:spPr>
          <a:xfrm>
            <a:off x="12012415" y="4804963"/>
            <a:ext cx="5081400" cy="9141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953734"/>
                </a:solidFill>
                <a:latin typeface="Arial"/>
                <a:ea typeface="Arial"/>
                <a:cs typeface="Arial"/>
                <a:sym typeface="Arial"/>
              </a:rPr>
              <a:t>PITC Coordinator/ Key Organization</a:t>
            </a:r>
            <a:endParaRPr b="0" i="0" sz="1700" u="none" cap="none" strike="noStrike">
              <a:solidFill>
                <a:srgbClr val="953734"/>
              </a:solidFill>
              <a:latin typeface="Arial"/>
              <a:ea typeface="Arial"/>
              <a:cs typeface="Arial"/>
              <a:sym typeface="Arial"/>
            </a:endParaRPr>
          </a:p>
        </p:txBody>
      </p:sp>
      <p:sp>
        <p:nvSpPr>
          <p:cNvPr id="1505" name="Google Shape;1505;g24fa01ec593_2_50"/>
          <p:cNvSpPr txBox="1"/>
          <p:nvPr/>
        </p:nvSpPr>
        <p:spPr>
          <a:xfrm>
            <a:off x="9883384" y="4689163"/>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02</a:t>
            </a:r>
            <a:endParaRPr b="0" i="0" sz="1700" u="none" cap="none" strike="noStrike">
              <a:solidFill>
                <a:srgbClr val="000000"/>
              </a:solidFill>
              <a:latin typeface="Arial"/>
              <a:ea typeface="Arial"/>
              <a:cs typeface="Arial"/>
              <a:sym typeface="Arial"/>
            </a:endParaRPr>
          </a:p>
        </p:txBody>
      </p:sp>
      <p:sp>
        <p:nvSpPr>
          <p:cNvPr id="1506" name="Google Shape;1506;g24fa01ec593_2_50"/>
          <p:cNvSpPr txBox="1"/>
          <p:nvPr/>
        </p:nvSpPr>
        <p:spPr>
          <a:xfrm>
            <a:off x="12012415" y="6546774"/>
            <a:ext cx="5081400" cy="9141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953734"/>
                </a:solidFill>
                <a:latin typeface="Arial"/>
                <a:ea typeface="Arial"/>
                <a:cs typeface="Arial"/>
                <a:sym typeface="Arial"/>
              </a:rPr>
              <a:t>Other Local Resources or Contacts </a:t>
            </a:r>
            <a:endParaRPr b="0" i="0" sz="1700" u="none" cap="none" strike="noStrike">
              <a:solidFill>
                <a:srgbClr val="953734"/>
              </a:solidFill>
              <a:latin typeface="Arial"/>
              <a:ea typeface="Arial"/>
              <a:cs typeface="Arial"/>
              <a:sym typeface="Arial"/>
            </a:endParaRPr>
          </a:p>
        </p:txBody>
      </p:sp>
      <p:sp>
        <p:nvSpPr>
          <p:cNvPr id="1507" name="Google Shape;1507;g24fa01ec593_2_50"/>
          <p:cNvSpPr txBox="1"/>
          <p:nvPr/>
        </p:nvSpPr>
        <p:spPr>
          <a:xfrm>
            <a:off x="9883384" y="6430974"/>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03</a:t>
            </a:r>
            <a:endParaRPr b="0" i="0" sz="1700" u="none" cap="none" strike="noStrike">
              <a:solidFill>
                <a:srgbClr val="000000"/>
              </a:solidFill>
              <a:latin typeface="Arial"/>
              <a:ea typeface="Arial"/>
              <a:cs typeface="Arial"/>
              <a:sym typeface="Arial"/>
            </a:endParaRPr>
          </a:p>
        </p:txBody>
      </p:sp>
      <p:sp>
        <p:nvSpPr>
          <p:cNvPr id="1508" name="Google Shape;1508;g24fa01ec593_2_50"/>
          <p:cNvSpPr/>
          <p:nvPr/>
        </p:nvSpPr>
        <p:spPr>
          <a:xfrm>
            <a:off x="1322926" y="2283701"/>
            <a:ext cx="7551868" cy="5143500"/>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grpSp>
        <p:nvGrpSpPr>
          <p:cNvPr id="1509" name="Google Shape;1509;g24fa01ec593_2_50"/>
          <p:cNvGrpSpPr/>
          <p:nvPr/>
        </p:nvGrpSpPr>
        <p:grpSpPr>
          <a:xfrm>
            <a:off x="15060598" y="11"/>
            <a:ext cx="3227297" cy="3085741"/>
            <a:chOff x="0" y="0"/>
            <a:chExt cx="849982" cy="812700"/>
          </a:xfrm>
        </p:grpSpPr>
        <p:sp>
          <p:nvSpPr>
            <p:cNvPr id="1510" name="Google Shape;1510;g24fa01ec593_2_50"/>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511" name="Google Shape;1511;g24fa01ec593_2_50"/>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2" name="Google Shape;1512;g24fa01ec593_2_50"/>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513" name="Google Shape;1513;g24fa01ec593_2_50"/>
          <p:cNvPicPr preferRelativeResize="0"/>
          <p:nvPr/>
        </p:nvPicPr>
        <p:blipFill>
          <a:blip r:embed="rId4">
            <a:alphaModFix/>
          </a:blip>
          <a:stretch>
            <a:fillRect/>
          </a:stretch>
        </p:blipFill>
        <p:spPr>
          <a:xfrm>
            <a:off x="15038501" y="6918500"/>
            <a:ext cx="2105175" cy="2642325"/>
          </a:xfrm>
          <a:prstGeom prst="rect">
            <a:avLst/>
          </a:prstGeom>
          <a:noFill/>
          <a:ln>
            <a:noFill/>
          </a:ln>
        </p:spPr>
      </p:pic>
      <p:sp>
        <p:nvSpPr>
          <p:cNvPr id="1514" name="Google Shape;1514;g24fa01ec593_2_50"/>
          <p:cNvSpPr txBox="1"/>
          <p:nvPr/>
        </p:nvSpPr>
        <p:spPr>
          <a:xfrm>
            <a:off x="14179938" y="954392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518" name="Shape 1518"/>
        <p:cNvGrpSpPr/>
        <p:nvPr/>
      </p:nvGrpSpPr>
      <p:grpSpPr>
        <a:xfrm>
          <a:off x="0" y="0"/>
          <a:ext cx="0" cy="0"/>
          <a:chOff x="0" y="0"/>
          <a:chExt cx="0" cy="0"/>
        </a:xfrm>
      </p:grpSpPr>
      <p:grpSp>
        <p:nvGrpSpPr>
          <p:cNvPr id="1519" name="Google Shape;1519;p13"/>
          <p:cNvGrpSpPr/>
          <p:nvPr/>
        </p:nvGrpSpPr>
        <p:grpSpPr>
          <a:xfrm>
            <a:off x="8963081" y="3113544"/>
            <a:ext cx="1122608" cy="1122610"/>
            <a:chOff x="0" y="0"/>
            <a:chExt cx="812800" cy="812800"/>
          </a:xfrm>
        </p:grpSpPr>
        <p:sp>
          <p:nvSpPr>
            <p:cNvPr id="1520" name="Google Shape;1520;p13"/>
            <p:cNvSpPr/>
            <p:nvPr/>
          </p:nvSpPr>
          <p:spPr>
            <a:xfrm>
              <a:off x="0" y="0"/>
              <a:ext cx="261981" cy="267208"/>
            </a:xfrm>
            <a:custGeom>
              <a:rect b="b" l="l" r="r" t="t"/>
              <a:pathLst>
                <a:path extrusionOk="0" h="267208" w="261981">
                  <a:moveTo>
                    <a:pt x="0" y="0"/>
                  </a:moveTo>
                  <a:lnTo>
                    <a:pt x="261981" y="0"/>
                  </a:lnTo>
                  <a:lnTo>
                    <a:pt x="261981" y="267208"/>
                  </a:lnTo>
                  <a:lnTo>
                    <a:pt x="0" y="267208"/>
                  </a:lnTo>
                  <a:close/>
                </a:path>
              </a:pathLst>
            </a:custGeom>
            <a:solidFill>
              <a:srgbClr val="462D78"/>
            </a:solidFill>
            <a:ln>
              <a:noFill/>
            </a:ln>
          </p:spPr>
        </p:sp>
        <p:sp>
          <p:nvSpPr>
            <p:cNvPr id="1521" name="Google Shape;1521;p1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22" name="Google Shape;1522;p13"/>
          <p:cNvGrpSpPr/>
          <p:nvPr/>
        </p:nvGrpSpPr>
        <p:grpSpPr>
          <a:xfrm>
            <a:off x="8963081" y="8886845"/>
            <a:ext cx="1122608" cy="1122610"/>
            <a:chOff x="0" y="0"/>
            <a:chExt cx="812800" cy="812800"/>
          </a:xfrm>
        </p:grpSpPr>
        <p:sp>
          <p:nvSpPr>
            <p:cNvPr id="1523" name="Google Shape;1523;p13"/>
            <p:cNvSpPr/>
            <p:nvPr/>
          </p:nvSpPr>
          <p:spPr>
            <a:xfrm>
              <a:off x="0" y="0"/>
              <a:ext cx="261981" cy="267208"/>
            </a:xfrm>
            <a:custGeom>
              <a:rect b="b" l="l" r="r" t="t"/>
              <a:pathLst>
                <a:path extrusionOk="0" h="267208" w="261981">
                  <a:moveTo>
                    <a:pt x="0" y="0"/>
                  </a:moveTo>
                  <a:lnTo>
                    <a:pt x="261981" y="0"/>
                  </a:lnTo>
                  <a:lnTo>
                    <a:pt x="261981" y="267208"/>
                  </a:lnTo>
                  <a:lnTo>
                    <a:pt x="0" y="267208"/>
                  </a:lnTo>
                  <a:close/>
                </a:path>
              </a:pathLst>
            </a:custGeom>
            <a:solidFill>
              <a:srgbClr val="462D78"/>
            </a:solidFill>
            <a:ln>
              <a:noFill/>
            </a:ln>
          </p:spPr>
        </p:sp>
        <p:sp>
          <p:nvSpPr>
            <p:cNvPr id="1524" name="Google Shape;1524;p1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25" name="Google Shape;1525;p13"/>
          <p:cNvGrpSpPr/>
          <p:nvPr/>
        </p:nvGrpSpPr>
        <p:grpSpPr>
          <a:xfrm>
            <a:off x="10333475" y="2914993"/>
            <a:ext cx="7503152" cy="5974239"/>
            <a:chOff x="0" y="0"/>
            <a:chExt cx="2224936" cy="812700"/>
          </a:xfrm>
        </p:grpSpPr>
        <p:sp>
          <p:nvSpPr>
            <p:cNvPr id="1526" name="Google Shape;1526;p13"/>
            <p:cNvSpPr/>
            <p:nvPr/>
          </p:nvSpPr>
          <p:spPr>
            <a:xfrm>
              <a:off x="0" y="1"/>
              <a:ext cx="2224936" cy="812172"/>
            </a:xfrm>
            <a:custGeom>
              <a:rect b="b" l="l" r="r" t="t"/>
              <a:pathLst>
                <a:path extrusionOk="0" h="434898" w="2224936">
                  <a:moveTo>
                    <a:pt x="0" y="0"/>
                  </a:moveTo>
                  <a:lnTo>
                    <a:pt x="2224936" y="0"/>
                  </a:lnTo>
                  <a:lnTo>
                    <a:pt x="2224936" y="434898"/>
                  </a:lnTo>
                  <a:lnTo>
                    <a:pt x="0" y="434898"/>
                  </a:lnTo>
                  <a:close/>
                </a:path>
              </a:pathLst>
            </a:custGeom>
            <a:solidFill>
              <a:srgbClr val="462D78"/>
            </a:solidFill>
            <a:ln>
              <a:noFill/>
            </a:ln>
          </p:spPr>
        </p:sp>
        <p:sp>
          <p:nvSpPr>
            <p:cNvPr id="1527" name="Google Shape;1527;p1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28" name="Google Shape;1528;p13"/>
          <p:cNvSpPr txBox="1"/>
          <p:nvPr/>
        </p:nvSpPr>
        <p:spPr>
          <a:xfrm>
            <a:off x="4133928" y="1019175"/>
            <a:ext cx="100200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Your PIT Count Team</a:t>
            </a:r>
            <a:endParaRPr b="0" i="0" sz="1400" u="none" cap="none" strike="noStrike">
              <a:solidFill>
                <a:srgbClr val="000000"/>
              </a:solidFill>
              <a:latin typeface="Arial"/>
              <a:ea typeface="Arial"/>
              <a:cs typeface="Arial"/>
              <a:sym typeface="Arial"/>
            </a:endParaRPr>
          </a:p>
        </p:txBody>
      </p:sp>
      <p:sp>
        <p:nvSpPr>
          <p:cNvPr id="1529" name="Google Shape;1529;p13"/>
          <p:cNvSpPr txBox="1"/>
          <p:nvPr/>
        </p:nvSpPr>
        <p:spPr>
          <a:xfrm rot="5400000">
            <a:off x="6436969" y="6001252"/>
            <a:ext cx="54066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PITC Committee Leadership</a:t>
            </a:r>
            <a:endParaRPr b="0" i="0" sz="1400" u="none" cap="none" strike="noStrike">
              <a:solidFill>
                <a:srgbClr val="000000"/>
              </a:solidFill>
              <a:latin typeface="Arial"/>
              <a:ea typeface="Arial"/>
              <a:cs typeface="Arial"/>
              <a:sym typeface="Arial"/>
            </a:endParaRPr>
          </a:p>
        </p:txBody>
      </p:sp>
      <p:sp>
        <p:nvSpPr>
          <p:cNvPr id="1530" name="Google Shape;1530;p13"/>
          <p:cNvSpPr txBox="1"/>
          <p:nvPr/>
        </p:nvSpPr>
        <p:spPr>
          <a:xfrm>
            <a:off x="10517050" y="3856500"/>
            <a:ext cx="7319700" cy="4483800"/>
          </a:xfrm>
          <a:prstGeom prst="rect">
            <a:avLst/>
          </a:prstGeom>
          <a:noFill/>
          <a:ln>
            <a:noFill/>
          </a:ln>
        </p:spPr>
        <p:txBody>
          <a:bodyPr anchorCtr="0" anchor="t" bIns="0" lIns="0" spcFirstLastPara="1" rIns="0" wrap="square" tIns="0">
            <a:spAutoFit/>
          </a:bodyPr>
          <a:lstStyle/>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Ann Gosnell-Hopkins: anngosnell@lexingtonhouseofhope.org</a:t>
            </a:r>
            <a:endParaRPr b="0" i="0" sz="3100" u="none" cap="none" strike="noStrike">
              <a:solidFill>
                <a:srgbClr val="E5E6EE"/>
              </a:solidFill>
              <a:latin typeface="Arial"/>
              <a:ea typeface="Arial"/>
              <a:cs typeface="Arial"/>
              <a:sym typeface="Arial"/>
            </a:endParaRPr>
          </a:p>
          <a:p>
            <a:pPr indent="0" lvl="0" marL="457200" marR="0" rtl="0" algn="l">
              <a:lnSpc>
                <a:spcPct val="119958"/>
              </a:lnSpc>
              <a:spcBef>
                <a:spcPts val="0"/>
              </a:spcBef>
              <a:spcAft>
                <a:spcPts val="0"/>
              </a:spcAft>
              <a:buClr>
                <a:srgbClr val="000000"/>
              </a:buClr>
              <a:buSzPts val="3100"/>
              <a:buFont typeface="Arial"/>
              <a:buNone/>
            </a:pPr>
            <a:r>
              <a:t/>
            </a:r>
            <a:endParaRPr b="0" i="0" sz="3100" u="none" cap="none" strike="noStrike">
              <a:solidFill>
                <a:srgbClr val="E5E6EE"/>
              </a:solidFill>
              <a:latin typeface="Arial"/>
              <a:ea typeface="Arial"/>
              <a:cs typeface="Arial"/>
              <a:sym typeface="Arial"/>
            </a:endParaRPr>
          </a:p>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Edwin Cooper: Edwin.Cooper@dmh.mo.gov</a:t>
            </a:r>
            <a:endParaRPr b="0" i="0" sz="3100" u="none" cap="none" strike="noStrike">
              <a:solidFill>
                <a:srgbClr val="E5E6EE"/>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3100"/>
              <a:buFont typeface="Arial"/>
              <a:buNone/>
            </a:pPr>
            <a:r>
              <a:t/>
            </a:r>
            <a:endParaRPr b="0" i="0" sz="3100" u="none" cap="none" strike="noStrike">
              <a:solidFill>
                <a:srgbClr val="E5E6EE"/>
              </a:solidFill>
              <a:latin typeface="Arial"/>
              <a:ea typeface="Arial"/>
              <a:cs typeface="Arial"/>
              <a:sym typeface="Arial"/>
            </a:endParaRPr>
          </a:p>
          <a:p>
            <a:pPr indent="-425450" lvl="0" marL="457200" marR="0" rtl="0" algn="l">
              <a:lnSpc>
                <a:spcPct val="119958"/>
              </a:lnSpc>
              <a:spcBef>
                <a:spcPts val="0"/>
              </a:spcBef>
              <a:spcAft>
                <a:spcPts val="0"/>
              </a:spcAft>
              <a:buClr>
                <a:srgbClr val="E5E6EE"/>
              </a:buClr>
              <a:buSzPts val="3100"/>
              <a:buFont typeface="Arial"/>
              <a:buChar char="●"/>
            </a:pPr>
            <a:r>
              <a:rPr b="0" i="0" lang="en-US" sz="3100" u="none" cap="none" strike="noStrike">
                <a:solidFill>
                  <a:srgbClr val="E5E6EE"/>
                </a:solidFill>
                <a:latin typeface="Arial"/>
                <a:ea typeface="Arial"/>
                <a:cs typeface="Arial"/>
                <a:sym typeface="Arial"/>
              </a:rPr>
              <a:t>Lead Agency (CPSEMO): pit@moboscoc.org</a:t>
            </a:r>
            <a:endParaRPr b="0" i="0" sz="3100" u="none" cap="none" strike="noStrike">
              <a:solidFill>
                <a:srgbClr val="E5E6EE"/>
              </a:solidFill>
              <a:latin typeface="Arial"/>
              <a:ea typeface="Arial"/>
              <a:cs typeface="Arial"/>
              <a:sym typeface="Arial"/>
            </a:endParaRPr>
          </a:p>
        </p:txBody>
      </p:sp>
      <p:sp>
        <p:nvSpPr>
          <p:cNvPr id="1531" name="Google Shape;1531;p13"/>
          <p:cNvSpPr/>
          <p:nvPr/>
        </p:nvSpPr>
        <p:spPr>
          <a:xfrm>
            <a:off x="-1543050" y="1513150"/>
            <a:ext cx="12230094" cy="9754366"/>
          </a:xfrm>
          <a:custGeom>
            <a:rect b="b" l="l" r="r" t="t"/>
            <a:pathLst>
              <a:path extrusionOk="0" h="8301588" w="9902910">
                <a:moveTo>
                  <a:pt x="0" y="0"/>
                </a:moveTo>
                <a:lnTo>
                  <a:pt x="9902910" y="0"/>
                </a:lnTo>
                <a:lnTo>
                  <a:pt x="9902910" y="8301588"/>
                </a:lnTo>
                <a:lnTo>
                  <a:pt x="0" y="8301588"/>
                </a:lnTo>
                <a:lnTo>
                  <a:pt x="0" y="0"/>
                </a:lnTo>
                <a:close/>
              </a:path>
            </a:pathLst>
          </a:custGeom>
          <a:blipFill rotWithShape="1">
            <a:blip r:embed="rId3">
              <a:alphaModFix/>
            </a:blip>
            <a:stretch>
              <a:fillRect b="0" l="0" r="0" t="0"/>
            </a:stretch>
          </a:blipFill>
          <a:ln>
            <a:noFill/>
          </a:ln>
        </p:spPr>
      </p:sp>
      <p:grpSp>
        <p:nvGrpSpPr>
          <p:cNvPr id="1532" name="Google Shape;1532;p13"/>
          <p:cNvGrpSpPr/>
          <p:nvPr/>
        </p:nvGrpSpPr>
        <p:grpSpPr>
          <a:xfrm>
            <a:off x="15060598" y="11"/>
            <a:ext cx="3227297" cy="3085741"/>
            <a:chOff x="0" y="0"/>
            <a:chExt cx="849982" cy="812700"/>
          </a:xfrm>
        </p:grpSpPr>
        <p:sp>
          <p:nvSpPr>
            <p:cNvPr id="1533" name="Google Shape;1533;p13"/>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534" name="Google Shape;1534;p13"/>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35" name="Google Shape;1535;p13"/>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539" name="Shape 1539"/>
        <p:cNvGrpSpPr/>
        <p:nvPr/>
      </p:nvGrpSpPr>
      <p:grpSpPr>
        <a:xfrm>
          <a:off x="0" y="0"/>
          <a:ext cx="0" cy="0"/>
          <a:chOff x="0" y="0"/>
          <a:chExt cx="0" cy="0"/>
        </a:xfrm>
      </p:grpSpPr>
      <p:grpSp>
        <p:nvGrpSpPr>
          <p:cNvPr id="1540" name="Google Shape;1540;p12"/>
          <p:cNvGrpSpPr/>
          <p:nvPr/>
        </p:nvGrpSpPr>
        <p:grpSpPr>
          <a:xfrm>
            <a:off x="1031321" y="1886735"/>
            <a:ext cx="3086120" cy="3086120"/>
            <a:chOff x="0" y="0"/>
            <a:chExt cx="812800" cy="812800"/>
          </a:xfrm>
        </p:grpSpPr>
        <p:sp>
          <p:nvSpPr>
            <p:cNvPr id="1541" name="Google Shape;1541;p12"/>
            <p:cNvSpPr/>
            <p:nvPr/>
          </p:nvSpPr>
          <p:spPr>
            <a:xfrm>
              <a:off x="0" y="0"/>
              <a:ext cx="801011" cy="157596"/>
            </a:xfrm>
            <a:custGeom>
              <a:rect b="b" l="l" r="r" t="t"/>
              <a:pathLst>
                <a:path extrusionOk="0" h="157596" w="801011">
                  <a:moveTo>
                    <a:pt x="0" y="0"/>
                  </a:moveTo>
                  <a:lnTo>
                    <a:pt x="801011" y="0"/>
                  </a:lnTo>
                  <a:lnTo>
                    <a:pt x="801011" y="157596"/>
                  </a:lnTo>
                  <a:lnTo>
                    <a:pt x="0" y="157596"/>
                  </a:lnTo>
                  <a:close/>
                </a:path>
              </a:pathLst>
            </a:custGeom>
            <a:solidFill>
              <a:srgbClr val="462D78"/>
            </a:solidFill>
            <a:ln>
              <a:noFill/>
            </a:ln>
          </p:spPr>
        </p:sp>
        <p:sp>
          <p:nvSpPr>
            <p:cNvPr id="1542" name="Google Shape;1542;p1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43" name="Google Shape;1543;p12"/>
          <p:cNvSpPr/>
          <p:nvPr/>
        </p:nvSpPr>
        <p:spPr>
          <a:xfrm>
            <a:off x="8684278" y="292875"/>
            <a:ext cx="4174681" cy="598471"/>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grpSp>
        <p:nvGrpSpPr>
          <p:cNvPr id="1544" name="Google Shape;1544;p12"/>
          <p:cNvGrpSpPr/>
          <p:nvPr/>
        </p:nvGrpSpPr>
        <p:grpSpPr>
          <a:xfrm>
            <a:off x="843253" y="1885145"/>
            <a:ext cx="3086120" cy="3086120"/>
            <a:chOff x="0" y="0"/>
            <a:chExt cx="812800" cy="812800"/>
          </a:xfrm>
        </p:grpSpPr>
        <p:sp>
          <p:nvSpPr>
            <p:cNvPr id="1545" name="Google Shape;1545;p12"/>
            <p:cNvSpPr/>
            <p:nvPr/>
          </p:nvSpPr>
          <p:spPr>
            <a:xfrm>
              <a:off x="0" y="0"/>
              <a:ext cx="49532" cy="157596"/>
            </a:xfrm>
            <a:custGeom>
              <a:rect b="b" l="l" r="r" t="t"/>
              <a:pathLst>
                <a:path extrusionOk="0" h="157596" w="49532">
                  <a:moveTo>
                    <a:pt x="0" y="0"/>
                  </a:moveTo>
                  <a:lnTo>
                    <a:pt x="49532" y="0"/>
                  </a:lnTo>
                  <a:lnTo>
                    <a:pt x="49532" y="157596"/>
                  </a:lnTo>
                  <a:lnTo>
                    <a:pt x="0" y="157596"/>
                  </a:lnTo>
                  <a:close/>
                </a:path>
              </a:pathLst>
            </a:custGeom>
            <a:solidFill>
              <a:srgbClr val="462D78"/>
            </a:solidFill>
            <a:ln>
              <a:noFill/>
            </a:ln>
          </p:spPr>
        </p:sp>
        <p:sp>
          <p:nvSpPr>
            <p:cNvPr id="1546" name="Google Shape;1546;p1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47" name="Google Shape;1547;p12"/>
          <p:cNvSpPr txBox="1"/>
          <p:nvPr/>
        </p:nvSpPr>
        <p:spPr>
          <a:xfrm>
            <a:off x="532078" y="292879"/>
            <a:ext cx="76791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What to Bring: </a:t>
            </a:r>
            <a:endParaRPr b="0" i="0" sz="1400" u="none" cap="none" strike="noStrike">
              <a:solidFill>
                <a:srgbClr val="000000"/>
              </a:solidFill>
              <a:latin typeface="Arial"/>
              <a:ea typeface="Arial"/>
              <a:cs typeface="Arial"/>
              <a:sym typeface="Arial"/>
            </a:endParaRPr>
          </a:p>
        </p:txBody>
      </p:sp>
      <p:sp>
        <p:nvSpPr>
          <p:cNvPr id="1548" name="Google Shape;1548;p12"/>
          <p:cNvSpPr txBox="1"/>
          <p:nvPr/>
        </p:nvSpPr>
        <p:spPr>
          <a:xfrm>
            <a:off x="8684274" y="1140228"/>
            <a:ext cx="9255000" cy="8564400"/>
          </a:xfrm>
          <a:prstGeom prst="rect">
            <a:avLst/>
          </a:prstGeom>
          <a:noFill/>
          <a:ln>
            <a:noFill/>
          </a:ln>
        </p:spPr>
        <p:txBody>
          <a:bodyPr anchorCtr="0" anchor="t" bIns="0" lIns="0" spcFirstLastPara="1" rIns="0" wrap="square" tIns="0">
            <a:spAutoFit/>
          </a:bodyPr>
          <a:lstStyle/>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Your vehicle if you volunteered to drive</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Weather-appropriate clothing:</a:t>
            </a:r>
            <a:endParaRPr b="0" i="0" sz="2600" u="none" cap="none" strike="noStrike">
              <a:solidFill>
                <a:srgbClr val="462D78"/>
              </a:solidFill>
              <a:latin typeface="Arial"/>
              <a:ea typeface="Arial"/>
              <a:cs typeface="Arial"/>
              <a:sym typeface="Arial"/>
            </a:endParaRPr>
          </a:p>
          <a:p>
            <a:pPr indent="-393700" lvl="1" marL="9144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Warm, dry clothing that is comfortable to move around in</a:t>
            </a:r>
            <a:endParaRPr b="0" i="0" sz="2600" u="none" cap="none" strike="noStrike">
              <a:solidFill>
                <a:srgbClr val="462D78"/>
              </a:solidFill>
              <a:latin typeface="Arial"/>
              <a:ea typeface="Arial"/>
              <a:cs typeface="Arial"/>
              <a:sym typeface="Arial"/>
            </a:endParaRPr>
          </a:p>
          <a:p>
            <a:pPr indent="-393700" lvl="1" marL="9144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Don’t over-dress (walking around will generate body heat)</a:t>
            </a:r>
            <a:endParaRPr b="0" i="0" sz="2600" u="none" cap="none" strike="noStrike">
              <a:solidFill>
                <a:srgbClr val="462D78"/>
              </a:solidFill>
              <a:latin typeface="Arial"/>
              <a:ea typeface="Arial"/>
              <a:cs typeface="Arial"/>
              <a:sym typeface="Arial"/>
            </a:endParaRPr>
          </a:p>
          <a:p>
            <a:pPr indent="-393700" lvl="1" marL="9144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Light or bright colored / reflective clothing</a:t>
            </a:r>
            <a:endParaRPr b="0" i="0" sz="2600" u="none" cap="none" strike="noStrike">
              <a:solidFill>
                <a:srgbClr val="462D78"/>
              </a:solidFill>
              <a:latin typeface="Arial"/>
              <a:ea typeface="Arial"/>
              <a:cs typeface="Arial"/>
              <a:sym typeface="Arial"/>
            </a:endParaRPr>
          </a:p>
          <a:p>
            <a:pPr indent="-393700" lvl="1" marL="9144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Shoes: warm, sturdy, comfortable, waterproof if possible</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Small backpack to carry items and more layers</a:t>
            </a:r>
            <a:endParaRPr b="0" i="0" sz="2600" u="none" cap="none" strike="noStrike">
              <a:solidFill>
                <a:srgbClr val="462D78"/>
              </a:solidFill>
              <a:latin typeface="Arial"/>
              <a:ea typeface="Arial"/>
              <a:cs typeface="Arial"/>
              <a:sym typeface="Arial"/>
            </a:endParaRPr>
          </a:p>
          <a:p>
            <a:pPr indent="-393700" lvl="1" marL="9144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Pack light – should be light and easy to carry</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Cell phone (fully charged); charger or backup battery. </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Some form of ID</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Eat before you come; bring small snacks if you think it necessary</a:t>
            </a:r>
            <a:endParaRPr b="0" i="0"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Plan for how you will get home (</a:t>
            </a:r>
            <a:r>
              <a:rPr b="0" i="1" lang="en-US" sz="2600" u="none" cap="none" strike="noStrike">
                <a:solidFill>
                  <a:srgbClr val="462D78"/>
                </a:solidFill>
                <a:latin typeface="Arial"/>
                <a:ea typeface="Arial"/>
                <a:cs typeface="Arial"/>
                <a:sym typeface="Arial"/>
              </a:rPr>
              <a:t>especially in urban areas with public transit that might shut down before the PIT count is over)</a:t>
            </a:r>
            <a:endParaRPr b="0" i="1" sz="2600" u="none" cap="none" strike="noStrike">
              <a:solidFill>
                <a:srgbClr val="462D78"/>
              </a:solidFill>
              <a:latin typeface="Arial"/>
              <a:ea typeface="Arial"/>
              <a:cs typeface="Arial"/>
              <a:sym typeface="Arial"/>
            </a:endParaRPr>
          </a:p>
          <a:p>
            <a:pPr indent="-393700" lvl="0" marL="457200" marR="0" rtl="0" algn="l">
              <a:lnSpc>
                <a:spcPct val="120000"/>
              </a:lnSpc>
              <a:spcBef>
                <a:spcPts val="0"/>
              </a:spcBef>
              <a:spcAft>
                <a:spcPts val="0"/>
              </a:spcAft>
              <a:buClr>
                <a:srgbClr val="462D78"/>
              </a:buClr>
              <a:buSzPts val="2600"/>
              <a:buFont typeface="Arial"/>
              <a:buChar char="●"/>
            </a:pPr>
            <a:r>
              <a:rPr b="0" i="0" lang="en-US" sz="2600" u="none" cap="none" strike="noStrike">
                <a:solidFill>
                  <a:srgbClr val="462D78"/>
                </a:solidFill>
                <a:latin typeface="Arial"/>
                <a:ea typeface="Arial"/>
                <a:cs typeface="Arial"/>
                <a:sym typeface="Arial"/>
              </a:rPr>
              <a:t>Energy and compassion; a good set of eyes (visual observation is key)</a:t>
            </a:r>
            <a:endParaRPr b="0" i="0" sz="2600" u="none" cap="none" strike="noStrike">
              <a:solidFill>
                <a:srgbClr val="462D78"/>
              </a:solidFill>
              <a:latin typeface="Arial"/>
              <a:ea typeface="Arial"/>
              <a:cs typeface="Arial"/>
              <a:sym typeface="Arial"/>
            </a:endParaRPr>
          </a:p>
        </p:txBody>
      </p:sp>
      <p:sp>
        <p:nvSpPr>
          <p:cNvPr id="1549" name="Google Shape;1549;p12"/>
          <p:cNvSpPr txBox="1"/>
          <p:nvPr/>
        </p:nvSpPr>
        <p:spPr>
          <a:xfrm>
            <a:off x="843250" y="2792975"/>
            <a:ext cx="6438000" cy="3762000"/>
          </a:xfrm>
          <a:prstGeom prst="rect">
            <a:avLst/>
          </a:prstGeom>
          <a:noFill/>
          <a:ln>
            <a:noFill/>
          </a:ln>
        </p:spPr>
        <p:txBody>
          <a:bodyPr anchorCtr="0" anchor="t" bIns="0" lIns="0" spcFirstLastPara="1" rIns="0" wrap="square" tIns="0">
            <a:spAutoFit/>
          </a:bodyPr>
          <a:lstStyle/>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Paper survey forms (if applicable)</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Tablet for mobile surveys (if applicable) </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Felt-tipped pens (allow you to write in the cold)</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Flashlights and/or headlamp</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Clipboard</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Snacks before departure</a:t>
            </a:r>
            <a:endParaRPr b="0" i="0" sz="2600" u="none" cap="none" strike="noStrike">
              <a:solidFill>
                <a:srgbClr val="953734"/>
              </a:solidFill>
              <a:latin typeface="Arial"/>
              <a:ea typeface="Arial"/>
              <a:cs typeface="Arial"/>
              <a:sym typeface="Arial"/>
            </a:endParaRPr>
          </a:p>
          <a:p>
            <a:pPr indent="-393700" lvl="0" marL="457200" marR="0" rtl="0" algn="l">
              <a:lnSpc>
                <a:spcPct val="120000"/>
              </a:lnSpc>
              <a:spcBef>
                <a:spcPts val="0"/>
              </a:spcBef>
              <a:spcAft>
                <a:spcPts val="0"/>
              </a:spcAft>
              <a:buClr>
                <a:srgbClr val="953734"/>
              </a:buClr>
              <a:buSzPts val="2600"/>
              <a:buFont typeface="Arial"/>
              <a:buChar char="●"/>
            </a:pPr>
            <a:r>
              <a:rPr b="0" i="0" lang="en-US" sz="2600" u="none" cap="none" strike="noStrike">
                <a:solidFill>
                  <a:srgbClr val="953734"/>
                </a:solidFill>
                <a:latin typeface="Arial"/>
                <a:ea typeface="Arial"/>
                <a:cs typeface="Arial"/>
                <a:sym typeface="Arial"/>
              </a:rPr>
              <a:t>Masks and sanitizer</a:t>
            </a:r>
            <a:endParaRPr b="0" i="0" sz="2600" u="none" cap="none" strike="noStrike">
              <a:solidFill>
                <a:srgbClr val="953734"/>
              </a:solidFill>
              <a:latin typeface="Arial"/>
              <a:ea typeface="Arial"/>
              <a:cs typeface="Arial"/>
              <a:sym typeface="Arial"/>
            </a:endParaRPr>
          </a:p>
        </p:txBody>
      </p:sp>
      <p:sp>
        <p:nvSpPr>
          <p:cNvPr id="1550" name="Google Shape;1550;p12"/>
          <p:cNvSpPr txBox="1"/>
          <p:nvPr/>
        </p:nvSpPr>
        <p:spPr>
          <a:xfrm>
            <a:off x="8861441" y="407459"/>
            <a:ext cx="38205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E5E6EE"/>
                </a:solidFill>
                <a:latin typeface="Arial"/>
                <a:ea typeface="Arial"/>
                <a:cs typeface="Arial"/>
                <a:sym typeface="Arial"/>
              </a:rPr>
              <a:t>You should bring:</a:t>
            </a:r>
            <a:endParaRPr b="0" i="0" sz="1400" u="none" cap="none" strike="noStrike">
              <a:solidFill>
                <a:srgbClr val="000000"/>
              </a:solidFill>
              <a:latin typeface="Arial"/>
              <a:ea typeface="Arial"/>
              <a:cs typeface="Arial"/>
              <a:sym typeface="Arial"/>
            </a:endParaRPr>
          </a:p>
        </p:txBody>
      </p:sp>
      <p:sp>
        <p:nvSpPr>
          <p:cNvPr id="1551" name="Google Shape;1551;p12"/>
          <p:cNvSpPr txBox="1"/>
          <p:nvPr/>
        </p:nvSpPr>
        <p:spPr>
          <a:xfrm>
            <a:off x="1031321" y="2005002"/>
            <a:ext cx="3041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953734"/>
                </a:solidFill>
                <a:latin typeface="Arial"/>
                <a:ea typeface="Arial"/>
                <a:cs typeface="Arial"/>
                <a:sym typeface="Arial"/>
              </a:rPr>
              <a:t>Agency will Provide:</a:t>
            </a:r>
            <a:endParaRPr b="0" i="0" sz="1400" u="none" cap="none" strike="noStrike">
              <a:solidFill>
                <a:srgbClr val="953734"/>
              </a:solidFill>
              <a:latin typeface="Arial"/>
              <a:ea typeface="Arial"/>
              <a:cs typeface="Arial"/>
              <a:sym typeface="Arial"/>
            </a:endParaRPr>
          </a:p>
        </p:txBody>
      </p:sp>
      <p:sp>
        <p:nvSpPr>
          <p:cNvPr id="1552" name="Google Shape;1552;p12"/>
          <p:cNvSpPr/>
          <p:nvPr/>
        </p:nvSpPr>
        <p:spPr>
          <a:xfrm>
            <a:off x="532083" y="6973647"/>
            <a:ext cx="7315200" cy="3630168"/>
          </a:xfrm>
          <a:custGeom>
            <a:rect b="b" l="l" r="r" t="t"/>
            <a:pathLst>
              <a:path extrusionOk="0" h="3630168" w="7315200">
                <a:moveTo>
                  <a:pt x="0" y="0"/>
                </a:moveTo>
                <a:lnTo>
                  <a:pt x="7315200" y="0"/>
                </a:lnTo>
                <a:lnTo>
                  <a:pt x="7315200" y="3630168"/>
                </a:lnTo>
                <a:lnTo>
                  <a:pt x="0" y="3630168"/>
                </a:lnTo>
                <a:lnTo>
                  <a:pt x="0" y="0"/>
                </a:lnTo>
                <a:close/>
              </a:path>
            </a:pathLst>
          </a:custGeom>
          <a:blipFill rotWithShape="1">
            <a:blip r:embed="rId3">
              <a:alphaModFix/>
            </a:blip>
            <a:stretch>
              <a:fillRect b="0" l="0" r="0" t="0"/>
            </a:stretch>
          </a:blipFill>
          <a:ln>
            <a:noFill/>
          </a:ln>
        </p:spPr>
      </p:sp>
      <p:grpSp>
        <p:nvGrpSpPr>
          <p:cNvPr id="1553" name="Google Shape;1553;p12"/>
          <p:cNvGrpSpPr/>
          <p:nvPr/>
        </p:nvGrpSpPr>
        <p:grpSpPr>
          <a:xfrm>
            <a:off x="15060598" y="11"/>
            <a:ext cx="3227297" cy="3085741"/>
            <a:chOff x="0" y="0"/>
            <a:chExt cx="849982" cy="812700"/>
          </a:xfrm>
        </p:grpSpPr>
        <p:sp>
          <p:nvSpPr>
            <p:cNvPr id="1554" name="Google Shape;1554;p12"/>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555" name="Google Shape;1555;p12"/>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56" name="Google Shape;1556;p12"/>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557" name="Google Shape;1557;p12"/>
          <p:cNvPicPr preferRelativeResize="0"/>
          <p:nvPr/>
        </p:nvPicPr>
        <p:blipFill>
          <a:blip r:embed="rId4">
            <a:alphaModFix/>
          </a:blip>
          <a:stretch>
            <a:fillRect/>
          </a:stretch>
        </p:blipFill>
        <p:spPr>
          <a:xfrm>
            <a:off x="5897701" y="4118675"/>
            <a:ext cx="2105175" cy="2642325"/>
          </a:xfrm>
          <a:prstGeom prst="rect">
            <a:avLst/>
          </a:prstGeom>
          <a:noFill/>
          <a:ln>
            <a:noFill/>
          </a:ln>
        </p:spPr>
      </p:pic>
      <p:sp>
        <p:nvSpPr>
          <p:cNvPr id="1558" name="Google Shape;1558;p12"/>
          <p:cNvSpPr txBox="1"/>
          <p:nvPr/>
        </p:nvSpPr>
        <p:spPr>
          <a:xfrm>
            <a:off x="5039138" y="674410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Ask your county coordinator!</a:t>
            </a:r>
            <a:endParaRPr sz="20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1562" name="Shape 1562"/>
        <p:cNvGrpSpPr/>
        <p:nvPr/>
      </p:nvGrpSpPr>
      <p:grpSpPr>
        <a:xfrm>
          <a:off x="0" y="0"/>
          <a:ext cx="0" cy="0"/>
          <a:chOff x="0" y="0"/>
          <a:chExt cx="0" cy="0"/>
        </a:xfrm>
      </p:grpSpPr>
      <p:grpSp>
        <p:nvGrpSpPr>
          <p:cNvPr id="1563" name="Google Shape;1563;p14"/>
          <p:cNvGrpSpPr/>
          <p:nvPr/>
        </p:nvGrpSpPr>
        <p:grpSpPr>
          <a:xfrm>
            <a:off x="1091345" y="6490116"/>
            <a:ext cx="513460" cy="561595"/>
            <a:chOff x="0" y="-76200"/>
            <a:chExt cx="812800" cy="889000"/>
          </a:xfrm>
        </p:grpSpPr>
        <p:sp>
          <p:nvSpPr>
            <p:cNvPr id="1564" name="Google Shape;1564;p14"/>
            <p:cNvSpPr/>
            <p:nvPr/>
          </p:nvSpPr>
          <p:spPr>
            <a:xfrm>
              <a:off x="0" y="0"/>
              <a:ext cx="483835" cy="480892"/>
            </a:xfrm>
            <a:custGeom>
              <a:rect b="b" l="l" r="r" t="t"/>
              <a:pathLst>
                <a:path extrusionOk="0" h="480892" w="483835">
                  <a:moveTo>
                    <a:pt x="0" y="0"/>
                  </a:moveTo>
                  <a:lnTo>
                    <a:pt x="483835" y="0"/>
                  </a:lnTo>
                  <a:lnTo>
                    <a:pt x="483835" y="480892"/>
                  </a:lnTo>
                  <a:lnTo>
                    <a:pt x="0" y="480892"/>
                  </a:lnTo>
                  <a:close/>
                </a:path>
              </a:pathLst>
            </a:custGeom>
            <a:solidFill>
              <a:srgbClr val="462D78"/>
            </a:solidFill>
            <a:ln>
              <a:noFill/>
            </a:ln>
          </p:spPr>
        </p:sp>
        <p:sp>
          <p:nvSpPr>
            <p:cNvPr id="1565" name="Google Shape;1565;p14"/>
            <p:cNvSpPr txBox="1"/>
            <p:nvPr/>
          </p:nvSpPr>
          <p:spPr>
            <a:xfrm>
              <a:off x="0" y="-76200"/>
              <a:ext cx="812800"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66" name="Google Shape;1566;p14"/>
          <p:cNvGrpSpPr/>
          <p:nvPr/>
        </p:nvGrpSpPr>
        <p:grpSpPr>
          <a:xfrm>
            <a:off x="1028695" y="7493905"/>
            <a:ext cx="513446" cy="561581"/>
            <a:chOff x="0" y="-76200"/>
            <a:chExt cx="812800" cy="889000"/>
          </a:xfrm>
        </p:grpSpPr>
        <p:sp>
          <p:nvSpPr>
            <p:cNvPr id="1567" name="Google Shape;1567;p14"/>
            <p:cNvSpPr/>
            <p:nvPr/>
          </p:nvSpPr>
          <p:spPr>
            <a:xfrm>
              <a:off x="0" y="0"/>
              <a:ext cx="483835" cy="480892"/>
            </a:xfrm>
            <a:custGeom>
              <a:rect b="b" l="l" r="r" t="t"/>
              <a:pathLst>
                <a:path extrusionOk="0" h="480892" w="483835">
                  <a:moveTo>
                    <a:pt x="0" y="0"/>
                  </a:moveTo>
                  <a:lnTo>
                    <a:pt x="483835" y="0"/>
                  </a:lnTo>
                  <a:lnTo>
                    <a:pt x="483835" y="480892"/>
                  </a:lnTo>
                  <a:lnTo>
                    <a:pt x="0" y="480892"/>
                  </a:lnTo>
                  <a:close/>
                </a:path>
              </a:pathLst>
            </a:custGeom>
            <a:solidFill>
              <a:srgbClr val="462D78"/>
            </a:solidFill>
            <a:ln>
              <a:noFill/>
            </a:ln>
          </p:spPr>
        </p:sp>
        <p:sp>
          <p:nvSpPr>
            <p:cNvPr id="1568" name="Google Shape;1568;p14"/>
            <p:cNvSpPr txBox="1"/>
            <p:nvPr/>
          </p:nvSpPr>
          <p:spPr>
            <a:xfrm>
              <a:off x="0" y="-76200"/>
              <a:ext cx="812800"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69" name="Google Shape;1569;p14"/>
          <p:cNvGrpSpPr/>
          <p:nvPr/>
        </p:nvGrpSpPr>
        <p:grpSpPr>
          <a:xfrm>
            <a:off x="1028695" y="8222031"/>
            <a:ext cx="513446" cy="561581"/>
            <a:chOff x="0" y="-76200"/>
            <a:chExt cx="812800" cy="889000"/>
          </a:xfrm>
        </p:grpSpPr>
        <p:sp>
          <p:nvSpPr>
            <p:cNvPr id="1570" name="Google Shape;1570;p14"/>
            <p:cNvSpPr/>
            <p:nvPr/>
          </p:nvSpPr>
          <p:spPr>
            <a:xfrm>
              <a:off x="0" y="0"/>
              <a:ext cx="483835" cy="480892"/>
            </a:xfrm>
            <a:custGeom>
              <a:rect b="b" l="l" r="r" t="t"/>
              <a:pathLst>
                <a:path extrusionOk="0" h="480892" w="483835">
                  <a:moveTo>
                    <a:pt x="0" y="0"/>
                  </a:moveTo>
                  <a:lnTo>
                    <a:pt x="483835" y="0"/>
                  </a:lnTo>
                  <a:lnTo>
                    <a:pt x="483835" y="480892"/>
                  </a:lnTo>
                  <a:lnTo>
                    <a:pt x="0" y="480892"/>
                  </a:lnTo>
                  <a:close/>
                </a:path>
              </a:pathLst>
            </a:custGeom>
            <a:solidFill>
              <a:srgbClr val="462D78"/>
            </a:solidFill>
            <a:ln>
              <a:noFill/>
            </a:ln>
          </p:spPr>
        </p:sp>
        <p:sp>
          <p:nvSpPr>
            <p:cNvPr id="1571" name="Google Shape;1571;p14"/>
            <p:cNvSpPr txBox="1"/>
            <p:nvPr/>
          </p:nvSpPr>
          <p:spPr>
            <a:xfrm>
              <a:off x="0" y="-76200"/>
              <a:ext cx="812800"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72" name="Google Shape;1572;p14"/>
          <p:cNvGrpSpPr/>
          <p:nvPr/>
        </p:nvGrpSpPr>
        <p:grpSpPr>
          <a:xfrm>
            <a:off x="1091345" y="9191081"/>
            <a:ext cx="513446" cy="561581"/>
            <a:chOff x="0" y="-76200"/>
            <a:chExt cx="812800" cy="889000"/>
          </a:xfrm>
        </p:grpSpPr>
        <p:sp>
          <p:nvSpPr>
            <p:cNvPr id="1573" name="Google Shape;1573;p14"/>
            <p:cNvSpPr/>
            <p:nvPr/>
          </p:nvSpPr>
          <p:spPr>
            <a:xfrm>
              <a:off x="0" y="0"/>
              <a:ext cx="483835" cy="480892"/>
            </a:xfrm>
            <a:custGeom>
              <a:rect b="b" l="l" r="r" t="t"/>
              <a:pathLst>
                <a:path extrusionOk="0" h="480892" w="483835">
                  <a:moveTo>
                    <a:pt x="0" y="0"/>
                  </a:moveTo>
                  <a:lnTo>
                    <a:pt x="483835" y="0"/>
                  </a:lnTo>
                  <a:lnTo>
                    <a:pt x="483835" y="480892"/>
                  </a:lnTo>
                  <a:lnTo>
                    <a:pt x="0" y="480892"/>
                  </a:lnTo>
                  <a:close/>
                </a:path>
              </a:pathLst>
            </a:custGeom>
            <a:solidFill>
              <a:srgbClr val="462D78"/>
            </a:solidFill>
            <a:ln>
              <a:noFill/>
            </a:ln>
          </p:spPr>
        </p:sp>
        <p:sp>
          <p:nvSpPr>
            <p:cNvPr id="1574" name="Google Shape;1574;p14"/>
            <p:cNvSpPr txBox="1"/>
            <p:nvPr/>
          </p:nvSpPr>
          <p:spPr>
            <a:xfrm>
              <a:off x="0" y="-76200"/>
              <a:ext cx="812800"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75" name="Google Shape;1575;p14"/>
          <p:cNvSpPr txBox="1"/>
          <p:nvPr/>
        </p:nvSpPr>
        <p:spPr>
          <a:xfrm>
            <a:off x="1028700" y="1019175"/>
            <a:ext cx="63105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Q&amp;A</a:t>
            </a:r>
            <a:endParaRPr b="0" i="0" sz="1400" u="none" cap="none" strike="noStrike">
              <a:solidFill>
                <a:srgbClr val="000000"/>
              </a:solidFill>
              <a:latin typeface="Arial"/>
              <a:ea typeface="Arial"/>
              <a:cs typeface="Arial"/>
              <a:sym typeface="Arial"/>
            </a:endParaRPr>
          </a:p>
        </p:txBody>
      </p:sp>
      <p:sp>
        <p:nvSpPr>
          <p:cNvPr id="1576" name="Google Shape;1576;p14"/>
          <p:cNvSpPr txBox="1"/>
          <p:nvPr/>
        </p:nvSpPr>
        <p:spPr>
          <a:xfrm>
            <a:off x="1028700" y="5555629"/>
            <a:ext cx="5968200" cy="4923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3199"/>
              <a:buFont typeface="Arial"/>
              <a:buNone/>
            </a:pPr>
            <a:r>
              <a:rPr b="0" i="0" lang="en-US" sz="3199" u="none" cap="none" strike="noStrike">
                <a:solidFill>
                  <a:srgbClr val="953734"/>
                </a:solidFill>
                <a:latin typeface="Arial"/>
                <a:ea typeface="Arial"/>
                <a:cs typeface="Arial"/>
                <a:sym typeface="Arial"/>
              </a:rPr>
              <a:t>Agency Contact Info</a:t>
            </a:r>
            <a:endParaRPr b="0" i="0" sz="1400" u="none" cap="none" strike="noStrike">
              <a:solidFill>
                <a:srgbClr val="953734"/>
              </a:solidFill>
              <a:latin typeface="Arial"/>
              <a:ea typeface="Arial"/>
              <a:cs typeface="Arial"/>
              <a:sym typeface="Arial"/>
            </a:endParaRPr>
          </a:p>
        </p:txBody>
      </p:sp>
      <p:sp>
        <p:nvSpPr>
          <p:cNvPr id="1577" name="Google Shape;1577;p14"/>
          <p:cNvSpPr txBox="1"/>
          <p:nvPr/>
        </p:nvSpPr>
        <p:spPr>
          <a:xfrm>
            <a:off x="1910097" y="6490117"/>
            <a:ext cx="5086800" cy="3144300"/>
          </a:xfrm>
          <a:prstGeom prst="rect">
            <a:avLst/>
          </a:prstGeom>
          <a:noFill/>
          <a:ln>
            <a:noFill/>
          </a:ln>
        </p:spPr>
        <p:txBody>
          <a:bodyPr anchorCtr="0" anchor="t" bIns="0" lIns="0" spcFirstLastPara="1" rIns="0" wrap="square" tIns="0">
            <a:spAutoFit/>
          </a:bodyPr>
          <a:lstStyle/>
          <a:p>
            <a:pPr indent="0" lvl="0" marL="0" marR="0" rtl="0" algn="l">
              <a:lnSpc>
                <a:spcPct val="250020"/>
              </a:lnSpc>
              <a:spcBef>
                <a:spcPts val="0"/>
              </a:spcBef>
              <a:spcAft>
                <a:spcPts val="0"/>
              </a:spcAft>
              <a:buClr>
                <a:srgbClr val="000000"/>
              </a:buClr>
              <a:buSzPts val="2403"/>
              <a:buFont typeface="Arial"/>
              <a:buNone/>
            </a:pPr>
            <a:r>
              <a:rPr b="0" i="0" lang="en-US" sz="2403" u="none" cap="none" strike="noStrike">
                <a:solidFill>
                  <a:srgbClr val="953734"/>
                </a:solidFill>
                <a:latin typeface="Arial"/>
                <a:ea typeface="Arial"/>
                <a:cs typeface="Arial"/>
                <a:sym typeface="Arial"/>
              </a:rPr>
              <a:t>+123-456-7890</a:t>
            </a:r>
            <a:endParaRPr b="0" i="0" sz="1400" u="none" cap="none" strike="noStrike">
              <a:solidFill>
                <a:srgbClr val="953734"/>
              </a:solidFill>
              <a:latin typeface="Arial"/>
              <a:ea typeface="Arial"/>
              <a:cs typeface="Arial"/>
              <a:sym typeface="Arial"/>
            </a:endParaRPr>
          </a:p>
          <a:p>
            <a:pPr indent="0" lvl="0" marL="0" marR="0" rtl="0" algn="l">
              <a:lnSpc>
                <a:spcPct val="250020"/>
              </a:lnSpc>
              <a:spcBef>
                <a:spcPts val="0"/>
              </a:spcBef>
              <a:spcAft>
                <a:spcPts val="0"/>
              </a:spcAft>
              <a:buClr>
                <a:srgbClr val="000000"/>
              </a:buClr>
              <a:buSzPts val="2403"/>
              <a:buFont typeface="Arial"/>
              <a:buNone/>
            </a:pPr>
            <a:r>
              <a:rPr b="0" i="0" lang="en-US" sz="2403" u="none" cap="none" strike="noStrike">
                <a:solidFill>
                  <a:srgbClr val="953734"/>
                </a:solidFill>
                <a:latin typeface="Arial"/>
                <a:ea typeface="Arial"/>
                <a:cs typeface="Arial"/>
                <a:sym typeface="Arial"/>
              </a:rPr>
              <a:t>www.reallygreatsite.com</a:t>
            </a:r>
            <a:endParaRPr b="0" i="0" sz="1400" u="none" cap="none" strike="noStrike">
              <a:solidFill>
                <a:srgbClr val="953734"/>
              </a:solidFill>
              <a:latin typeface="Arial"/>
              <a:ea typeface="Arial"/>
              <a:cs typeface="Arial"/>
              <a:sym typeface="Arial"/>
            </a:endParaRPr>
          </a:p>
          <a:p>
            <a:pPr indent="0" lvl="0" marL="0" marR="0" rtl="0" algn="l">
              <a:lnSpc>
                <a:spcPct val="250020"/>
              </a:lnSpc>
              <a:spcBef>
                <a:spcPts val="0"/>
              </a:spcBef>
              <a:spcAft>
                <a:spcPts val="0"/>
              </a:spcAft>
              <a:buClr>
                <a:srgbClr val="000000"/>
              </a:buClr>
              <a:buSzPts val="2403"/>
              <a:buFont typeface="Arial"/>
              <a:buNone/>
            </a:pPr>
            <a:r>
              <a:rPr b="0" i="0" lang="en-US" sz="2403" u="none" cap="none" strike="noStrike">
                <a:solidFill>
                  <a:srgbClr val="953734"/>
                </a:solidFill>
                <a:latin typeface="Arial"/>
                <a:ea typeface="Arial"/>
                <a:cs typeface="Arial"/>
                <a:sym typeface="Arial"/>
              </a:rPr>
              <a:t>hello@reallygreatsite.com</a:t>
            </a:r>
            <a:endParaRPr b="0" i="0" sz="1400" u="none" cap="none" strike="noStrike">
              <a:solidFill>
                <a:srgbClr val="953734"/>
              </a:solidFill>
              <a:latin typeface="Arial"/>
              <a:ea typeface="Arial"/>
              <a:cs typeface="Arial"/>
              <a:sym typeface="Arial"/>
            </a:endParaRPr>
          </a:p>
          <a:p>
            <a:pPr indent="0" lvl="0" marL="0" marR="0" rtl="0" algn="l">
              <a:lnSpc>
                <a:spcPct val="250020"/>
              </a:lnSpc>
              <a:spcBef>
                <a:spcPts val="0"/>
              </a:spcBef>
              <a:spcAft>
                <a:spcPts val="0"/>
              </a:spcAft>
              <a:buClr>
                <a:srgbClr val="000000"/>
              </a:buClr>
              <a:buSzPts val="2403"/>
              <a:buFont typeface="Arial"/>
              <a:buNone/>
            </a:pPr>
            <a:r>
              <a:rPr b="0" i="0" lang="en-US" sz="2403" u="none" cap="none" strike="noStrike">
                <a:solidFill>
                  <a:srgbClr val="953734"/>
                </a:solidFill>
                <a:latin typeface="Arial"/>
                <a:ea typeface="Arial"/>
                <a:cs typeface="Arial"/>
                <a:sym typeface="Arial"/>
              </a:rPr>
              <a:t>@reallygreatsite</a:t>
            </a:r>
            <a:endParaRPr b="0" i="0" sz="1400" u="none" cap="none" strike="noStrike">
              <a:solidFill>
                <a:srgbClr val="953734"/>
              </a:solidFill>
              <a:latin typeface="Arial"/>
              <a:ea typeface="Arial"/>
              <a:cs typeface="Arial"/>
              <a:sym typeface="Arial"/>
            </a:endParaRPr>
          </a:p>
        </p:txBody>
      </p:sp>
      <p:sp>
        <p:nvSpPr>
          <p:cNvPr id="1578" name="Google Shape;1578;p14"/>
          <p:cNvSpPr/>
          <p:nvPr/>
        </p:nvSpPr>
        <p:spPr>
          <a:xfrm>
            <a:off x="10708324" y="1601677"/>
            <a:ext cx="5726011" cy="7589409"/>
          </a:xfrm>
          <a:custGeom>
            <a:rect b="b" l="l" r="r" t="t"/>
            <a:pathLst>
              <a:path extrusionOk="0" h="5392120" w="4482200">
                <a:moveTo>
                  <a:pt x="0" y="0"/>
                </a:moveTo>
                <a:lnTo>
                  <a:pt x="4482200" y="0"/>
                </a:lnTo>
                <a:lnTo>
                  <a:pt x="4482200" y="5392120"/>
                </a:lnTo>
                <a:lnTo>
                  <a:pt x="0" y="5392120"/>
                </a:lnTo>
                <a:lnTo>
                  <a:pt x="0" y="0"/>
                </a:lnTo>
                <a:close/>
              </a:path>
            </a:pathLst>
          </a:custGeom>
          <a:blipFill rotWithShape="1">
            <a:blip r:embed="rId3">
              <a:alphaModFix/>
            </a:blip>
            <a:stretch>
              <a:fillRect b="0" l="0" r="0" t="0"/>
            </a:stretch>
          </a:blipFill>
          <a:ln>
            <a:noFill/>
          </a:ln>
        </p:spPr>
      </p:sp>
      <p:sp>
        <p:nvSpPr>
          <p:cNvPr id="1579" name="Google Shape;1579;p14"/>
          <p:cNvSpPr txBox="1"/>
          <p:nvPr/>
        </p:nvSpPr>
        <p:spPr>
          <a:xfrm>
            <a:off x="1028700" y="2889229"/>
            <a:ext cx="5968200" cy="4923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3199"/>
              <a:buFont typeface="Arial"/>
              <a:buNone/>
            </a:pPr>
            <a:r>
              <a:rPr b="0" i="0" lang="en-US" sz="3199" u="none" cap="none" strike="noStrike">
                <a:solidFill>
                  <a:srgbClr val="953734"/>
                </a:solidFill>
                <a:latin typeface="Arial"/>
                <a:ea typeface="Arial"/>
                <a:cs typeface="Arial"/>
                <a:sym typeface="Arial"/>
              </a:rPr>
              <a:t>What questions do you have?</a:t>
            </a:r>
            <a:endParaRPr b="0" i="0" sz="1400" u="none" cap="none" strike="noStrike">
              <a:solidFill>
                <a:srgbClr val="953734"/>
              </a:solidFill>
              <a:latin typeface="Arial"/>
              <a:ea typeface="Arial"/>
              <a:cs typeface="Arial"/>
              <a:sym typeface="Arial"/>
            </a:endParaRPr>
          </a:p>
        </p:txBody>
      </p:sp>
      <p:grpSp>
        <p:nvGrpSpPr>
          <p:cNvPr id="1580" name="Google Shape;1580;p14"/>
          <p:cNvGrpSpPr/>
          <p:nvPr/>
        </p:nvGrpSpPr>
        <p:grpSpPr>
          <a:xfrm>
            <a:off x="15060598" y="11"/>
            <a:ext cx="3227297" cy="3085741"/>
            <a:chOff x="0" y="0"/>
            <a:chExt cx="849982" cy="812700"/>
          </a:xfrm>
        </p:grpSpPr>
        <p:sp>
          <p:nvSpPr>
            <p:cNvPr id="1581" name="Google Shape;1581;p14"/>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582" name="Google Shape;1582;p1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83" name="Google Shape;1583;p14"/>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584" name="Google Shape;1584;p14"/>
          <p:cNvPicPr preferRelativeResize="0"/>
          <p:nvPr/>
        </p:nvPicPr>
        <p:blipFill>
          <a:blip r:embed="rId4">
            <a:alphaModFix/>
          </a:blip>
          <a:stretch>
            <a:fillRect/>
          </a:stretch>
        </p:blipFill>
        <p:spPr>
          <a:xfrm>
            <a:off x="6340176" y="6503250"/>
            <a:ext cx="2105175" cy="2642325"/>
          </a:xfrm>
          <a:prstGeom prst="rect">
            <a:avLst/>
          </a:prstGeom>
          <a:noFill/>
          <a:ln>
            <a:noFill/>
          </a:ln>
        </p:spPr>
      </p:pic>
      <p:sp>
        <p:nvSpPr>
          <p:cNvPr id="1585" name="Google Shape;1585;p14"/>
          <p:cNvSpPr txBox="1"/>
          <p:nvPr/>
        </p:nvSpPr>
        <p:spPr>
          <a:xfrm>
            <a:off x="5481613" y="912867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D78"/>
        </a:solidFill>
      </p:bgPr>
    </p:bg>
    <p:spTree>
      <p:nvGrpSpPr>
        <p:cNvPr id="1589" name="Shape 1589"/>
        <p:cNvGrpSpPr/>
        <p:nvPr/>
      </p:nvGrpSpPr>
      <p:grpSpPr>
        <a:xfrm>
          <a:off x="0" y="0"/>
          <a:ext cx="0" cy="0"/>
          <a:chOff x="0" y="0"/>
          <a:chExt cx="0" cy="0"/>
        </a:xfrm>
      </p:grpSpPr>
      <p:grpSp>
        <p:nvGrpSpPr>
          <p:cNvPr id="1590" name="Google Shape;1590;g294b6e0cc7d_0_98"/>
          <p:cNvGrpSpPr/>
          <p:nvPr/>
        </p:nvGrpSpPr>
        <p:grpSpPr>
          <a:xfrm>
            <a:off x="1041150" y="1946049"/>
            <a:ext cx="8115410" cy="6081439"/>
            <a:chOff x="0" y="0"/>
            <a:chExt cx="2406491" cy="2440385"/>
          </a:xfrm>
        </p:grpSpPr>
        <p:sp>
          <p:nvSpPr>
            <p:cNvPr id="1591" name="Google Shape;1591;g294b6e0cc7d_0_98"/>
            <p:cNvSpPr/>
            <p:nvPr/>
          </p:nvSpPr>
          <p:spPr>
            <a:xfrm>
              <a:off x="0" y="0"/>
              <a:ext cx="2406491" cy="2440385"/>
            </a:xfrm>
            <a:custGeom>
              <a:rect b="b" l="l" r="r" t="t"/>
              <a:pathLst>
                <a:path extrusionOk="0" h="2440385" w="2406491">
                  <a:moveTo>
                    <a:pt x="0" y="0"/>
                  </a:moveTo>
                  <a:lnTo>
                    <a:pt x="2406491" y="0"/>
                  </a:lnTo>
                  <a:lnTo>
                    <a:pt x="2406491" y="2440385"/>
                  </a:lnTo>
                  <a:lnTo>
                    <a:pt x="0" y="2440385"/>
                  </a:lnTo>
                  <a:close/>
                </a:path>
              </a:pathLst>
            </a:custGeom>
            <a:solidFill>
              <a:srgbClr val="A5CBE9"/>
            </a:solidFill>
            <a:ln>
              <a:noFill/>
            </a:ln>
          </p:spPr>
        </p:sp>
        <p:sp>
          <p:nvSpPr>
            <p:cNvPr id="1592" name="Google Shape;1592;g294b6e0cc7d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93" name="Google Shape;1593;g294b6e0cc7d_0_98"/>
          <p:cNvSpPr txBox="1"/>
          <p:nvPr/>
        </p:nvSpPr>
        <p:spPr>
          <a:xfrm>
            <a:off x="640207" y="679000"/>
            <a:ext cx="17007600" cy="969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6300" u="none" cap="none" strike="noStrike">
                <a:solidFill>
                  <a:srgbClr val="953734"/>
                </a:solidFill>
                <a:latin typeface="Arial"/>
                <a:ea typeface="Arial"/>
                <a:cs typeface="Arial"/>
                <a:sym typeface="Arial"/>
              </a:rPr>
              <a:t>Additional Opportunities to Get Involved</a:t>
            </a:r>
            <a:endParaRPr b="0" i="0" sz="500" u="none" cap="none" strike="noStrike">
              <a:solidFill>
                <a:srgbClr val="953734"/>
              </a:solidFill>
              <a:latin typeface="Arial"/>
              <a:ea typeface="Arial"/>
              <a:cs typeface="Arial"/>
              <a:sym typeface="Arial"/>
            </a:endParaRPr>
          </a:p>
        </p:txBody>
      </p:sp>
      <p:sp>
        <p:nvSpPr>
          <p:cNvPr id="1594" name="Google Shape;1594;g294b6e0cc7d_0_98"/>
          <p:cNvSpPr txBox="1"/>
          <p:nvPr/>
        </p:nvSpPr>
        <p:spPr>
          <a:xfrm>
            <a:off x="12012425" y="3063175"/>
            <a:ext cx="5741100" cy="9141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chemeClr val="dk1"/>
              </a:buClr>
              <a:buSzPts val="1100"/>
              <a:buFont typeface="Arial"/>
              <a:buNone/>
            </a:pPr>
            <a:r>
              <a:rPr b="0" i="0" lang="en-US" sz="2700" u="none" cap="none" strike="noStrike">
                <a:solidFill>
                  <a:srgbClr val="953734"/>
                </a:solidFill>
                <a:latin typeface="Arial"/>
                <a:ea typeface="Arial"/>
                <a:cs typeface="Arial"/>
                <a:sym typeface="Arial"/>
              </a:rPr>
              <a:t>Annual PIT Count Planning Process &amp; Opportunities</a:t>
            </a:r>
            <a:endParaRPr b="0" i="0" sz="2700" u="none" cap="none" strike="noStrike">
              <a:solidFill>
                <a:srgbClr val="953734"/>
              </a:solidFill>
              <a:latin typeface="Arial"/>
              <a:ea typeface="Arial"/>
              <a:cs typeface="Arial"/>
              <a:sym typeface="Arial"/>
            </a:endParaRPr>
          </a:p>
        </p:txBody>
      </p:sp>
      <p:sp>
        <p:nvSpPr>
          <p:cNvPr id="1595" name="Google Shape;1595;g294b6e0cc7d_0_98"/>
          <p:cNvSpPr txBox="1"/>
          <p:nvPr/>
        </p:nvSpPr>
        <p:spPr>
          <a:xfrm>
            <a:off x="9883384" y="2947352"/>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01</a:t>
            </a:r>
            <a:endParaRPr b="0" i="0" sz="1700" u="none" cap="none" strike="noStrike">
              <a:solidFill>
                <a:srgbClr val="000000"/>
              </a:solidFill>
              <a:latin typeface="Arial"/>
              <a:ea typeface="Arial"/>
              <a:cs typeface="Arial"/>
              <a:sym typeface="Arial"/>
            </a:endParaRPr>
          </a:p>
        </p:txBody>
      </p:sp>
      <p:sp>
        <p:nvSpPr>
          <p:cNvPr id="1596" name="Google Shape;1596;g294b6e0cc7d_0_98"/>
          <p:cNvSpPr txBox="1"/>
          <p:nvPr/>
        </p:nvSpPr>
        <p:spPr>
          <a:xfrm>
            <a:off x="12012415" y="5054263"/>
            <a:ext cx="5081400" cy="4155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chemeClr val="dk1"/>
              </a:buClr>
              <a:buSzPts val="1100"/>
              <a:buFont typeface="Arial"/>
              <a:buNone/>
            </a:pPr>
            <a:r>
              <a:rPr b="0" i="0" lang="en-US" sz="2700" u="none" cap="none" strike="noStrike">
                <a:solidFill>
                  <a:srgbClr val="953734"/>
                </a:solidFill>
                <a:latin typeface="Arial"/>
                <a:ea typeface="Arial"/>
                <a:cs typeface="Arial"/>
                <a:sym typeface="Arial"/>
              </a:rPr>
              <a:t>Additional Volunteer Activities</a:t>
            </a:r>
            <a:endParaRPr b="0" i="0" sz="2700" u="none" cap="none" strike="noStrike">
              <a:solidFill>
                <a:srgbClr val="953734"/>
              </a:solidFill>
              <a:latin typeface="Arial"/>
              <a:ea typeface="Arial"/>
              <a:cs typeface="Arial"/>
              <a:sym typeface="Arial"/>
            </a:endParaRPr>
          </a:p>
        </p:txBody>
      </p:sp>
      <p:sp>
        <p:nvSpPr>
          <p:cNvPr id="1597" name="Google Shape;1597;g294b6e0cc7d_0_98"/>
          <p:cNvSpPr txBox="1"/>
          <p:nvPr/>
        </p:nvSpPr>
        <p:spPr>
          <a:xfrm>
            <a:off x="9883384" y="4689163"/>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02</a:t>
            </a:r>
            <a:endParaRPr b="0" i="0" sz="1700" u="none" cap="none" strike="noStrike">
              <a:solidFill>
                <a:srgbClr val="000000"/>
              </a:solidFill>
              <a:latin typeface="Arial"/>
              <a:ea typeface="Arial"/>
              <a:cs typeface="Arial"/>
              <a:sym typeface="Arial"/>
            </a:endParaRPr>
          </a:p>
        </p:txBody>
      </p:sp>
      <p:sp>
        <p:nvSpPr>
          <p:cNvPr id="1598" name="Google Shape;1598;g294b6e0cc7d_0_98"/>
          <p:cNvSpPr txBox="1"/>
          <p:nvPr/>
        </p:nvSpPr>
        <p:spPr>
          <a:xfrm>
            <a:off x="12012415" y="6546774"/>
            <a:ext cx="5081400" cy="9141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700" u="none" cap="none" strike="noStrike">
                <a:solidFill>
                  <a:srgbClr val="953734"/>
                </a:solidFill>
                <a:latin typeface="Arial"/>
                <a:ea typeface="Arial"/>
                <a:cs typeface="Arial"/>
                <a:sym typeface="Arial"/>
              </a:rPr>
              <a:t>Other Local Resources or Contacts </a:t>
            </a:r>
            <a:endParaRPr b="0" i="0" sz="1700" u="none" cap="none" strike="noStrike">
              <a:solidFill>
                <a:srgbClr val="953734"/>
              </a:solidFill>
              <a:latin typeface="Arial"/>
              <a:ea typeface="Arial"/>
              <a:cs typeface="Arial"/>
              <a:sym typeface="Arial"/>
            </a:endParaRPr>
          </a:p>
        </p:txBody>
      </p:sp>
      <p:sp>
        <p:nvSpPr>
          <p:cNvPr id="1599" name="Google Shape;1599;g294b6e0cc7d_0_98"/>
          <p:cNvSpPr txBox="1"/>
          <p:nvPr/>
        </p:nvSpPr>
        <p:spPr>
          <a:xfrm>
            <a:off x="9883384" y="6430974"/>
            <a:ext cx="1567200" cy="11457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Clr>
                <a:srgbClr val="000000"/>
              </a:buClr>
              <a:buSzPts val="7144"/>
              <a:buFont typeface="Arial"/>
              <a:buNone/>
            </a:pPr>
            <a:r>
              <a:rPr b="0" i="0" lang="en-US" sz="7444" u="none" cap="none" strike="noStrike">
                <a:solidFill>
                  <a:srgbClr val="E5E6EE"/>
                </a:solidFill>
                <a:latin typeface="Arial"/>
                <a:ea typeface="Arial"/>
                <a:cs typeface="Arial"/>
                <a:sym typeface="Arial"/>
              </a:rPr>
              <a:t>03</a:t>
            </a:r>
            <a:endParaRPr b="0" i="0" sz="1700" u="none" cap="none" strike="noStrike">
              <a:solidFill>
                <a:srgbClr val="000000"/>
              </a:solidFill>
              <a:latin typeface="Arial"/>
              <a:ea typeface="Arial"/>
              <a:cs typeface="Arial"/>
              <a:sym typeface="Arial"/>
            </a:endParaRPr>
          </a:p>
        </p:txBody>
      </p:sp>
      <p:sp>
        <p:nvSpPr>
          <p:cNvPr id="1600" name="Google Shape;1600;g294b6e0cc7d_0_98"/>
          <p:cNvSpPr/>
          <p:nvPr/>
        </p:nvSpPr>
        <p:spPr>
          <a:xfrm>
            <a:off x="1322926" y="2283701"/>
            <a:ext cx="7551868" cy="5143500"/>
          </a:xfrm>
          <a:custGeom>
            <a:rect b="b" l="l" r="r" t="t"/>
            <a:pathLst>
              <a:path extrusionOk="0" h="4114800" w="6454588">
                <a:moveTo>
                  <a:pt x="0" y="0"/>
                </a:moveTo>
                <a:lnTo>
                  <a:pt x="6454588" y="0"/>
                </a:lnTo>
                <a:lnTo>
                  <a:pt x="6454588" y="4114800"/>
                </a:lnTo>
                <a:lnTo>
                  <a:pt x="0" y="4114800"/>
                </a:lnTo>
                <a:lnTo>
                  <a:pt x="0" y="0"/>
                </a:lnTo>
                <a:close/>
              </a:path>
            </a:pathLst>
          </a:custGeom>
          <a:blipFill rotWithShape="1">
            <a:blip r:embed="rId3">
              <a:alphaModFix/>
            </a:blip>
            <a:stretch>
              <a:fillRect b="0" l="0" r="0" t="0"/>
            </a:stretch>
          </a:blipFill>
          <a:ln>
            <a:noFill/>
          </a:ln>
        </p:spPr>
      </p:sp>
      <p:grpSp>
        <p:nvGrpSpPr>
          <p:cNvPr id="1601" name="Google Shape;1601;g294b6e0cc7d_0_98"/>
          <p:cNvGrpSpPr/>
          <p:nvPr/>
        </p:nvGrpSpPr>
        <p:grpSpPr>
          <a:xfrm>
            <a:off x="15060598" y="11"/>
            <a:ext cx="3227297" cy="3085741"/>
            <a:chOff x="0" y="0"/>
            <a:chExt cx="849982" cy="812700"/>
          </a:xfrm>
        </p:grpSpPr>
        <p:sp>
          <p:nvSpPr>
            <p:cNvPr id="1602" name="Google Shape;1602;g294b6e0cc7d_0_98"/>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603" name="Google Shape;1603;g294b6e0cc7d_0_98"/>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04" name="Google Shape;1604;g294b6e0cc7d_0_98"/>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605" name="Google Shape;1605;g294b6e0cc7d_0_98"/>
          <p:cNvPicPr preferRelativeResize="0"/>
          <p:nvPr/>
        </p:nvPicPr>
        <p:blipFill>
          <a:blip r:embed="rId4">
            <a:alphaModFix/>
          </a:blip>
          <a:stretch>
            <a:fillRect/>
          </a:stretch>
        </p:blipFill>
        <p:spPr>
          <a:xfrm>
            <a:off x="14959851" y="7044325"/>
            <a:ext cx="2105175" cy="2642325"/>
          </a:xfrm>
          <a:prstGeom prst="rect">
            <a:avLst/>
          </a:prstGeom>
          <a:noFill/>
          <a:ln>
            <a:noFill/>
          </a:ln>
        </p:spPr>
      </p:pic>
      <p:sp>
        <p:nvSpPr>
          <p:cNvPr id="1606" name="Google Shape;1606;g294b6e0cc7d_0_98"/>
          <p:cNvSpPr txBox="1"/>
          <p:nvPr/>
        </p:nvSpPr>
        <p:spPr>
          <a:xfrm>
            <a:off x="14101288" y="9669750"/>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Ask your county coordinator!</a:t>
            </a:r>
            <a:endParaRPr sz="20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324" l="0" r="0" t="-9325"/>
            </a:stretch>
          </a:blipFill>
          <a:ln>
            <a:noFill/>
          </a:ln>
        </p:spPr>
      </p:sp>
      <p:sp>
        <p:nvSpPr>
          <p:cNvPr id="1612" name="Google Shape;1612;p15"/>
          <p:cNvSpPr txBox="1"/>
          <p:nvPr/>
        </p:nvSpPr>
        <p:spPr>
          <a:xfrm>
            <a:off x="766900" y="407675"/>
            <a:ext cx="152553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9000"/>
              <a:buFont typeface="Arial"/>
              <a:buNone/>
            </a:pPr>
            <a:r>
              <a:rPr b="0" i="0" lang="en-US" sz="9000" u="none" cap="none" strike="noStrike">
                <a:solidFill>
                  <a:srgbClr val="462D78"/>
                </a:solidFill>
                <a:latin typeface="Arial"/>
                <a:ea typeface="Arial"/>
                <a:cs typeface="Arial"/>
                <a:sym typeface="Arial"/>
              </a:rPr>
              <a:t>Additional HUD Resources</a:t>
            </a:r>
            <a:endParaRPr b="0" i="0" sz="1400" u="none" cap="none" strike="noStrike">
              <a:solidFill>
                <a:srgbClr val="000000"/>
              </a:solidFill>
              <a:latin typeface="Arial"/>
              <a:ea typeface="Arial"/>
              <a:cs typeface="Arial"/>
              <a:sym typeface="Arial"/>
            </a:endParaRPr>
          </a:p>
        </p:txBody>
      </p:sp>
      <p:sp>
        <p:nvSpPr>
          <p:cNvPr id="1613" name="Google Shape;1613;p15"/>
          <p:cNvSpPr txBox="1"/>
          <p:nvPr/>
        </p:nvSpPr>
        <p:spPr>
          <a:xfrm>
            <a:off x="2737250" y="2132700"/>
            <a:ext cx="14047800" cy="5501700"/>
          </a:xfrm>
          <a:prstGeom prst="rect">
            <a:avLst/>
          </a:prstGeom>
          <a:noFill/>
          <a:ln>
            <a:noFill/>
          </a:ln>
        </p:spPr>
        <p:txBody>
          <a:bodyPr anchorCtr="0" anchor="t" bIns="0" lIns="0" spcFirstLastPara="1" rIns="0" wrap="square" tIns="0">
            <a:spAutoFit/>
          </a:bodyPr>
          <a:lstStyle/>
          <a:p>
            <a:pPr indent="-228600" lvl="0" marL="228600" marR="0" rtl="0" algn="l">
              <a:lnSpc>
                <a:spcPct val="90000"/>
              </a:lnSpc>
              <a:spcBef>
                <a:spcPts val="0"/>
              </a:spcBef>
              <a:spcAft>
                <a:spcPts val="0"/>
              </a:spcAft>
              <a:buClr>
                <a:srgbClr val="2D175F"/>
              </a:buClr>
              <a:buSzPts val="4200"/>
              <a:buFont typeface="Arial"/>
              <a:buChar char="•"/>
            </a:pPr>
            <a:r>
              <a:rPr b="0" i="0" lang="en-US" sz="4200" u="none" cap="none" strike="noStrike">
                <a:solidFill>
                  <a:srgbClr val="2D175F"/>
                </a:solidFill>
                <a:latin typeface="Calibri"/>
                <a:ea typeface="Calibri"/>
                <a:cs typeface="Calibri"/>
                <a:sym typeface="Calibri"/>
              </a:rPr>
              <a:t>For more information about how the information collected during PIT counts is used and reported, visit the HUD Exchange webpage:</a:t>
            </a:r>
            <a:endParaRPr b="0" i="0" sz="4200" u="none" cap="none" strike="noStrike">
              <a:solidFill>
                <a:srgbClr val="2D175F"/>
              </a:solidFill>
              <a:latin typeface="Calibri"/>
              <a:ea typeface="Calibri"/>
              <a:cs typeface="Calibri"/>
              <a:sym typeface="Calibri"/>
            </a:endParaRPr>
          </a:p>
          <a:p>
            <a:pPr indent="-317500" lvl="1" marL="685800" marR="0" rtl="0" algn="l">
              <a:lnSpc>
                <a:spcPct val="90000"/>
              </a:lnSpc>
              <a:spcBef>
                <a:spcPts val="500"/>
              </a:spcBef>
              <a:spcAft>
                <a:spcPts val="0"/>
              </a:spcAft>
              <a:buClr>
                <a:schemeClr val="dk1"/>
              </a:buClr>
              <a:buSzPts val="3800"/>
              <a:buFont typeface="Arial"/>
              <a:buChar char="•"/>
            </a:pPr>
            <a:r>
              <a:rPr b="0" i="0" lang="en-US" sz="3800" u="none" cap="none" strike="noStrike">
                <a:solidFill>
                  <a:srgbClr val="2D175F"/>
                </a:solidFill>
                <a:latin typeface="Calibri"/>
                <a:ea typeface="Calibri"/>
                <a:cs typeface="Calibri"/>
                <a:sym typeface="Calibri"/>
              </a:rPr>
              <a:t>All</a:t>
            </a:r>
            <a:r>
              <a:rPr b="0" i="0" lang="en-US" sz="3800" u="none" cap="none" strike="noStrike">
                <a:solidFill>
                  <a:schemeClr val="dk1"/>
                </a:solidFill>
                <a:latin typeface="Calibri"/>
                <a:ea typeface="Calibri"/>
                <a:cs typeface="Calibri"/>
                <a:sym typeface="Calibri"/>
              </a:rPr>
              <a:t> </a:t>
            </a:r>
            <a:r>
              <a:rPr b="0" i="0" lang="en-US" sz="3800" u="sng" cap="none" strike="noStrike">
                <a:solidFill>
                  <a:srgbClr val="0563C1"/>
                </a:solidFill>
                <a:latin typeface="Calibri"/>
                <a:ea typeface="Calibri"/>
                <a:cs typeface="Calibri"/>
                <a:sym typeface="Calibri"/>
                <a:hlinkClick r:id="rId4">
                  <a:extLst>
                    <a:ext uri="{A12FA001-AC4F-418D-AE19-62706E023703}">
                      <ahyp:hlinkClr val="tx"/>
                    </a:ext>
                  </a:extLst>
                </a:hlinkClick>
              </a:rPr>
              <a:t>Annual Homeless Assessment Reports </a:t>
            </a:r>
            <a:r>
              <a:rPr b="0" i="0" lang="en-US" sz="3800" u="none" cap="none" strike="noStrike">
                <a:solidFill>
                  <a:srgbClr val="2D175F"/>
                </a:solidFill>
                <a:latin typeface="Calibri"/>
                <a:ea typeface="Calibri"/>
                <a:cs typeface="Calibri"/>
                <a:sym typeface="Calibri"/>
              </a:rPr>
              <a:t>(AHARs)</a:t>
            </a:r>
            <a:endParaRPr b="0" i="0" sz="3800" u="none" cap="none" strike="noStrike">
              <a:solidFill>
                <a:srgbClr val="2D175F"/>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4200"/>
              <a:buFont typeface="Arial"/>
              <a:buChar char="•"/>
            </a:pPr>
            <a:r>
              <a:rPr b="0" i="0" lang="en-US" sz="4200" u="none" cap="none" strike="noStrike">
                <a:solidFill>
                  <a:schemeClr val="dk1"/>
                </a:solidFill>
                <a:latin typeface="Calibri"/>
                <a:ea typeface="Calibri"/>
                <a:cs typeface="Calibri"/>
                <a:sym typeface="Calibri"/>
              </a:rPr>
              <a:t>F</a:t>
            </a:r>
            <a:r>
              <a:rPr b="0" i="0" lang="en-US" sz="4200" u="none" cap="none" strike="noStrike">
                <a:solidFill>
                  <a:srgbClr val="2D175F"/>
                </a:solidFill>
                <a:latin typeface="Calibri"/>
                <a:ea typeface="Calibri"/>
                <a:cs typeface="Calibri"/>
                <a:sym typeface="Calibri"/>
              </a:rPr>
              <a:t>or information about how PIT count methodologies are standardized nationwide, review the </a:t>
            </a:r>
            <a:r>
              <a:rPr b="0" i="1" lang="en-US" sz="4200" u="sng" cap="none" strike="noStrike">
                <a:solidFill>
                  <a:srgbClr val="0563C1"/>
                </a:solidFill>
                <a:latin typeface="Calibri"/>
                <a:ea typeface="Calibri"/>
                <a:cs typeface="Calibri"/>
                <a:sym typeface="Calibri"/>
                <a:hlinkClick r:id="rId5">
                  <a:extLst>
                    <a:ext uri="{A12FA001-AC4F-418D-AE19-62706E023703}">
                      <ahyp:hlinkClr val="tx"/>
                    </a:ext>
                  </a:extLst>
                </a:hlinkClick>
              </a:rPr>
              <a:t>PIT Count Methodology Guide</a:t>
            </a:r>
            <a:endParaRPr b="0" i="0" sz="4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953734"/>
              </a:buClr>
              <a:buSzPts val="4200"/>
              <a:buFont typeface="Arial"/>
              <a:buChar char="•"/>
            </a:pPr>
            <a:r>
              <a:rPr b="0" i="0" lang="en-US" sz="4200" u="none" cap="none" strike="noStrike">
                <a:solidFill>
                  <a:srgbClr val="953734"/>
                </a:solidFill>
                <a:latin typeface="Calibri"/>
                <a:ea typeface="Calibri"/>
                <a:cs typeface="Calibri"/>
                <a:sym typeface="Calibri"/>
              </a:rPr>
              <a:t>Local organizations doing similar work / opportunities to volunteer</a:t>
            </a:r>
            <a:endParaRPr b="0" i="0" sz="3800" u="none" cap="none" strike="noStrike">
              <a:solidFill>
                <a:srgbClr val="953734"/>
              </a:solidFill>
              <a:latin typeface="Arial"/>
              <a:ea typeface="Arial"/>
              <a:cs typeface="Arial"/>
              <a:sym typeface="Arial"/>
            </a:endParaRPr>
          </a:p>
        </p:txBody>
      </p:sp>
      <p:sp>
        <p:nvSpPr>
          <p:cNvPr id="1614" name="Google Shape;1614;p15"/>
          <p:cNvSpPr txBox="1"/>
          <p:nvPr/>
        </p:nvSpPr>
        <p:spPr>
          <a:xfrm>
            <a:off x="2444825" y="8435075"/>
            <a:ext cx="15255300" cy="138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9000"/>
              <a:buFont typeface="Arial"/>
              <a:buNone/>
            </a:pPr>
            <a:r>
              <a:rPr b="0" i="0" lang="en-US" sz="9000" u="none" cap="none" strike="noStrike">
                <a:solidFill>
                  <a:srgbClr val="462D78"/>
                </a:solidFill>
                <a:latin typeface="Arial"/>
                <a:ea typeface="Arial"/>
                <a:cs typeface="Arial"/>
                <a:sym typeface="Arial"/>
              </a:rPr>
              <a:t>Thank you for your attention!</a:t>
            </a:r>
            <a:endParaRPr b="0" i="0" sz="1400" u="none" cap="none" strike="noStrike">
              <a:solidFill>
                <a:srgbClr val="000000"/>
              </a:solidFill>
              <a:latin typeface="Arial"/>
              <a:ea typeface="Arial"/>
              <a:cs typeface="Arial"/>
              <a:sym typeface="Arial"/>
            </a:endParaRPr>
          </a:p>
        </p:txBody>
      </p:sp>
      <p:grpSp>
        <p:nvGrpSpPr>
          <p:cNvPr id="1615" name="Google Shape;1615;p15"/>
          <p:cNvGrpSpPr/>
          <p:nvPr/>
        </p:nvGrpSpPr>
        <p:grpSpPr>
          <a:xfrm>
            <a:off x="15060598" y="11"/>
            <a:ext cx="3227297" cy="3085741"/>
            <a:chOff x="0" y="0"/>
            <a:chExt cx="849982" cy="812700"/>
          </a:xfrm>
        </p:grpSpPr>
        <p:sp>
          <p:nvSpPr>
            <p:cNvPr id="1616" name="Google Shape;1616;p15"/>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1617" name="Google Shape;1617;p15"/>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18" name="Google Shape;1618;p15"/>
          <p:cNvSpPr txBox="1"/>
          <p:nvPr/>
        </p:nvSpPr>
        <p:spPr>
          <a:xfrm>
            <a:off x="15060598" y="3097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p:txBody>
      </p:sp>
      <p:pic>
        <p:nvPicPr>
          <p:cNvPr id="1619" name="Google Shape;1619;p15"/>
          <p:cNvPicPr preferRelativeResize="0"/>
          <p:nvPr/>
        </p:nvPicPr>
        <p:blipFill>
          <a:blip r:embed="rId6">
            <a:alphaModFix/>
          </a:blip>
          <a:stretch>
            <a:fillRect/>
          </a:stretch>
        </p:blipFill>
        <p:spPr>
          <a:xfrm>
            <a:off x="15324251" y="5691600"/>
            <a:ext cx="2105175" cy="2642325"/>
          </a:xfrm>
          <a:prstGeom prst="rect">
            <a:avLst/>
          </a:prstGeom>
          <a:noFill/>
          <a:ln>
            <a:noFill/>
          </a:ln>
        </p:spPr>
      </p:pic>
      <p:sp>
        <p:nvSpPr>
          <p:cNvPr id="1620" name="Google Shape;1620;p15"/>
          <p:cNvSpPr txBox="1"/>
          <p:nvPr/>
        </p:nvSpPr>
        <p:spPr>
          <a:xfrm>
            <a:off x="14465688" y="8317025"/>
            <a:ext cx="3822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Ask your county coordinator!</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234" name="Shape 234"/>
        <p:cNvGrpSpPr/>
        <p:nvPr/>
      </p:nvGrpSpPr>
      <p:grpSpPr>
        <a:xfrm>
          <a:off x="0" y="0"/>
          <a:ext cx="0" cy="0"/>
          <a:chOff x="0" y="0"/>
          <a:chExt cx="0" cy="0"/>
        </a:xfrm>
      </p:grpSpPr>
      <p:sp>
        <p:nvSpPr>
          <p:cNvPr id="235" name="Google Shape;235;p4"/>
          <p:cNvSpPr/>
          <p:nvPr/>
        </p:nvSpPr>
        <p:spPr>
          <a:xfrm>
            <a:off x="-205369" y="-674176"/>
            <a:ext cx="18698737" cy="3607514"/>
          </a:xfrm>
          <a:custGeom>
            <a:rect b="b" l="l" r="r" t="t"/>
            <a:pathLst>
              <a:path extrusionOk="0" h="3607514" w="18698737">
                <a:moveTo>
                  <a:pt x="0" y="0"/>
                </a:moveTo>
                <a:lnTo>
                  <a:pt x="18698738" y="0"/>
                </a:lnTo>
                <a:lnTo>
                  <a:pt x="18698738" y="3607514"/>
                </a:lnTo>
                <a:lnTo>
                  <a:pt x="0" y="3607514"/>
                </a:lnTo>
                <a:lnTo>
                  <a:pt x="0" y="0"/>
                </a:lnTo>
                <a:close/>
              </a:path>
            </a:pathLst>
          </a:custGeom>
          <a:blipFill rotWithShape="1">
            <a:blip r:embed="rId3">
              <a:alphaModFix/>
            </a:blip>
            <a:stretch>
              <a:fillRect b="-71877" l="0" r="0" t="-119608"/>
            </a:stretch>
          </a:blipFill>
          <a:ln>
            <a:noFill/>
          </a:ln>
        </p:spPr>
      </p:sp>
      <p:sp>
        <p:nvSpPr>
          <p:cNvPr id="236" name="Google Shape;236;p4"/>
          <p:cNvSpPr txBox="1"/>
          <p:nvPr/>
        </p:nvSpPr>
        <p:spPr>
          <a:xfrm>
            <a:off x="876300" y="3086288"/>
            <a:ext cx="93678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Who is counted? </a:t>
            </a:r>
            <a:endParaRPr b="0" i="0" sz="1400" u="none" cap="none" strike="noStrike">
              <a:solidFill>
                <a:srgbClr val="000000"/>
              </a:solidFill>
              <a:latin typeface="Arial"/>
              <a:ea typeface="Arial"/>
              <a:cs typeface="Arial"/>
              <a:sym typeface="Arial"/>
            </a:endParaRPr>
          </a:p>
        </p:txBody>
      </p:sp>
      <p:sp>
        <p:nvSpPr>
          <p:cNvPr id="237" name="Google Shape;237;p4"/>
          <p:cNvSpPr txBox="1"/>
          <p:nvPr/>
        </p:nvSpPr>
        <p:spPr>
          <a:xfrm>
            <a:off x="876300" y="4347450"/>
            <a:ext cx="12204600" cy="614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chemeClr val="dk1"/>
              </a:buClr>
              <a:buSzPts val="1100"/>
              <a:buFont typeface="Arial"/>
              <a:buNone/>
            </a:pPr>
            <a:r>
              <a:rPr b="0" i="0" lang="en-US" sz="3500" u="none" cap="none" strike="noStrike">
                <a:solidFill>
                  <a:srgbClr val="2D175F"/>
                </a:solidFill>
                <a:latin typeface="Arial"/>
                <a:ea typeface="Arial"/>
                <a:cs typeface="Arial"/>
                <a:sym typeface="Arial"/>
              </a:rPr>
              <a:t>The U.S. Department of Housing and Urban Development’s (HUD’s) </a:t>
            </a:r>
            <a:r>
              <a:rPr b="0" i="0" lang="en-US" sz="3500" u="sng" cap="none" strike="noStrike">
                <a:solidFill>
                  <a:schemeClr val="hlink"/>
                </a:solidFill>
                <a:latin typeface="Arial"/>
                <a:ea typeface="Arial"/>
                <a:cs typeface="Arial"/>
                <a:sym typeface="Arial"/>
                <a:hlinkClick r:id="rId4"/>
              </a:rPr>
              <a:t>definition of “homeless</a:t>
            </a:r>
            <a:r>
              <a:rPr b="0" i="0" lang="en-US" sz="3500" u="none" cap="none" strike="noStrike">
                <a:solidFill>
                  <a:srgbClr val="2D175F"/>
                </a:solidFill>
                <a:latin typeface="Arial"/>
                <a:ea typeface="Arial"/>
                <a:cs typeface="Arial"/>
                <a:sym typeface="Arial"/>
              </a:rPr>
              <a:t>,” for the purpose of the PIT count, includes two main types of homelessness:</a:t>
            </a:r>
            <a:endParaRPr b="0" i="0" sz="3500" u="none" cap="none" strike="noStrike">
              <a:solidFill>
                <a:srgbClr val="2D175F"/>
              </a:solidFill>
              <a:latin typeface="Arial"/>
              <a:ea typeface="Arial"/>
              <a:cs typeface="Arial"/>
              <a:sym typeface="Arial"/>
            </a:endParaRPr>
          </a:p>
          <a:p>
            <a:pPr indent="-450850" lvl="0" marL="457200" marR="0" rtl="0" algn="l">
              <a:lnSpc>
                <a:spcPct val="120000"/>
              </a:lnSpc>
              <a:spcBef>
                <a:spcPts val="0"/>
              </a:spcBef>
              <a:spcAft>
                <a:spcPts val="0"/>
              </a:spcAft>
              <a:buClr>
                <a:srgbClr val="2D175F"/>
              </a:buClr>
              <a:buSzPts val="3500"/>
              <a:buFont typeface="Arial"/>
              <a:buChar char="●"/>
            </a:pPr>
            <a:r>
              <a:rPr b="1" i="0" lang="en-US" sz="3500" u="none" cap="none" strike="noStrike">
                <a:solidFill>
                  <a:srgbClr val="2D175F"/>
                </a:solidFill>
                <a:latin typeface="Arial"/>
                <a:ea typeface="Arial"/>
                <a:cs typeface="Arial"/>
                <a:sym typeface="Arial"/>
              </a:rPr>
              <a:t>Unsheltered:</a:t>
            </a:r>
            <a:r>
              <a:rPr b="0" i="0" lang="en-US" sz="3500" u="none" cap="none" strike="noStrike">
                <a:solidFill>
                  <a:srgbClr val="2D175F"/>
                </a:solidFill>
                <a:latin typeface="Arial"/>
                <a:ea typeface="Arial"/>
                <a:cs typeface="Arial"/>
                <a:sym typeface="Arial"/>
              </a:rPr>
              <a:t> Individuals or families whose primary nighttime residence is a public place not meant for human habitation</a:t>
            </a:r>
            <a:endParaRPr b="0" i="0" sz="3500" u="none" cap="none" strike="noStrike">
              <a:solidFill>
                <a:srgbClr val="2D175F"/>
              </a:solidFill>
              <a:latin typeface="Arial"/>
              <a:ea typeface="Arial"/>
              <a:cs typeface="Arial"/>
              <a:sym typeface="Arial"/>
            </a:endParaRPr>
          </a:p>
          <a:p>
            <a:pPr indent="-450850" lvl="0" marL="457200" marR="0" rtl="0" algn="l">
              <a:lnSpc>
                <a:spcPct val="120000"/>
              </a:lnSpc>
              <a:spcBef>
                <a:spcPts val="0"/>
              </a:spcBef>
              <a:spcAft>
                <a:spcPts val="0"/>
              </a:spcAft>
              <a:buClr>
                <a:srgbClr val="2D175F"/>
              </a:buClr>
              <a:buSzPts val="3500"/>
              <a:buFont typeface="Arial"/>
              <a:buChar char="●"/>
            </a:pPr>
            <a:r>
              <a:rPr b="1" i="0" lang="en-US" sz="3500" u="none" cap="none" strike="noStrike">
                <a:solidFill>
                  <a:srgbClr val="2D175F"/>
                </a:solidFill>
                <a:latin typeface="Arial"/>
                <a:ea typeface="Arial"/>
                <a:cs typeface="Arial"/>
                <a:sym typeface="Arial"/>
              </a:rPr>
              <a:t>Sheltered: </a:t>
            </a:r>
            <a:r>
              <a:rPr b="0" i="0" lang="en-US" sz="3500" u="none" cap="none" strike="noStrike">
                <a:solidFill>
                  <a:srgbClr val="2D175F"/>
                </a:solidFill>
                <a:latin typeface="Arial"/>
                <a:ea typeface="Arial"/>
                <a:cs typeface="Arial"/>
                <a:sym typeface="Arial"/>
              </a:rPr>
              <a:t>Individuals or families residing in a place dedicated to serving people who would otherwise be unsheltered</a:t>
            </a:r>
            <a:endParaRPr b="0" i="0" sz="3500" u="none" cap="none" strike="noStrike">
              <a:solidFill>
                <a:srgbClr val="2D175F"/>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100"/>
              <a:buFont typeface="Arial"/>
              <a:buNone/>
            </a:pPr>
            <a:r>
              <a:t/>
            </a:r>
            <a:endParaRPr b="0" i="0" sz="2100" u="none" cap="none" strike="noStrike">
              <a:solidFill>
                <a:srgbClr val="2D175F"/>
              </a:solidFill>
              <a:latin typeface="Arial"/>
              <a:ea typeface="Arial"/>
              <a:cs typeface="Arial"/>
              <a:sym typeface="Arial"/>
            </a:endParaRPr>
          </a:p>
        </p:txBody>
      </p:sp>
      <p:grpSp>
        <p:nvGrpSpPr>
          <p:cNvPr id="238" name="Google Shape;238;p4"/>
          <p:cNvGrpSpPr/>
          <p:nvPr/>
        </p:nvGrpSpPr>
        <p:grpSpPr>
          <a:xfrm>
            <a:off x="15289198" y="-152389"/>
            <a:ext cx="3227297" cy="3085741"/>
            <a:chOff x="0" y="0"/>
            <a:chExt cx="849982" cy="812700"/>
          </a:xfrm>
        </p:grpSpPr>
        <p:sp>
          <p:nvSpPr>
            <p:cNvPr id="239" name="Google Shape;239;p4"/>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240" name="Google Shape;240;p4"/>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4"/>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13556224" y="4644253"/>
            <a:ext cx="4094226" cy="4114800"/>
          </a:xfrm>
          <a:custGeom>
            <a:rect b="b" l="l" r="r" t="t"/>
            <a:pathLst>
              <a:path extrusionOk="0" h="4114800" w="4094226">
                <a:moveTo>
                  <a:pt x="0" y="0"/>
                </a:moveTo>
                <a:lnTo>
                  <a:pt x="4094226" y="0"/>
                </a:lnTo>
                <a:lnTo>
                  <a:pt x="4094226"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246" name="Shape 246"/>
        <p:cNvGrpSpPr/>
        <p:nvPr/>
      </p:nvGrpSpPr>
      <p:grpSpPr>
        <a:xfrm>
          <a:off x="0" y="0"/>
          <a:ext cx="0" cy="0"/>
          <a:chOff x="0" y="0"/>
          <a:chExt cx="0" cy="0"/>
        </a:xfrm>
      </p:grpSpPr>
      <p:sp>
        <p:nvSpPr>
          <p:cNvPr id="247" name="Google Shape;247;g287c3e86c82_0_127"/>
          <p:cNvSpPr txBox="1"/>
          <p:nvPr/>
        </p:nvSpPr>
        <p:spPr>
          <a:xfrm>
            <a:off x="299025" y="401963"/>
            <a:ext cx="93678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2D175F"/>
                </a:solidFill>
                <a:latin typeface="Arial"/>
                <a:ea typeface="Arial"/>
                <a:cs typeface="Arial"/>
                <a:sym typeface="Arial"/>
              </a:rPr>
              <a:t>Who is counted? </a:t>
            </a:r>
            <a:endParaRPr b="0" i="0" sz="1400" u="none" cap="none" strike="noStrike">
              <a:solidFill>
                <a:srgbClr val="000000"/>
              </a:solidFill>
              <a:latin typeface="Arial"/>
              <a:ea typeface="Arial"/>
              <a:cs typeface="Arial"/>
              <a:sym typeface="Arial"/>
            </a:endParaRPr>
          </a:p>
        </p:txBody>
      </p:sp>
      <p:sp>
        <p:nvSpPr>
          <p:cNvPr id="248" name="Google Shape;248;g287c3e86c82_0_127"/>
          <p:cNvSpPr txBox="1"/>
          <p:nvPr/>
        </p:nvSpPr>
        <p:spPr>
          <a:xfrm>
            <a:off x="1148525" y="3667125"/>
            <a:ext cx="48246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1" i="0" lang="en-US" sz="3500" u="none" cap="none" strike="noStrike">
                <a:solidFill>
                  <a:srgbClr val="2D175F"/>
                </a:solidFill>
                <a:latin typeface="Arial"/>
                <a:ea typeface="Arial"/>
                <a:cs typeface="Arial"/>
                <a:sym typeface="Arial"/>
              </a:rPr>
              <a:t>Unsheltered PIT Count </a:t>
            </a:r>
            <a:endParaRPr b="1" i="0" sz="2100" u="none" cap="none" strike="noStrike">
              <a:solidFill>
                <a:srgbClr val="2D175F"/>
              </a:solidFill>
              <a:latin typeface="Arial"/>
              <a:ea typeface="Arial"/>
              <a:cs typeface="Arial"/>
              <a:sym typeface="Arial"/>
            </a:endParaRPr>
          </a:p>
        </p:txBody>
      </p:sp>
      <p:grpSp>
        <p:nvGrpSpPr>
          <p:cNvPr id="249" name="Google Shape;249;g287c3e86c82_0_127"/>
          <p:cNvGrpSpPr/>
          <p:nvPr/>
        </p:nvGrpSpPr>
        <p:grpSpPr>
          <a:xfrm>
            <a:off x="15289198" y="-152389"/>
            <a:ext cx="3227400" cy="3085741"/>
            <a:chOff x="15289198" y="-152389"/>
            <a:chExt cx="3227400" cy="3085741"/>
          </a:xfrm>
        </p:grpSpPr>
        <p:grpSp>
          <p:nvGrpSpPr>
            <p:cNvPr id="250" name="Google Shape;250;g287c3e86c82_0_127"/>
            <p:cNvGrpSpPr/>
            <p:nvPr/>
          </p:nvGrpSpPr>
          <p:grpSpPr>
            <a:xfrm>
              <a:off x="15289198" y="-152389"/>
              <a:ext cx="3227297" cy="3085741"/>
              <a:chOff x="0" y="0"/>
              <a:chExt cx="849982" cy="812700"/>
            </a:xfrm>
          </p:grpSpPr>
          <p:sp>
            <p:nvSpPr>
              <p:cNvPr id="251" name="Google Shape;251;g287c3e86c82_0_127"/>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252" name="Google Shape;252;g287c3e86c82_0_12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3" name="Google Shape;253;g287c3e86c82_0_127"/>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pic>
        <p:nvPicPr>
          <p:cNvPr id="254" name="Google Shape;254;g287c3e86c82_0_127"/>
          <p:cNvPicPr preferRelativeResize="0"/>
          <p:nvPr/>
        </p:nvPicPr>
        <p:blipFill rotWithShape="1">
          <a:blip r:embed="rId3">
            <a:alphaModFix/>
          </a:blip>
          <a:srcRect b="0" l="0" r="0" t="0"/>
          <a:stretch/>
        </p:blipFill>
        <p:spPr>
          <a:xfrm>
            <a:off x="9140163" y="1395875"/>
            <a:ext cx="2982009" cy="2499800"/>
          </a:xfrm>
          <a:prstGeom prst="rect">
            <a:avLst/>
          </a:prstGeom>
          <a:noFill/>
          <a:ln>
            <a:noFill/>
          </a:ln>
        </p:spPr>
      </p:pic>
      <p:grpSp>
        <p:nvGrpSpPr>
          <p:cNvPr id="255" name="Google Shape;255;g287c3e86c82_0_127"/>
          <p:cNvGrpSpPr/>
          <p:nvPr/>
        </p:nvGrpSpPr>
        <p:grpSpPr>
          <a:xfrm>
            <a:off x="1148525" y="3895673"/>
            <a:ext cx="6198657" cy="5573443"/>
            <a:chOff x="0" y="-66304"/>
            <a:chExt cx="860160" cy="1062600"/>
          </a:xfrm>
        </p:grpSpPr>
        <p:sp>
          <p:nvSpPr>
            <p:cNvPr id="256" name="Google Shape;256;g287c3e86c82_0_127"/>
            <p:cNvSpPr/>
            <p:nvPr/>
          </p:nvSpPr>
          <p:spPr>
            <a:xfrm>
              <a:off x="0" y="0"/>
              <a:ext cx="860160" cy="953213"/>
            </a:xfrm>
            <a:custGeom>
              <a:rect b="b" l="l" r="r" t="t"/>
              <a:pathLst>
                <a:path extrusionOk="0" h="953213" w="860160">
                  <a:moveTo>
                    <a:pt x="0" y="0"/>
                  </a:moveTo>
                  <a:lnTo>
                    <a:pt x="860160" y="0"/>
                  </a:lnTo>
                  <a:lnTo>
                    <a:pt x="860160" y="953213"/>
                  </a:lnTo>
                  <a:lnTo>
                    <a:pt x="0" y="953213"/>
                  </a:lnTo>
                  <a:close/>
                </a:path>
              </a:pathLst>
            </a:custGeom>
            <a:solidFill>
              <a:srgbClr val="462D78"/>
            </a:solidFill>
            <a:ln>
              <a:noFill/>
            </a:ln>
          </p:spPr>
        </p:sp>
        <p:sp>
          <p:nvSpPr>
            <p:cNvPr id="257" name="Google Shape;257;g287c3e86c82_0_127"/>
            <p:cNvSpPr txBox="1"/>
            <p:nvPr/>
          </p:nvSpPr>
          <p:spPr>
            <a:xfrm>
              <a:off x="19380" y="-66304"/>
              <a:ext cx="821400" cy="1062600"/>
            </a:xfrm>
            <a:prstGeom prst="rect">
              <a:avLst/>
            </a:prstGeom>
            <a:noFill/>
            <a:ln>
              <a:noFill/>
            </a:ln>
          </p:spPr>
          <p:txBody>
            <a:bodyPr anchorCtr="0" anchor="ctr" bIns="50800" lIns="50800" spcFirstLastPara="1" rIns="50800" wrap="square" tIns="50800">
              <a:noAutofit/>
            </a:bodyPr>
            <a:lstStyle/>
            <a:p>
              <a:pPr indent="0" lvl="0" marL="0" marR="0" rtl="0" algn="l">
                <a:lnSpc>
                  <a:spcPct val="90000"/>
                </a:lnSpc>
                <a:spcBef>
                  <a:spcPts val="0"/>
                </a:spcBef>
                <a:spcAft>
                  <a:spcPts val="0"/>
                </a:spcAft>
                <a:buClr>
                  <a:srgbClr val="000000"/>
                </a:buClr>
                <a:buSzPts val="3700"/>
                <a:buFont typeface="Arial"/>
                <a:buNone/>
              </a:pPr>
              <a:r>
                <a:rPr b="0" i="1" lang="en-US" sz="3700" u="none" cap="none" strike="noStrike">
                  <a:solidFill>
                    <a:schemeClr val="lt1"/>
                  </a:solidFill>
                  <a:latin typeface="Calibri"/>
                  <a:ea typeface="Calibri"/>
                  <a:cs typeface="Calibri"/>
                  <a:sym typeface="Calibri"/>
                </a:rPr>
                <a:t>Street &amp; Service Based Counts</a:t>
              </a:r>
              <a:endParaRPr b="0" i="1" sz="37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700"/>
                <a:buFont typeface="Arial"/>
                <a:buNone/>
              </a:pPr>
              <a:r>
                <a:t/>
              </a:r>
              <a:endParaRPr b="0" i="1" sz="37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Parks</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Cars</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Abandoned building</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Bus or train station</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Airport</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Camping ground</a:t>
              </a:r>
              <a:endParaRPr b="1" i="0" sz="3500" u="none" cap="none" strike="noStrike">
                <a:solidFill>
                  <a:schemeClr val="lt1"/>
                </a:solidFill>
                <a:latin typeface="Calibri"/>
                <a:ea typeface="Calibri"/>
                <a:cs typeface="Calibri"/>
                <a:sym typeface="Calibri"/>
              </a:endParaRPr>
            </a:p>
            <a:p>
              <a:pPr indent="-450850" lvl="1" marL="914400" marR="0" rtl="0" algn="l">
                <a:lnSpc>
                  <a:spcPct val="90000"/>
                </a:lnSpc>
                <a:spcBef>
                  <a:spcPts val="300"/>
                </a:spcBef>
                <a:spcAft>
                  <a:spcPts val="0"/>
                </a:spcAft>
                <a:buClr>
                  <a:schemeClr val="lt1"/>
                </a:buClr>
                <a:buSzPts val="3500"/>
                <a:buFont typeface="Calibri"/>
                <a:buChar char="•"/>
              </a:pPr>
              <a:r>
                <a:rPr b="1" i="0" lang="en-US" sz="3500" u="none" cap="none" strike="noStrike">
                  <a:solidFill>
                    <a:schemeClr val="lt1"/>
                  </a:solidFill>
                  <a:latin typeface="Calibri"/>
                  <a:ea typeface="Calibri"/>
                  <a:cs typeface="Calibri"/>
                  <a:sym typeface="Calibri"/>
                </a:rPr>
                <a:t>Parking Lot</a:t>
              </a:r>
              <a:endParaRPr b="1" i="0" sz="5400" u="none" cap="none" strike="noStrike">
                <a:solidFill>
                  <a:schemeClr val="lt1"/>
                </a:solidFill>
                <a:latin typeface="Calibri"/>
                <a:ea typeface="Calibri"/>
                <a:cs typeface="Calibri"/>
                <a:sym typeface="Calibri"/>
              </a:endParaRPr>
            </a:p>
          </p:txBody>
        </p:sp>
      </p:grpSp>
      <p:grpSp>
        <p:nvGrpSpPr>
          <p:cNvPr id="258" name="Google Shape;258;g287c3e86c82_0_127"/>
          <p:cNvGrpSpPr/>
          <p:nvPr/>
        </p:nvGrpSpPr>
        <p:grpSpPr>
          <a:xfrm>
            <a:off x="9914525" y="4336350"/>
            <a:ext cx="6198657" cy="4692096"/>
            <a:chOff x="0" y="0"/>
            <a:chExt cx="860160" cy="953213"/>
          </a:xfrm>
        </p:grpSpPr>
        <p:sp>
          <p:nvSpPr>
            <p:cNvPr id="259" name="Google Shape;259;g287c3e86c82_0_127"/>
            <p:cNvSpPr/>
            <p:nvPr/>
          </p:nvSpPr>
          <p:spPr>
            <a:xfrm>
              <a:off x="0" y="0"/>
              <a:ext cx="860160" cy="953213"/>
            </a:xfrm>
            <a:custGeom>
              <a:rect b="b" l="l" r="r" t="t"/>
              <a:pathLst>
                <a:path extrusionOk="0" h="953213" w="860160">
                  <a:moveTo>
                    <a:pt x="0" y="0"/>
                  </a:moveTo>
                  <a:lnTo>
                    <a:pt x="860160" y="0"/>
                  </a:lnTo>
                  <a:lnTo>
                    <a:pt x="860160" y="953213"/>
                  </a:lnTo>
                  <a:lnTo>
                    <a:pt x="0" y="953213"/>
                  </a:lnTo>
                  <a:close/>
                </a:path>
              </a:pathLst>
            </a:custGeom>
            <a:solidFill>
              <a:srgbClr val="462D78"/>
            </a:solidFill>
            <a:ln>
              <a:noFill/>
            </a:ln>
          </p:spPr>
        </p:sp>
        <p:sp>
          <p:nvSpPr>
            <p:cNvPr id="260" name="Google Shape;260;g287c3e86c82_0_127"/>
            <p:cNvSpPr txBox="1"/>
            <p:nvPr/>
          </p:nvSpPr>
          <p:spPr>
            <a:xfrm>
              <a:off x="47048" y="0"/>
              <a:ext cx="765600" cy="898500"/>
            </a:xfrm>
            <a:prstGeom prst="rect">
              <a:avLst/>
            </a:prstGeom>
            <a:noFill/>
            <a:ln>
              <a:noFill/>
            </a:ln>
          </p:spPr>
          <p:txBody>
            <a:bodyPr anchorCtr="0" anchor="ctr" bIns="50800" lIns="50800" spcFirstLastPara="1" rIns="50800" wrap="square" tIns="50800">
              <a:noAutofit/>
            </a:bodyPr>
            <a:lstStyle/>
            <a:p>
              <a:pPr indent="-247650" lvl="1" marL="228600" marR="0" rtl="0" algn="l">
                <a:lnSpc>
                  <a:spcPct val="90000"/>
                </a:lnSpc>
                <a:spcBef>
                  <a:spcPts val="0"/>
                </a:spcBef>
                <a:spcAft>
                  <a:spcPts val="0"/>
                </a:spcAft>
                <a:buClr>
                  <a:schemeClr val="lt1"/>
                </a:buClr>
                <a:buSzPts val="3900"/>
                <a:buFont typeface="Calibri"/>
                <a:buChar char="•"/>
              </a:pPr>
              <a:r>
                <a:rPr b="1" i="0" lang="en-US" sz="3900" u="none" cap="none" strike="noStrike">
                  <a:solidFill>
                    <a:schemeClr val="lt1"/>
                  </a:solidFill>
                  <a:latin typeface="Calibri"/>
                  <a:ea typeface="Calibri"/>
                  <a:cs typeface="Calibri"/>
                  <a:sym typeface="Calibri"/>
                </a:rPr>
                <a:t>Emergency shelters </a:t>
              </a:r>
              <a:r>
                <a:rPr b="0" i="0" lang="en-US" sz="3900" u="none" cap="none" strike="noStrike">
                  <a:solidFill>
                    <a:schemeClr val="lt1"/>
                  </a:solidFill>
                  <a:latin typeface="Calibri"/>
                  <a:ea typeface="Calibri"/>
                  <a:cs typeface="Calibri"/>
                  <a:sym typeface="Calibri"/>
                </a:rPr>
                <a:t>(including those using hotel and motel vouchers)</a:t>
              </a:r>
              <a:endParaRPr b="0" i="0" sz="3900" u="none" cap="none" strike="noStrike">
                <a:solidFill>
                  <a:schemeClr val="lt1"/>
                </a:solidFill>
                <a:latin typeface="Calibri"/>
                <a:ea typeface="Calibri"/>
                <a:cs typeface="Calibri"/>
                <a:sym typeface="Calibri"/>
              </a:endParaRPr>
            </a:p>
            <a:p>
              <a:pPr indent="-247650" lvl="1" marL="228600" marR="0" rtl="0" algn="l">
                <a:lnSpc>
                  <a:spcPct val="90000"/>
                </a:lnSpc>
                <a:spcBef>
                  <a:spcPts val="345"/>
                </a:spcBef>
                <a:spcAft>
                  <a:spcPts val="0"/>
                </a:spcAft>
                <a:buClr>
                  <a:schemeClr val="lt1"/>
                </a:buClr>
                <a:buSzPts val="3900"/>
                <a:buFont typeface="Calibri"/>
                <a:buChar char="•"/>
              </a:pPr>
              <a:r>
                <a:rPr b="1" i="0" lang="en-US" sz="3900" u="none" cap="none" strike="noStrike">
                  <a:solidFill>
                    <a:schemeClr val="lt1"/>
                  </a:solidFill>
                  <a:latin typeface="Calibri"/>
                  <a:ea typeface="Calibri"/>
                  <a:cs typeface="Calibri"/>
                  <a:sym typeface="Calibri"/>
                </a:rPr>
                <a:t>Transitional housing</a:t>
              </a:r>
              <a:endParaRPr b="1" i="0" sz="3900" u="none" cap="none" strike="noStrike">
                <a:solidFill>
                  <a:schemeClr val="lt1"/>
                </a:solidFill>
                <a:latin typeface="Calibri"/>
                <a:ea typeface="Calibri"/>
                <a:cs typeface="Calibri"/>
                <a:sym typeface="Calibri"/>
              </a:endParaRPr>
            </a:p>
            <a:p>
              <a:pPr indent="-247650" lvl="1" marL="228600" marR="0" rtl="0" algn="l">
                <a:lnSpc>
                  <a:spcPct val="90000"/>
                </a:lnSpc>
                <a:spcBef>
                  <a:spcPts val="345"/>
                </a:spcBef>
                <a:spcAft>
                  <a:spcPts val="0"/>
                </a:spcAft>
                <a:buClr>
                  <a:schemeClr val="lt1"/>
                </a:buClr>
                <a:buSzPts val="3900"/>
                <a:buFont typeface="Calibri"/>
                <a:buChar char="•"/>
              </a:pPr>
              <a:r>
                <a:rPr b="1" i="0" lang="en-US" sz="3900" u="none" cap="none" strike="noStrike">
                  <a:solidFill>
                    <a:schemeClr val="lt1"/>
                  </a:solidFill>
                  <a:latin typeface="Calibri"/>
                  <a:ea typeface="Calibri"/>
                  <a:cs typeface="Calibri"/>
                  <a:sym typeface="Calibri"/>
                </a:rPr>
                <a:t>Safe Havens</a:t>
              </a:r>
              <a:endParaRPr b="0" i="0" sz="3400" u="none" cap="none" strike="noStrike">
                <a:solidFill>
                  <a:schemeClr val="dk1"/>
                </a:solidFill>
                <a:latin typeface="Calibri"/>
                <a:ea typeface="Calibri"/>
                <a:cs typeface="Calibri"/>
                <a:sym typeface="Calibri"/>
              </a:endParaRPr>
            </a:p>
          </p:txBody>
        </p:sp>
      </p:grpSp>
      <p:sp>
        <p:nvSpPr>
          <p:cNvPr id="261" name="Google Shape;261;g287c3e86c82_0_127"/>
          <p:cNvSpPr txBox="1"/>
          <p:nvPr/>
        </p:nvSpPr>
        <p:spPr>
          <a:xfrm>
            <a:off x="10390125" y="3797550"/>
            <a:ext cx="48246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1" i="0" lang="en-US" sz="3500" u="none" cap="none" strike="noStrike">
                <a:solidFill>
                  <a:srgbClr val="2D175F"/>
                </a:solidFill>
                <a:latin typeface="Arial"/>
                <a:ea typeface="Arial"/>
                <a:cs typeface="Arial"/>
                <a:sym typeface="Arial"/>
              </a:rPr>
              <a:t>Sheltered PIT Count </a:t>
            </a:r>
            <a:endParaRPr b="1" i="0" sz="2100" u="none" cap="none" strike="noStrike">
              <a:solidFill>
                <a:srgbClr val="2D175F"/>
              </a:solidFill>
              <a:latin typeface="Arial"/>
              <a:ea typeface="Arial"/>
              <a:cs typeface="Arial"/>
              <a:sym typeface="Arial"/>
            </a:endParaRPr>
          </a:p>
        </p:txBody>
      </p:sp>
      <p:pic>
        <p:nvPicPr>
          <p:cNvPr id="262" name="Google Shape;262;g287c3e86c82_0_127"/>
          <p:cNvPicPr preferRelativeResize="0"/>
          <p:nvPr/>
        </p:nvPicPr>
        <p:blipFill rotWithShape="1">
          <a:blip r:embed="rId4">
            <a:alphaModFix/>
          </a:blip>
          <a:srcRect b="8613" l="17987" r="17077" t="8803"/>
          <a:stretch/>
        </p:blipFill>
        <p:spPr>
          <a:xfrm>
            <a:off x="1148525" y="1848575"/>
            <a:ext cx="1651627" cy="1760875"/>
          </a:xfrm>
          <a:prstGeom prst="rect">
            <a:avLst/>
          </a:prstGeom>
          <a:noFill/>
          <a:ln>
            <a:noFill/>
          </a:ln>
        </p:spPr>
      </p:pic>
      <p:sp>
        <p:nvSpPr>
          <p:cNvPr id="263" name="Google Shape;263;g287c3e86c82_0_127"/>
          <p:cNvSpPr txBox="1"/>
          <p:nvPr/>
        </p:nvSpPr>
        <p:spPr>
          <a:xfrm>
            <a:off x="3596973" y="9469125"/>
            <a:ext cx="114642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100"/>
              <a:buFont typeface="Arial"/>
              <a:buNone/>
            </a:pPr>
            <a:r>
              <a:rPr b="1" i="0" lang="en-US" sz="3500" u="none" cap="none" strike="noStrike">
                <a:solidFill>
                  <a:srgbClr val="2D175F"/>
                </a:solidFill>
                <a:latin typeface="Arial"/>
                <a:ea typeface="Arial"/>
                <a:cs typeface="Arial"/>
                <a:sym typeface="Arial"/>
              </a:rPr>
              <a:t>Today’s training will focus on the Unsheltered Count </a:t>
            </a:r>
            <a:endParaRPr b="1" i="0" sz="2100" u="none" cap="none" strike="noStrike">
              <a:solidFill>
                <a:srgbClr val="2D175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CBE9"/>
        </a:solidFill>
      </p:bgPr>
    </p:bg>
    <p:spTree>
      <p:nvGrpSpPr>
        <p:cNvPr id="267" name="Shape 267"/>
        <p:cNvGrpSpPr/>
        <p:nvPr/>
      </p:nvGrpSpPr>
      <p:grpSpPr>
        <a:xfrm>
          <a:off x="0" y="0"/>
          <a:ext cx="0" cy="0"/>
          <a:chOff x="0" y="0"/>
          <a:chExt cx="0" cy="0"/>
        </a:xfrm>
      </p:grpSpPr>
      <p:grpSp>
        <p:nvGrpSpPr>
          <p:cNvPr id="268" name="Google Shape;268;p6"/>
          <p:cNvGrpSpPr/>
          <p:nvPr/>
        </p:nvGrpSpPr>
        <p:grpSpPr>
          <a:xfrm>
            <a:off x="1922764" y="2228813"/>
            <a:ext cx="3880784" cy="5829374"/>
            <a:chOff x="0" y="0"/>
            <a:chExt cx="860160" cy="953213"/>
          </a:xfrm>
        </p:grpSpPr>
        <p:sp>
          <p:nvSpPr>
            <p:cNvPr id="269" name="Google Shape;269;p6"/>
            <p:cNvSpPr/>
            <p:nvPr/>
          </p:nvSpPr>
          <p:spPr>
            <a:xfrm>
              <a:off x="0" y="0"/>
              <a:ext cx="860160" cy="953213"/>
            </a:xfrm>
            <a:custGeom>
              <a:rect b="b" l="l" r="r" t="t"/>
              <a:pathLst>
                <a:path extrusionOk="0" h="953213" w="860160">
                  <a:moveTo>
                    <a:pt x="0" y="0"/>
                  </a:moveTo>
                  <a:lnTo>
                    <a:pt x="860160" y="0"/>
                  </a:lnTo>
                  <a:lnTo>
                    <a:pt x="860160" y="953213"/>
                  </a:lnTo>
                  <a:lnTo>
                    <a:pt x="0" y="953213"/>
                  </a:lnTo>
                  <a:close/>
                </a:path>
              </a:pathLst>
            </a:custGeom>
            <a:solidFill>
              <a:srgbClr val="462D78"/>
            </a:solidFill>
            <a:ln>
              <a:noFill/>
            </a:ln>
          </p:spPr>
        </p:sp>
        <p:sp>
          <p:nvSpPr>
            <p:cNvPr id="270" name="Google Shape;270;p6"/>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6"/>
          <p:cNvSpPr/>
          <p:nvPr/>
        </p:nvSpPr>
        <p:spPr>
          <a:xfrm>
            <a:off x="11794336" y="3624219"/>
            <a:ext cx="444561" cy="547152"/>
          </a:xfrm>
          <a:custGeom>
            <a:rect b="b" l="l" r="r" t="t"/>
            <a:pathLst>
              <a:path extrusionOk="0" h="547152" w="444561">
                <a:moveTo>
                  <a:pt x="0" y="0"/>
                </a:moveTo>
                <a:lnTo>
                  <a:pt x="444561" y="0"/>
                </a:lnTo>
                <a:lnTo>
                  <a:pt x="444561" y="547153"/>
                </a:lnTo>
                <a:lnTo>
                  <a:pt x="0" y="547153"/>
                </a:lnTo>
                <a:lnTo>
                  <a:pt x="0" y="0"/>
                </a:lnTo>
                <a:close/>
              </a:path>
            </a:pathLst>
          </a:custGeom>
          <a:blipFill rotWithShape="1">
            <a:blip r:embed="rId3">
              <a:alphaModFix/>
            </a:blip>
            <a:stretch>
              <a:fillRect b="0" l="0" r="0" t="0"/>
            </a:stretch>
          </a:blipFill>
          <a:ln>
            <a:noFill/>
          </a:ln>
        </p:spPr>
      </p:sp>
      <p:sp>
        <p:nvSpPr>
          <p:cNvPr id="272" name="Google Shape;272;p6"/>
          <p:cNvSpPr txBox="1"/>
          <p:nvPr/>
        </p:nvSpPr>
        <p:spPr>
          <a:xfrm>
            <a:off x="803400" y="836375"/>
            <a:ext cx="16681200" cy="1108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7200"/>
              <a:buFont typeface="Arial"/>
              <a:buNone/>
            </a:pPr>
            <a:r>
              <a:rPr b="0" i="0" lang="en-US" sz="7200" u="none" cap="none" strike="noStrike">
                <a:solidFill>
                  <a:srgbClr val="462D78"/>
                </a:solidFill>
                <a:latin typeface="Arial"/>
                <a:ea typeface="Arial"/>
                <a:cs typeface="Arial"/>
                <a:sym typeface="Arial"/>
              </a:rPr>
              <a:t>Why do we do a Point in Time Count? </a:t>
            </a:r>
            <a:endParaRPr b="0" i="0" sz="1400" u="none" cap="none" strike="noStrike">
              <a:solidFill>
                <a:srgbClr val="000000"/>
              </a:solidFill>
              <a:latin typeface="Arial"/>
              <a:ea typeface="Arial"/>
              <a:cs typeface="Arial"/>
              <a:sym typeface="Arial"/>
            </a:endParaRPr>
          </a:p>
        </p:txBody>
      </p:sp>
      <p:sp>
        <p:nvSpPr>
          <p:cNvPr id="273" name="Google Shape;273;p6"/>
          <p:cNvSpPr txBox="1"/>
          <p:nvPr/>
        </p:nvSpPr>
        <p:spPr>
          <a:xfrm>
            <a:off x="2388264" y="3972663"/>
            <a:ext cx="3195300" cy="4002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600"/>
              <a:buFont typeface="Arial"/>
              <a:buNone/>
            </a:pPr>
            <a:r>
              <a:rPr b="1" i="0" lang="en-US" sz="2600" u="none" cap="none" strike="noStrike">
                <a:solidFill>
                  <a:srgbClr val="E5E6EE"/>
                </a:solidFill>
                <a:latin typeface="Arial"/>
                <a:ea typeface="Arial"/>
                <a:cs typeface="Arial"/>
                <a:sym typeface="Arial"/>
              </a:rPr>
              <a:t>It is about people</a:t>
            </a:r>
            <a:endParaRPr b="1" i="0" sz="1600" u="none" cap="none" strike="noStrike">
              <a:solidFill>
                <a:srgbClr val="000000"/>
              </a:solidFill>
              <a:latin typeface="Arial"/>
              <a:ea typeface="Arial"/>
              <a:cs typeface="Arial"/>
              <a:sym typeface="Arial"/>
            </a:endParaRPr>
          </a:p>
        </p:txBody>
      </p:sp>
      <p:sp>
        <p:nvSpPr>
          <p:cNvPr id="274" name="Google Shape;274;p6"/>
          <p:cNvSpPr txBox="1"/>
          <p:nvPr/>
        </p:nvSpPr>
        <p:spPr>
          <a:xfrm>
            <a:off x="2388264" y="4584013"/>
            <a:ext cx="3195300" cy="3213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dk1"/>
              </a:buClr>
              <a:buSzPts val="2900"/>
              <a:buFont typeface="Arial"/>
              <a:buNone/>
            </a:pPr>
            <a:r>
              <a:rPr b="0" i="0" lang="en-US" sz="2900" u="none" cap="none" strike="noStrike">
                <a:solidFill>
                  <a:schemeClr val="lt1"/>
                </a:solidFill>
                <a:latin typeface="Calibri"/>
                <a:ea typeface="Calibri"/>
                <a:cs typeface="Calibri"/>
                <a:sym typeface="Calibri"/>
              </a:rPr>
              <a:t>To help our community understand what resources we need and strategize the best ways to use them to end homelessness</a:t>
            </a:r>
            <a:endParaRPr b="0" i="0" sz="1600" u="none" cap="none" strike="noStrike">
              <a:solidFill>
                <a:srgbClr val="000000"/>
              </a:solidFill>
              <a:latin typeface="Arial"/>
              <a:ea typeface="Arial"/>
              <a:cs typeface="Arial"/>
              <a:sym typeface="Arial"/>
            </a:endParaRPr>
          </a:p>
        </p:txBody>
      </p:sp>
      <p:grpSp>
        <p:nvGrpSpPr>
          <p:cNvPr id="275" name="Google Shape;275;p6"/>
          <p:cNvGrpSpPr/>
          <p:nvPr/>
        </p:nvGrpSpPr>
        <p:grpSpPr>
          <a:xfrm>
            <a:off x="7203602" y="2228813"/>
            <a:ext cx="3880784" cy="5829374"/>
            <a:chOff x="0" y="0"/>
            <a:chExt cx="860160" cy="953213"/>
          </a:xfrm>
        </p:grpSpPr>
        <p:sp>
          <p:nvSpPr>
            <p:cNvPr id="276" name="Google Shape;276;p6"/>
            <p:cNvSpPr/>
            <p:nvPr/>
          </p:nvSpPr>
          <p:spPr>
            <a:xfrm>
              <a:off x="0" y="0"/>
              <a:ext cx="860160" cy="953213"/>
            </a:xfrm>
            <a:custGeom>
              <a:rect b="b" l="l" r="r" t="t"/>
              <a:pathLst>
                <a:path extrusionOk="0" h="953213" w="860160">
                  <a:moveTo>
                    <a:pt x="0" y="0"/>
                  </a:moveTo>
                  <a:lnTo>
                    <a:pt x="860160" y="0"/>
                  </a:lnTo>
                  <a:lnTo>
                    <a:pt x="860160" y="953213"/>
                  </a:lnTo>
                  <a:lnTo>
                    <a:pt x="0" y="953213"/>
                  </a:lnTo>
                  <a:close/>
                </a:path>
              </a:pathLst>
            </a:custGeom>
            <a:solidFill>
              <a:srgbClr val="462D78"/>
            </a:solidFill>
            <a:ln>
              <a:noFill/>
            </a:ln>
          </p:spPr>
        </p:sp>
        <p:sp>
          <p:nvSpPr>
            <p:cNvPr id="277" name="Google Shape;277;p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6"/>
          <p:cNvSpPr txBox="1"/>
          <p:nvPr/>
        </p:nvSpPr>
        <p:spPr>
          <a:xfrm>
            <a:off x="7546327" y="4150738"/>
            <a:ext cx="3195300" cy="4002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600"/>
              <a:buFont typeface="Arial"/>
              <a:buNone/>
            </a:pPr>
            <a:r>
              <a:rPr b="1" i="0" lang="en-US" sz="2600" u="none" cap="none" strike="noStrike">
                <a:solidFill>
                  <a:srgbClr val="E5E6EE"/>
                </a:solidFill>
                <a:latin typeface="Arial"/>
                <a:ea typeface="Arial"/>
                <a:cs typeface="Arial"/>
                <a:sym typeface="Arial"/>
              </a:rPr>
              <a:t>It is about data</a:t>
            </a:r>
            <a:endParaRPr b="1" i="0" sz="1600" u="none" cap="none" strike="noStrike">
              <a:solidFill>
                <a:srgbClr val="000000"/>
              </a:solidFill>
              <a:latin typeface="Arial"/>
              <a:ea typeface="Arial"/>
              <a:cs typeface="Arial"/>
              <a:sym typeface="Arial"/>
            </a:endParaRPr>
          </a:p>
        </p:txBody>
      </p:sp>
      <p:sp>
        <p:nvSpPr>
          <p:cNvPr id="279" name="Google Shape;279;p6"/>
          <p:cNvSpPr txBox="1"/>
          <p:nvPr/>
        </p:nvSpPr>
        <p:spPr>
          <a:xfrm>
            <a:off x="7546327" y="4762088"/>
            <a:ext cx="3195300" cy="2410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900"/>
              <a:buFont typeface="Arial"/>
              <a:buNone/>
            </a:pPr>
            <a:r>
              <a:rPr b="0" i="0" lang="en-US" sz="2900" u="none" cap="none" strike="noStrike">
                <a:solidFill>
                  <a:schemeClr val="lt1"/>
                </a:solidFill>
                <a:latin typeface="Calibri"/>
                <a:ea typeface="Calibri"/>
                <a:cs typeface="Calibri"/>
                <a:sym typeface="Calibri"/>
              </a:rPr>
              <a:t>To measure and monitor trends and changes in homelessness on local and national level</a:t>
            </a:r>
            <a:endParaRPr b="0" i="0" sz="1600" u="none" cap="none" strike="noStrike">
              <a:solidFill>
                <a:srgbClr val="000000"/>
              </a:solidFill>
              <a:latin typeface="Arial"/>
              <a:ea typeface="Arial"/>
              <a:cs typeface="Arial"/>
              <a:sym typeface="Arial"/>
            </a:endParaRPr>
          </a:p>
        </p:txBody>
      </p:sp>
      <p:sp>
        <p:nvSpPr>
          <p:cNvPr descr="This icon shows a downward trend arrow&#10;" id="280" name="Google Shape;280;p6"/>
          <p:cNvSpPr/>
          <p:nvPr/>
        </p:nvSpPr>
        <p:spPr>
          <a:xfrm>
            <a:off x="8512501" y="2642950"/>
            <a:ext cx="1263000" cy="1251300"/>
          </a:xfrm>
          <a:prstGeom prst="ellipse">
            <a:avLst/>
          </a:prstGeom>
          <a:blipFill rotWithShape="1">
            <a:blip r:embed="rId4">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1" name="Google Shape;281;p6"/>
          <p:cNvGrpSpPr/>
          <p:nvPr/>
        </p:nvGrpSpPr>
        <p:grpSpPr>
          <a:xfrm>
            <a:off x="12484452" y="2228813"/>
            <a:ext cx="3880784" cy="5829374"/>
            <a:chOff x="0" y="0"/>
            <a:chExt cx="860160" cy="953213"/>
          </a:xfrm>
        </p:grpSpPr>
        <p:sp>
          <p:nvSpPr>
            <p:cNvPr id="282" name="Google Shape;282;p6"/>
            <p:cNvSpPr/>
            <p:nvPr/>
          </p:nvSpPr>
          <p:spPr>
            <a:xfrm>
              <a:off x="0" y="0"/>
              <a:ext cx="860160" cy="953213"/>
            </a:xfrm>
            <a:custGeom>
              <a:rect b="b" l="l" r="r" t="t"/>
              <a:pathLst>
                <a:path extrusionOk="0" h="953213" w="860160">
                  <a:moveTo>
                    <a:pt x="0" y="0"/>
                  </a:moveTo>
                  <a:lnTo>
                    <a:pt x="860160" y="0"/>
                  </a:lnTo>
                  <a:lnTo>
                    <a:pt x="860160" y="953213"/>
                  </a:lnTo>
                  <a:lnTo>
                    <a:pt x="0" y="953213"/>
                  </a:lnTo>
                  <a:close/>
                </a:path>
              </a:pathLst>
            </a:custGeom>
            <a:solidFill>
              <a:srgbClr val="462D78"/>
            </a:solidFill>
            <a:ln>
              <a:noFill/>
            </a:ln>
          </p:spPr>
        </p:sp>
        <p:sp>
          <p:nvSpPr>
            <p:cNvPr id="283" name="Google Shape;283;p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4" name="Google Shape;284;p6"/>
          <p:cNvSpPr txBox="1"/>
          <p:nvPr/>
        </p:nvSpPr>
        <p:spPr>
          <a:xfrm>
            <a:off x="12827177" y="4150738"/>
            <a:ext cx="3195300" cy="8802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600"/>
              <a:buFont typeface="Arial"/>
              <a:buNone/>
            </a:pPr>
            <a:r>
              <a:rPr b="1" i="0" lang="en-US" sz="2600" u="none" cap="none" strike="noStrike">
                <a:solidFill>
                  <a:srgbClr val="E5E6EE"/>
                </a:solidFill>
                <a:latin typeface="Arial"/>
                <a:ea typeface="Arial"/>
                <a:cs typeface="Arial"/>
                <a:sym typeface="Arial"/>
              </a:rPr>
              <a:t>It is about compliance </a:t>
            </a:r>
            <a:endParaRPr b="1" i="0" sz="1600" u="none" cap="none" strike="noStrike">
              <a:solidFill>
                <a:srgbClr val="000000"/>
              </a:solidFill>
              <a:latin typeface="Arial"/>
              <a:ea typeface="Arial"/>
              <a:cs typeface="Arial"/>
              <a:sym typeface="Arial"/>
            </a:endParaRPr>
          </a:p>
        </p:txBody>
      </p:sp>
      <p:sp>
        <p:nvSpPr>
          <p:cNvPr id="285" name="Google Shape;285;p6"/>
          <p:cNvSpPr txBox="1"/>
          <p:nvPr/>
        </p:nvSpPr>
        <p:spPr>
          <a:xfrm>
            <a:off x="12990952" y="5387413"/>
            <a:ext cx="3195300" cy="2008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900"/>
              <a:buFont typeface="Arial"/>
              <a:buNone/>
            </a:pPr>
            <a:r>
              <a:rPr b="0" i="0" lang="en-US" sz="2900" u="none" cap="none" strike="noStrike">
                <a:solidFill>
                  <a:schemeClr val="lt1"/>
                </a:solidFill>
                <a:latin typeface="Calibri"/>
                <a:ea typeface="Calibri"/>
                <a:cs typeface="Calibri"/>
                <a:sym typeface="Calibri"/>
              </a:rPr>
              <a:t>To comply  with federal regulations and grant requirements</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grpSp>
        <p:nvGrpSpPr>
          <p:cNvPr id="286" name="Google Shape;286;p6"/>
          <p:cNvGrpSpPr/>
          <p:nvPr/>
        </p:nvGrpSpPr>
        <p:grpSpPr>
          <a:xfrm>
            <a:off x="13957138" y="2542929"/>
            <a:ext cx="1262963" cy="1251327"/>
            <a:chOff x="-3282061" y="2257428"/>
            <a:chExt cx="1435511" cy="1456047"/>
          </a:xfrm>
        </p:grpSpPr>
        <p:sp>
          <p:nvSpPr>
            <p:cNvPr id="287" name="Google Shape;287;p6"/>
            <p:cNvSpPr/>
            <p:nvPr/>
          </p:nvSpPr>
          <p:spPr>
            <a:xfrm>
              <a:off x="-3282050" y="2277975"/>
              <a:ext cx="1435500" cy="14355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descr="This icon is a dollar sign&#10;" id="288" name="Google Shape;288;p6"/>
            <p:cNvSpPr/>
            <p:nvPr/>
          </p:nvSpPr>
          <p:spPr>
            <a:xfrm>
              <a:off x="-3282061" y="2257428"/>
              <a:ext cx="1435500" cy="1435500"/>
            </a:xfrm>
            <a:prstGeom prst="ellipse">
              <a:avLst/>
            </a:prstGeom>
            <a:blipFill rotWithShape="1">
              <a:blip r:embed="rId5">
                <a:alphaModFix/>
              </a:blip>
              <a:stretch>
                <a:fillRect b="0" l="0" r="0" t="0"/>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 name="Google Shape;289;p6"/>
          <p:cNvGrpSpPr/>
          <p:nvPr/>
        </p:nvGrpSpPr>
        <p:grpSpPr>
          <a:xfrm>
            <a:off x="3205262" y="2625449"/>
            <a:ext cx="1125602" cy="1108202"/>
            <a:chOff x="-3351102" y="4078611"/>
            <a:chExt cx="1125602" cy="1108202"/>
          </a:xfrm>
        </p:grpSpPr>
        <p:sp>
          <p:nvSpPr>
            <p:cNvPr id="290" name="Google Shape;290;p6"/>
            <p:cNvSpPr/>
            <p:nvPr/>
          </p:nvSpPr>
          <p:spPr>
            <a:xfrm>
              <a:off x="-3351100" y="4078613"/>
              <a:ext cx="1125600" cy="1108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descr="This icon is a checkmark&#10;" id="291" name="Google Shape;291;p6"/>
            <p:cNvSpPr/>
            <p:nvPr/>
          </p:nvSpPr>
          <p:spPr>
            <a:xfrm>
              <a:off x="-3351102" y="4078611"/>
              <a:ext cx="1125600" cy="1108200"/>
            </a:xfrm>
            <a:prstGeom prst="ellipse">
              <a:avLst/>
            </a:prstGeom>
            <a:blipFill rotWithShape="1">
              <a:blip r:embed="rId6">
                <a:alphaModFix/>
              </a:blip>
              <a:stretch>
                <a:fillRect b="-982" l="0" r="0" t="-994"/>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 name="Google Shape;292;p6"/>
          <p:cNvGrpSpPr/>
          <p:nvPr/>
        </p:nvGrpSpPr>
        <p:grpSpPr>
          <a:xfrm>
            <a:off x="15289198" y="-152389"/>
            <a:ext cx="3227400" cy="3085741"/>
            <a:chOff x="15289198" y="-152389"/>
            <a:chExt cx="3227400" cy="3085741"/>
          </a:xfrm>
        </p:grpSpPr>
        <p:grpSp>
          <p:nvGrpSpPr>
            <p:cNvPr id="293" name="Google Shape;293;p6"/>
            <p:cNvGrpSpPr/>
            <p:nvPr/>
          </p:nvGrpSpPr>
          <p:grpSpPr>
            <a:xfrm>
              <a:off x="15289198" y="-152389"/>
              <a:ext cx="3227297" cy="3085741"/>
              <a:chOff x="0" y="0"/>
              <a:chExt cx="849982" cy="812700"/>
            </a:xfrm>
          </p:grpSpPr>
          <p:sp>
            <p:nvSpPr>
              <p:cNvPr id="294" name="Google Shape;294;p6"/>
              <p:cNvSpPr/>
              <p:nvPr/>
            </p:nvSpPr>
            <p:spPr>
              <a:xfrm>
                <a:off x="0" y="0"/>
                <a:ext cx="849982" cy="254563"/>
              </a:xfrm>
              <a:custGeom>
                <a:rect b="b" l="l" r="r" t="t"/>
                <a:pathLst>
                  <a:path extrusionOk="0" h="254563" w="849982">
                    <a:moveTo>
                      <a:pt x="0" y="0"/>
                    </a:moveTo>
                    <a:lnTo>
                      <a:pt x="849982" y="0"/>
                    </a:lnTo>
                    <a:lnTo>
                      <a:pt x="849982" y="254563"/>
                    </a:lnTo>
                    <a:lnTo>
                      <a:pt x="0" y="254563"/>
                    </a:lnTo>
                    <a:close/>
                  </a:path>
                </a:pathLst>
              </a:custGeom>
              <a:solidFill>
                <a:srgbClr val="E5E6EE"/>
              </a:solidFill>
              <a:ln>
                <a:noFill/>
              </a:ln>
            </p:spPr>
          </p:sp>
          <p:sp>
            <p:nvSpPr>
              <p:cNvPr id="295" name="Google Shape;295;p6"/>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6"/>
            <p:cNvSpPr txBox="1"/>
            <p:nvPr/>
          </p:nvSpPr>
          <p:spPr>
            <a:xfrm>
              <a:off x="15289198" y="157304"/>
              <a:ext cx="3227400" cy="3693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0" i="0" lang="en-US" sz="2400" u="none" cap="none" strike="noStrike">
                  <a:solidFill>
                    <a:srgbClr val="462D78"/>
                  </a:solidFill>
                  <a:latin typeface="Arial"/>
                  <a:ea typeface="Arial"/>
                  <a:cs typeface="Arial"/>
                  <a:sym typeface="Arial"/>
                </a:rPr>
                <a:t>PIT Count 101</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